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5"/>
  </p:sld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  <p:embeddedFontLst>
    <p:embeddedFont>
      <p:font typeface="Poppins" panose="00000500000000000000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7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2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2.svg"/><Relationship Id="rId5" Type="http://schemas.openxmlformats.org/officeDocument/2006/relationships/image" Target="../media/image47.svg"/><Relationship Id="rId10" Type="http://schemas.openxmlformats.org/officeDocument/2006/relationships/image" Target="../media/image5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sv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svg"/><Relationship Id="rId3" Type="http://schemas.openxmlformats.org/officeDocument/2006/relationships/image" Target="../media/image66.svg"/><Relationship Id="rId7" Type="http://schemas.openxmlformats.org/officeDocument/2006/relationships/image" Target="../media/image69.svg"/><Relationship Id="rId12" Type="http://schemas.openxmlformats.org/officeDocument/2006/relationships/image" Target="../media/image7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3.svg"/><Relationship Id="rId5" Type="http://schemas.openxmlformats.org/officeDocument/2006/relationships/image" Target="../media/image68.sv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svg"/><Relationship Id="rId7" Type="http://schemas.openxmlformats.org/officeDocument/2006/relationships/image" Target="../media/image80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83.svg"/><Relationship Id="rId5" Type="http://schemas.openxmlformats.org/officeDocument/2006/relationships/image" Target="../media/image79.svg"/><Relationship Id="rId10" Type="http://schemas.openxmlformats.org/officeDocument/2006/relationships/image" Target="../media/image70.png"/><Relationship Id="rId4" Type="http://schemas.openxmlformats.org/officeDocument/2006/relationships/image" Target="../media/image78.png"/><Relationship Id="rId9" Type="http://schemas.openxmlformats.org/officeDocument/2006/relationships/image" Target="../media/image8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svg"/><Relationship Id="rId5" Type="http://schemas.openxmlformats.org/officeDocument/2006/relationships/image" Target="../media/image86.sv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svg"/><Relationship Id="rId7" Type="http://schemas.openxmlformats.org/officeDocument/2006/relationships/image" Target="../media/image98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2.svg"/><Relationship Id="rId5" Type="http://schemas.openxmlformats.org/officeDocument/2006/relationships/image" Target="../media/image96.sv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5.svg"/><Relationship Id="rId7" Type="http://schemas.openxmlformats.org/officeDocument/2006/relationships/image" Target="../media/image109.sv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1.svg"/><Relationship Id="rId5" Type="http://schemas.openxmlformats.org/officeDocument/2006/relationships/image" Target="../media/image107.svg"/><Relationship Id="rId10" Type="http://schemas.openxmlformats.org/officeDocument/2006/relationships/image" Target="../media/image19.png"/><Relationship Id="rId4" Type="http://schemas.openxmlformats.org/officeDocument/2006/relationships/image" Target="../media/image106.png"/><Relationship Id="rId9" Type="http://schemas.openxmlformats.org/officeDocument/2006/relationships/image" Target="../media/image110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3.svg"/><Relationship Id="rId7" Type="http://schemas.openxmlformats.org/officeDocument/2006/relationships/image" Target="../media/image117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120.svg"/><Relationship Id="rId5" Type="http://schemas.openxmlformats.org/officeDocument/2006/relationships/image" Target="../media/image115.svg"/><Relationship Id="rId10" Type="http://schemas.openxmlformats.org/officeDocument/2006/relationships/image" Target="../media/image119.png"/><Relationship Id="rId4" Type="http://schemas.openxmlformats.org/officeDocument/2006/relationships/image" Target="../media/image114.png"/><Relationship Id="rId9" Type="http://schemas.openxmlformats.org/officeDocument/2006/relationships/image" Target="../media/image11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22.svg"/><Relationship Id="rId7" Type="http://schemas.openxmlformats.org/officeDocument/2006/relationships/image" Target="../media/image126.sv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svg"/><Relationship Id="rId4" Type="http://schemas.openxmlformats.org/officeDocument/2006/relationships/image" Target="../media/image123.png"/><Relationship Id="rId9" Type="http://schemas.openxmlformats.org/officeDocument/2006/relationships/image" Target="../media/image12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svg"/><Relationship Id="rId7" Type="http://schemas.openxmlformats.org/officeDocument/2006/relationships/image" Target="../media/image133.sv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svg"/><Relationship Id="rId4" Type="http://schemas.openxmlformats.org/officeDocument/2006/relationships/image" Target="../media/image1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svg"/><Relationship Id="rId5" Type="http://schemas.openxmlformats.org/officeDocument/2006/relationships/image" Target="../media/image15.sv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2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svg"/><Relationship Id="rId5" Type="http://schemas.openxmlformats.org/officeDocument/2006/relationships/image" Target="../media/image25.sv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996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1980" y="822998"/>
            <a:ext cx="8740457" cy="25690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4585" b="0" i="0" dirty="0">
                <a:solidFill>
                  <a:srgbClr val="91B9EA"/>
                </a:solidFill>
                <a:latin typeface="Poppins"/>
              </a:rPr>
              <a:t>AI in Mortgage: What's Real, What's Not, and What Actually Matters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88" y="6089894"/>
            <a:ext cx="260442" cy="1523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63" b="0" i="0">
                <a:solidFill>
                  <a:srgbClr val="D7D7D7"/>
                </a:solidFill>
                <a:latin typeface="Aptos"/>
              </a:rPr>
              <a:t>2026</a:t>
            </a:r>
          </a:p>
        </p:txBody>
      </p:sp>
      <p:pic>
        <p:nvPicPr>
          <p:cNvPr id="1026" name="Picture 2" descr="Bloom 2026 Calyx User Event">
            <a:extLst>
              <a:ext uri="{FF2B5EF4-FFF2-40B4-BE49-F238E27FC236}">
                <a16:creationId xmlns:a16="http://schemas.microsoft.com/office/drawing/2014/main" id="{FF6CB392-8404-C60A-B609-DFDDA0F24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9710"/>
            <a:ext cx="5885191" cy="256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EB11BA-A647-E3A9-1008-C8821BB783E7}"/>
              </a:ext>
            </a:extLst>
          </p:cNvPr>
          <p:cNvSpPr txBox="1"/>
          <p:nvPr/>
        </p:nvSpPr>
        <p:spPr>
          <a:xfrm>
            <a:off x="7297527" y="5330864"/>
            <a:ext cx="4815816" cy="12926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  <a:latin typeface="Aptos"/>
              </a:rPr>
              <a:t>Rick Hill</a:t>
            </a:r>
          </a:p>
          <a:p>
            <a:pPr algn="l"/>
            <a:r>
              <a:rPr lang="en-US" sz="2800" b="0" i="0" dirty="0">
                <a:solidFill>
                  <a:srgbClr val="FFFFFF"/>
                </a:solidFill>
                <a:latin typeface="Aptos"/>
              </a:rPr>
              <a:t>VP Industry Technology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  <a:latin typeface="Aptos"/>
              </a:rPr>
              <a:t>Mortgage Bankers Association</a:t>
            </a:r>
            <a:endParaRPr sz="2800" b="0" i="0" dirty="0">
              <a:solidFill>
                <a:srgbClr val="FFFFFF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730871"/>
            <a:ext cx="5524500" cy="2728113"/>
          </a:xfrm>
          <a:prstGeom prst="roundRect">
            <a:avLst>
              <a:gd name="adj" fmla="val 3724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21AB61-15A9-AC18-CDC2-B78EDE20F965}"/>
              </a:ext>
            </a:extLst>
          </p:cNvPr>
          <p:cNvGrpSpPr/>
          <p:nvPr/>
        </p:nvGrpSpPr>
        <p:grpSpPr>
          <a:xfrm>
            <a:off x="708994" y="2672627"/>
            <a:ext cx="457200" cy="457200"/>
            <a:chOff x="700980" y="2005161"/>
            <a:chExt cx="457200" cy="457200"/>
          </a:xfrm>
        </p:grpSpPr>
        <p:sp>
          <p:nvSpPr>
            <p:cNvPr id="3" name="Oval 2"/>
            <p:cNvSpPr/>
            <p:nvPr/>
          </p:nvSpPr>
          <p:spPr>
            <a:xfrm>
              <a:off x="700980" y="2005161"/>
              <a:ext cx="457200" cy="4572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4" name="Picture 3" descr="image.png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0420" y="2146936"/>
              <a:ext cx="198104" cy="167166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6210300" y="1730871"/>
            <a:ext cx="5524500" cy="2728113"/>
          </a:xfrm>
          <a:prstGeom prst="roundRect">
            <a:avLst>
              <a:gd name="adj" fmla="val 3724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6DA60EF-E71D-83B4-42DB-D9B670CF6AA7}"/>
              </a:ext>
            </a:extLst>
          </p:cNvPr>
          <p:cNvGrpSpPr/>
          <p:nvPr/>
        </p:nvGrpSpPr>
        <p:grpSpPr>
          <a:xfrm>
            <a:off x="6447572" y="2672627"/>
            <a:ext cx="457200" cy="457200"/>
            <a:chOff x="6454080" y="2005161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6454080" y="2005161"/>
              <a:ext cx="457200" cy="4572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7" name="Picture 6" descr="image.png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83396" y="2134588"/>
              <a:ext cx="198085" cy="198085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457200" y="5827705"/>
            <a:ext cx="11277600" cy="696929"/>
          </a:xfrm>
          <a:prstGeom prst="roundRect">
            <a:avLst>
              <a:gd name="adj" fmla="val 20869"/>
            </a:avLst>
          </a:prstGeom>
          <a:solidFill>
            <a:srgbClr val="304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902" y="5981997"/>
            <a:ext cx="197532" cy="287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188" y="333366"/>
            <a:ext cx="5329985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4000" b="0" i="0" dirty="0">
                <a:solidFill>
                  <a:srgbClr val="304B84"/>
                </a:solidFill>
                <a:latin typeface="Poppins"/>
              </a:rPr>
              <a:t>Rules vs. Recognition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1060" y="2233630"/>
            <a:ext cx="319638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b="1" dirty="0">
                <a:solidFill>
                  <a:srgbClr val="304B84"/>
                </a:solidFill>
                <a:latin typeface="Poppins"/>
              </a:rPr>
              <a:t>Traditional Mortgage Tools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32994" y="2229507"/>
            <a:ext cx="201016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b="1" dirty="0">
                <a:solidFill>
                  <a:srgbClr val="304B84"/>
                </a:solidFill>
                <a:latin typeface="Poppins"/>
              </a:rPr>
              <a:t>AI-Enabled Tools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6112" y="5933860"/>
            <a:ext cx="9362122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dirty="0">
                <a:solidFill>
                  <a:srgbClr val="FFFFFF"/>
                </a:solidFill>
                <a:latin typeface="Poppins"/>
              </a:rPr>
              <a:t>Mortgage is difficult precisely because borrower documents and scenarios are inconsistent — AI handles variability better than rigid rules.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1255" y="2636950"/>
            <a:ext cx="3196389" cy="12439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Rule-driven</a:t>
            </a:r>
          </a:p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Expect consistency</a:t>
            </a:r>
          </a:p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If X then Y</a:t>
            </a:r>
          </a:p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Break on exceptions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06615" y="2636949"/>
            <a:ext cx="3131870" cy="12439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Pattern-driven</a:t>
            </a:r>
          </a:p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Tolerate variability</a:t>
            </a:r>
          </a:p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"This looks familiar"</a:t>
            </a:r>
          </a:p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Flag uncertainty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496317"/>
            <a:ext cx="3683049" cy="2471291"/>
          </a:xfrm>
          <a:prstGeom prst="roundRect">
            <a:avLst>
              <a:gd name="adj" fmla="val 616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Oval 2"/>
          <p:cNvSpPr/>
          <p:nvPr/>
        </p:nvSpPr>
        <p:spPr>
          <a:xfrm>
            <a:off x="670470" y="2503289"/>
            <a:ext cx="457200" cy="457200"/>
          </a:xfrm>
          <a:prstGeom prst="ellipse">
            <a:avLst/>
          </a:prstGeom>
          <a:solidFill>
            <a:srgbClr val="304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931" y="2632703"/>
            <a:ext cx="198123" cy="1949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54549" y="1496317"/>
            <a:ext cx="3683049" cy="2471291"/>
          </a:xfrm>
          <a:prstGeom prst="roundRect">
            <a:avLst>
              <a:gd name="adj" fmla="val 616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Oval 5"/>
          <p:cNvSpPr/>
          <p:nvPr/>
        </p:nvSpPr>
        <p:spPr>
          <a:xfrm>
            <a:off x="4467820" y="2503289"/>
            <a:ext cx="457200" cy="457200"/>
          </a:xfrm>
          <a:prstGeom prst="ellipse">
            <a:avLst/>
          </a:prstGeom>
          <a:solidFill>
            <a:srgbClr val="304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4833" y="2632728"/>
            <a:ext cx="222790" cy="1980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051899" y="1496317"/>
            <a:ext cx="3683049" cy="2471291"/>
          </a:xfrm>
          <a:prstGeom prst="roundRect">
            <a:avLst>
              <a:gd name="adj" fmla="val 616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Oval 8"/>
          <p:cNvSpPr/>
          <p:nvPr/>
        </p:nvSpPr>
        <p:spPr>
          <a:xfrm>
            <a:off x="8265169" y="2503289"/>
            <a:ext cx="457200" cy="457200"/>
          </a:xfrm>
          <a:prstGeom prst="ellipse">
            <a:avLst/>
          </a:prstGeom>
          <a:solidFill>
            <a:srgbClr val="304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6941" y="2632756"/>
            <a:ext cx="173231" cy="19797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57200" y="4081908"/>
            <a:ext cx="3709541" cy="2471291"/>
          </a:xfrm>
          <a:prstGeom prst="roundRect">
            <a:avLst>
              <a:gd name="adj" fmla="val 616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Oval 11"/>
          <p:cNvSpPr/>
          <p:nvPr/>
        </p:nvSpPr>
        <p:spPr>
          <a:xfrm>
            <a:off x="670470" y="5088880"/>
            <a:ext cx="457200" cy="457200"/>
          </a:xfrm>
          <a:prstGeom prst="ellipse">
            <a:avLst/>
          </a:prstGeom>
          <a:solidFill>
            <a:srgbClr val="304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9931" y="5230588"/>
            <a:ext cx="198123" cy="17337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281041" y="4081908"/>
            <a:ext cx="3709541" cy="2471291"/>
          </a:xfrm>
          <a:prstGeom prst="roundRect">
            <a:avLst>
              <a:gd name="adj" fmla="val 616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Oval 14"/>
          <p:cNvSpPr/>
          <p:nvPr/>
        </p:nvSpPr>
        <p:spPr>
          <a:xfrm>
            <a:off x="4494311" y="5088880"/>
            <a:ext cx="457200" cy="457200"/>
          </a:xfrm>
          <a:prstGeom prst="ellipse">
            <a:avLst/>
          </a:prstGeom>
          <a:solidFill>
            <a:srgbClr val="304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29866" y="5218230"/>
            <a:ext cx="185705" cy="1970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188" y="333366"/>
            <a:ext cx="11921533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4000" b="0" i="0" dirty="0">
                <a:solidFill>
                  <a:srgbClr val="304B84"/>
                </a:solidFill>
                <a:latin typeface="Poppins"/>
              </a:rPr>
              <a:t>Use Case 1 — Document Intake &amp; Classification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6658" y="2170771"/>
            <a:ext cx="268182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Intelligent Recognition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0038" y="2726341"/>
            <a:ext cx="2223436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Identify document types based on structure and content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1511" y="2170771"/>
            <a:ext cx="2040623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Auto Sort &amp; Index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77198" y="2704575"/>
            <a:ext cx="234084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Sort and index files automatically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09793" y="2161058"/>
            <a:ext cx="2167260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Human Escalation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74547" y="2643419"/>
            <a:ext cx="2102506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Flag unreadable or ambiguous documents for human review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75441" y="4763169"/>
            <a:ext cx="227305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Handles Variability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80038" y="5228945"/>
            <a:ext cx="2435064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>
                <a:solidFill>
                  <a:srgbClr val="2D2D2D"/>
                </a:solidFill>
                <a:latin typeface="Aptos"/>
              </a:rPr>
              <a:t>Handles messy borrower behavior far better than rule-based systems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62010" y="4811881"/>
            <a:ext cx="2571217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Low-Risk, High-Value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3784" y="5228945"/>
            <a:ext cx="2649669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>
                <a:solidFill>
                  <a:srgbClr val="2D2D2D"/>
                </a:solidFill>
                <a:latin typeface="Aptos"/>
              </a:rPr>
              <a:t>Errors are easily caught and corrected — safe application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AFA03497-0CCC-AAB5-CCA0-26DB50F9EB96}"/>
              </a:ext>
            </a:extLst>
          </p:cNvPr>
          <p:cNvGrpSpPr/>
          <p:nvPr/>
        </p:nvGrpSpPr>
        <p:grpSpPr>
          <a:xfrm>
            <a:off x="457200" y="2675780"/>
            <a:ext cx="400050" cy="400050"/>
            <a:chOff x="457200" y="2675780"/>
            <a:chExt cx="400050" cy="400050"/>
          </a:xfrm>
        </p:grpSpPr>
        <p:sp>
          <p:nvSpPr>
            <p:cNvPr id="2" name="Oval 1"/>
            <p:cNvSpPr/>
            <p:nvPr/>
          </p:nvSpPr>
          <p:spPr>
            <a:xfrm>
              <a:off x="457200" y="2675780"/>
              <a:ext cx="400050" cy="40005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3" name="Picture 2" descr="image.png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4404" y="2791995"/>
              <a:ext cx="125607" cy="16747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A8F455-6943-FD14-E0DE-941DC58472A6}"/>
              </a:ext>
            </a:extLst>
          </p:cNvPr>
          <p:cNvGrpSpPr/>
          <p:nvPr/>
        </p:nvGrpSpPr>
        <p:grpSpPr>
          <a:xfrm>
            <a:off x="457200" y="3197721"/>
            <a:ext cx="400050" cy="400050"/>
            <a:chOff x="457200" y="3197721"/>
            <a:chExt cx="400050" cy="400050"/>
          </a:xfrm>
        </p:grpSpPr>
        <p:sp>
          <p:nvSpPr>
            <p:cNvPr id="4" name="Oval 3"/>
            <p:cNvSpPr/>
            <p:nvPr/>
          </p:nvSpPr>
          <p:spPr>
            <a:xfrm>
              <a:off x="457200" y="3197721"/>
              <a:ext cx="400050" cy="40005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5" name="Picture 4" descr="image.png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3395" y="3355742"/>
              <a:ext cx="167592" cy="83836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C61EDA-8729-379B-4797-9A535D3B9731}"/>
              </a:ext>
            </a:extLst>
          </p:cNvPr>
          <p:cNvGrpSpPr/>
          <p:nvPr/>
        </p:nvGrpSpPr>
        <p:grpSpPr>
          <a:xfrm>
            <a:off x="457200" y="3719661"/>
            <a:ext cx="400050" cy="400050"/>
            <a:chOff x="457200" y="3719661"/>
            <a:chExt cx="400050" cy="400050"/>
          </a:xfrm>
        </p:grpSpPr>
        <p:sp>
          <p:nvSpPr>
            <p:cNvPr id="6" name="Oval 5"/>
            <p:cNvSpPr/>
            <p:nvPr/>
          </p:nvSpPr>
          <p:spPr>
            <a:xfrm>
              <a:off x="457200" y="3719661"/>
              <a:ext cx="400050" cy="40005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7" name="Picture 6" descr="image.png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3838" y="3835821"/>
              <a:ext cx="146592" cy="167533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B93B4F7-A5E3-B21E-B5ED-775A4C2FA498}"/>
              </a:ext>
            </a:extLst>
          </p:cNvPr>
          <p:cNvGrpSpPr/>
          <p:nvPr/>
        </p:nvGrpSpPr>
        <p:grpSpPr>
          <a:xfrm>
            <a:off x="457200" y="4241601"/>
            <a:ext cx="400050" cy="400050"/>
            <a:chOff x="457200" y="4241601"/>
            <a:chExt cx="400050" cy="400050"/>
          </a:xfrm>
        </p:grpSpPr>
        <p:sp>
          <p:nvSpPr>
            <p:cNvPr id="8" name="Oval 7"/>
            <p:cNvSpPr/>
            <p:nvPr/>
          </p:nvSpPr>
          <p:spPr>
            <a:xfrm>
              <a:off x="457200" y="4241601"/>
              <a:ext cx="400050" cy="40005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9" name="Picture 8" descr="image.png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3420" y="4357727"/>
              <a:ext cx="167568" cy="1676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01FEAA-90B8-59AB-4E03-B2037A877CFE}"/>
              </a:ext>
            </a:extLst>
          </p:cNvPr>
          <p:cNvGrpSpPr/>
          <p:nvPr/>
        </p:nvGrpSpPr>
        <p:grpSpPr>
          <a:xfrm>
            <a:off x="457200" y="4873983"/>
            <a:ext cx="400050" cy="400050"/>
            <a:chOff x="457200" y="4763541"/>
            <a:chExt cx="400050" cy="400050"/>
          </a:xfrm>
        </p:grpSpPr>
        <p:sp>
          <p:nvSpPr>
            <p:cNvPr id="10" name="Oval 9"/>
            <p:cNvSpPr/>
            <p:nvPr/>
          </p:nvSpPr>
          <p:spPr>
            <a:xfrm>
              <a:off x="457200" y="4763541"/>
              <a:ext cx="400050" cy="40005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1" name="Picture 10" descr="image.png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52449" y="4879684"/>
              <a:ext cx="209009" cy="167516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8865824" y="2321959"/>
            <a:ext cx="2731772" cy="3431569"/>
          </a:xfrm>
          <a:prstGeom prst="roundRect">
            <a:avLst>
              <a:gd name="adj" fmla="val 4024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5728C8-4740-7AF2-D946-1B8B563287BF}"/>
              </a:ext>
            </a:extLst>
          </p:cNvPr>
          <p:cNvGrpSpPr/>
          <p:nvPr/>
        </p:nvGrpSpPr>
        <p:grpSpPr>
          <a:xfrm>
            <a:off x="9917137" y="2630200"/>
            <a:ext cx="685800" cy="685800"/>
            <a:chOff x="9498359" y="2723703"/>
            <a:chExt cx="685800" cy="685800"/>
          </a:xfrm>
        </p:grpSpPr>
        <p:sp>
          <p:nvSpPr>
            <p:cNvPr id="13" name="Oval 12"/>
            <p:cNvSpPr/>
            <p:nvPr/>
          </p:nvSpPr>
          <p:spPr>
            <a:xfrm>
              <a:off x="9498359" y="2723703"/>
              <a:ext cx="685800" cy="6858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4" name="Picture 13" descr="image.png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688617" y="2914130"/>
              <a:ext cx="304792" cy="304792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9974608" y="4655641"/>
            <a:ext cx="571500" cy="28575"/>
          </a:xfrm>
          <a:prstGeom prst="roundRect">
            <a:avLst>
              <a:gd name="adj" fmla="val 50000"/>
            </a:avLst>
          </a:prstGeom>
          <a:solidFill>
            <a:srgbClr val="ADB9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57188" y="342891"/>
            <a:ext cx="11709937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4000" b="0" i="0" dirty="0">
                <a:solidFill>
                  <a:srgbClr val="304B84"/>
                </a:solidFill>
                <a:latin typeface="Poppins"/>
              </a:rPr>
              <a:t>Use Case 2 — Data Extraction &amp; Cross-Checks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9624" y="2769026"/>
            <a:ext cx="4581382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Extract key values from borrower documents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9624" y="3290953"/>
            <a:ext cx="5884624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Compare data across multiple documents automatically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9624" y="3812881"/>
            <a:ext cx="5963171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Flag inconsistencies that rules-based systems would miss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9625" y="4334808"/>
            <a:ext cx="640831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number can be technically correct but contextually wrong — AI catches the pattern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9624" y="4967177"/>
            <a:ext cx="4831451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b="0" i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AI prepares evidence; humans apply judgment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22478" y="3473033"/>
            <a:ext cx="2675118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b="0" i="0" dirty="0">
                <a:solidFill>
                  <a:srgbClr val="304B84"/>
                </a:solidFill>
                <a:latin typeface="Poppins"/>
              </a:rPr>
              <a:t>Context matters more than correctness. AI sees what rules cannot.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13163" y="4775102"/>
            <a:ext cx="2293898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sz="1600" b="1" i="0" dirty="0">
                <a:solidFill>
                  <a:srgbClr val="304B84"/>
                </a:solidFill>
                <a:latin typeface="Poppins"/>
              </a:rPr>
              <a:t>Prepare, don't decide.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2067670"/>
            <a:ext cx="2109341" cy="3192700"/>
          </a:xfrm>
          <a:prstGeom prst="roundRect">
            <a:avLst>
              <a:gd name="adj" fmla="val 7225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12EE2F-D7D1-064D-6262-67542A454775}"/>
              </a:ext>
            </a:extLst>
          </p:cNvPr>
          <p:cNvGrpSpPr/>
          <p:nvPr/>
        </p:nvGrpSpPr>
        <p:grpSpPr>
          <a:xfrm>
            <a:off x="1279921" y="2240488"/>
            <a:ext cx="457200" cy="457200"/>
            <a:chOff x="639960" y="2280939"/>
            <a:chExt cx="457200" cy="457200"/>
          </a:xfrm>
        </p:grpSpPr>
        <p:sp>
          <p:nvSpPr>
            <p:cNvPr id="3" name="Oval 2"/>
            <p:cNvSpPr/>
            <p:nvPr/>
          </p:nvSpPr>
          <p:spPr>
            <a:xfrm>
              <a:off x="639960" y="2280939"/>
              <a:ext cx="457200" cy="4572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4" name="Picture 3" descr="image.png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9422" y="2410360"/>
              <a:ext cx="198075" cy="198114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2749301" y="2067669"/>
            <a:ext cx="2109341" cy="3192701"/>
          </a:xfrm>
          <a:prstGeom prst="roundRect">
            <a:avLst>
              <a:gd name="adj" fmla="val 7225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4C0569-1B13-435A-4B3A-100029B9B961}"/>
              </a:ext>
            </a:extLst>
          </p:cNvPr>
          <p:cNvGrpSpPr/>
          <p:nvPr/>
        </p:nvGrpSpPr>
        <p:grpSpPr>
          <a:xfrm>
            <a:off x="3572023" y="2240488"/>
            <a:ext cx="457200" cy="457200"/>
            <a:chOff x="2932062" y="2280939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2932062" y="2280939"/>
              <a:ext cx="457200" cy="4572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7" name="Picture 6" descr="image.png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49123" y="2410384"/>
              <a:ext cx="222780" cy="198035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5004866" y="2067670"/>
            <a:ext cx="2109341" cy="3192701"/>
          </a:xfrm>
          <a:prstGeom prst="roundRect">
            <a:avLst>
              <a:gd name="adj" fmla="val 7225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F7F2240-FB39-5C0E-9FC4-F31E63F7A60B}"/>
              </a:ext>
            </a:extLst>
          </p:cNvPr>
          <p:cNvGrpSpPr/>
          <p:nvPr/>
        </p:nvGrpSpPr>
        <p:grpSpPr>
          <a:xfrm>
            <a:off x="5827588" y="2240489"/>
            <a:ext cx="457200" cy="457200"/>
            <a:chOff x="5224164" y="2280939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5224164" y="2280939"/>
              <a:ext cx="457200" cy="4572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0" name="Picture 9" descr="image.png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53511" y="2422740"/>
              <a:ext cx="198085" cy="173324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7248078" y="2067670"/>
            <a:ext cx="2267755" cy="3192701"/>
          </a:xfrm>
          <a:prstGeom prst="roundRect">
            <a:avLst>
              <a:gd name="adj" fmla="val 7225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FBB2002-1A5B-3282-26C1-3C17DFE9B661}"/>
              </a:ext>
            </a:extLst>
          </p:cNvPr>
          <p:cNvGrpSpPr/>
          <p:nvPr/>
        </p:nvGrpSpPr>
        <p:grpSpPr>
          <a:xfrm>
            <a:off x="8162983" y="2240489"/>
            <a:ext cx="457200" cy="457200"/>
            <a:chOff x="7516266" y="2280939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7516266" y="2280939"/>
              <a:ext cx="457200" cy="4572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3" name="Picture 12" descr="image.png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20851" y="2410404"/>
              <a:ext cx="247494" cy="198024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9625607" y="2067669"/>
            <a:ext cx="2109341" cy="3192701"/>
          </a:xfrm>
          <a:prstGeom prst="roundRect">
            <a:avLst>
              <a:gd name="adj" fmla="val 7225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C3B74E1-896F-0A72-BFBF-13A02E43F770}"/>
              </a:ext>
            </a:extLst>
          </p:cNvPr>
          <p:cNvGrpSpPr/>
          <p:nvPr/>
        </p:nvGrpSpPr>
        <p:grpSpPr>
          <a:xfrm>
            <a:off x="10439504" y="2240488"/>
            <a:ext cx="457200" cy="457200"/>
            <a:chOff x="9808368" y="2280939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9808368" y="2280939"/>
              <a:ext cx="457200" cy="4572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6" name="Picture 15" descr="image.png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937600" y="2410360"/>
              <a:ext cx="198085" cy="198085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457200" y="6039891"/>
            <a:ext cx="11277600" cy="437108"/>
          </a:xfrm>
          <a:prstGeom prst="roundRect">
            <a:avLst>
              <a:gd name="adj" fmla="val 26149"/>
            </a:avLst>
          </a:prstGeom>
          <a:solidFill>
            <a:srgbClr val="304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9944" y="6195365"/>
            <a:ext cx="146583" cy="1256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711" y="492801"/>
            <a:ext cx="11980844" cy="12311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4000" b="0" i="0" dirty="0">
                <a:solidFill>
                  <a:srgbClr val="304B84"/>
                </a:solidFill>
                <a:latin typeface="Poppins"/>
              </a:rPr>
              <a:t>QC &amp; Defect Detection</a:t>
            </a:r>
            <a:r>
              <a:rPr lang="en-US" sz="4000" dirty="0">
                <a:solidFill>
                  <a:srgbClr val="304B84"/>
                </a:solidFill>
                <a:latin typeface="Poppins"/>
              </a:rPr>
              <a:t> - QC &amp; Defect Detection</a:t>
            </a:r>
          </a:p>
          <a:p>
            <a:pPr algn="l"/>
            <a:endParaRPr sz="4000" b="0" i="0" dirty="0">
              <a:solidFill>
                <a:srgbClr val="304B84"/>
              </a:solidFill>
              <a:latin typeface="Poppi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872" y="2844861"/>
            <a:ext cx="206466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Pattern Scanning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5596" y="3590591"/>
            <a:ext cx="1754736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Pattern-based scanning across loan files to surface hidden defects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77675" y="2844861"/>
            <a:ext cx="205825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Risk Prioritization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32062" y="3590591"/>
            <a:ext cx="1758903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Focus reviewer effort on the files that carry the highest risk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14492" y="2844862"/>
            <a:ext cx="188994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Trend Detection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19039" y="3590592"/>
            <a:ext cx="1576199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Catch systemic pipeline issues early before they compound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07685" y="2827154"/>
            <a:ext cx="2167260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Human Judgment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35424" y="3590592"/>
            <a:ext cx="1712318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AI does not replace QC judgment — it tells you where to spend it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808123" y="2844861"/>
            <a:ext cx="1462628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Targeted Intelligence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08123" y="3590591"/>
            <a:ext cx="1719963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Moves QC from exhaustive review to focused, targeted analysis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08424" y="6136774"/>
            <a:ext cx="4849084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dirty="0">
                <a:solidFill>
                  <a:srgbClr val="FFFFFF"/>
                </a:solidFill>
                <a:latin typeface="Poppins"/>
              </a:rPr>
              <a:t>From exhaustive review to targeted intelligence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194470" cy="6858000"/>
          </a:xfrm>
          <a:prstGeom prst="rect">
            <a:avLst/>
          </a:prstGeom>
          <a:solidFill>
            <a:srgbClr val="304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906660" y="3901231"/>
            <a:ext cx="381000" cy="19050"/>
          </a:xfrm>
          <a:prstGeom prst="rect">
            <a:avLst/>
          </a:prstGeom>
          <a:solidFill>
            <a:srgbClr val="5B8F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96806" y="2409835"/>
            <a:ext cx="1200650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000" b="0" i="0" dirty="0">
                <a:solidFill>
                  <a:srgbClr val="ACC0CA"/>
                </a:solidFill>
                <a:latin typeface="Poppins"/>
              </a:rPr>
              <a:t>Use Case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215" y="2931960"/>
            <a:ext cx="957833" cy="10667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5459" b="0" i="0" dirty="0">
                <a:solidFill>
                  <a:srgbClr val="91B9EA"/>
                </a:solidFill>
                <a:latin typeface="Poppins"/>
              </a:rPr>
              <a:t>04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498" y="4134629"/>
            <a:ext cx="1897267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2000" b="0" i="0" dirty="0">
                <a:solidFill>
                  <a:srgbClr val="ACC0CA"/>
                </a:solidFill>
                <a:latin typeface="Poppins"/>
              </a:rPr>
              <a:t>Conditions Drafting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4470" y="334496"/>
            <a:ext cx="10060446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4000" b="0" i="0" dirty="0">
                <a:solidFill>
                  <a:srgbClr val="304B84"/>
                </a:solidFill>
                <a:latin typeface="Poppins"/>
              </a:rPr>
              <a:t>Conditions Drafting &amp; Reviewer Support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5406" y="2351127"/>
            <a:ext cx="9158951" cy="15645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-678043">
              <a:lnSpc>
                <a:spcPts val="1781"/>
              </a:lnSpc>
              <a:spcBef>
                <a:spcPts val="0"/>
              </a:spcBef>
              <a:spcAft>
                <a:spcPts val="0"/>
              </a:spcAft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sz="160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Draft condition language based on similar prior loans</a:t>
            </a:r>
          </a:p>
          <a:p>
            <a:pPr indent="-678043">
              <a:lnSpc>
                <a:spcPts val="1781"/>
              </a:lnSpc>
              <a:spcBef>
                <a:spcPts val="839"/>
              </a:spcBef>
              <a:spcAft>
                <a:spcPts val="0"/>
              </a:spcAft>
              <a:buSzPct val="10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sz="160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Summarize documentation gaps for reviewer attention</a:t>
            </a:r>
          </a:p>
          <a:p>
            <a:pPr indent="-678043">
              <a:lnSpc>
                <a:spcPts val="1781"/>
              </a:lnSpc>
              <a:spcBef>
                <a:spcPts val="839"/>
              </a:spcBef>
              <a:spcAft>
                <a:spcPts val="0"/>
              </a:spcAft>
              <a:buSzPct val="100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sz="160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Highlight unresolved issues before they reach closing</a:t>
            </a:r>
          </a:p>
          <a:p>
            <a:pPr indent="-678043">
              <a:lnSpc>
                <a:spcPts val="1781"/>
              </a:lnSpc>
              <a:spcBef>
                <a:spcPts val="839"/>
              </a:spcBef>
              <a:spcAft>
                <a:spcPts val="0"/>
              </a:spcAft>
              <a:buSzPct val="100000"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sz="160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Reduces blank-page fatigue for underwriters and reviewers</a:t>
            </a:r>
          </a:p>
          <a:p>
            <a:pPr indent="-678043">
              <a:lnSpc>
                <a:spcPts val="1781"/>
              </a:lnSpc>
              <a:spcBef>
                <a:spcPts val="839"/>
              </a:spcBef>
              <a:spcAft>
                <a:spcPts val="0"/>
              </a:spcAft>
              <a:buSzPct val="100000"/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sz="160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Final authority remains with the human reviewer — always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596275"/>
            <a:ext cx="2705100" cy="3398993"/>
          </a:xfrm>
          <a:prstGeom prst="roundRect">
            <a:avLst>
              <a:gd name="adj" fmla="val 5633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4C4ABB-FB9A-2FB7-8D07-397618B1E1D7}"/>
              </a:ext>
            </a:extLst>
          </p:cNvPr>
          <p:cNvGrpSpPr/>
          <p:nvPr/>
        </p:nvGrpSpPr>
        <p:grpSpPr>
          <a:xfrm>
            <a:off x="1581150" y="1777087"/>
            <a:ext cx="457200" cy="457200"/>
            <a:chOff x="639960" y="1499294"/>
            <a:chExt cx="457200" cy="457200"/>
          </a:xfrm>
        </p:grpSpPr>
        <p:sp>
          <p:nvSpPr>
            <p:cNvPr id="3" name="Oval 2"/>
            <p:cNvSpPr/>
            <p:nvPr/>
          </p:nvSpPr>
          <p:spPr>
            <a:xfrm>
              <a:off x="639960" y="1499294"/>
              <a:ext cx="457200" cy="4572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4" name="Picture 3" descr="image.png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9436" y="1641114"/>
              <a:ext cx="198071" cy="173324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3314700" y="1596275"/>
            <a:ext cx="2705100" cy="3398993"/>
          </a:xfrm>
          <a:prstGeom prst="roundRect">
            <a:avLst>
              <a:gd name="adj" fmla="val 5633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672FD8E-367D-7F8E-46F0-0922A48B866B}"/>
              </a:ext>
            </a:extLst>
          </p:cNvPr>
          <p:cNvGrpSpPr/>
          <p:nvPr/>
        </p:nvGrpSpPr>
        <p:grpSpPr>
          <a:xfrm>
            <a:off x="4438650" y="1777087"/>
            <a:ext cx="457200" cy="457200"/>
            <a:chOff x="3497460" y="1499294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3497460" y="1499294"/>
              <a:ext cx="457200" cy="4572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7" name="Picture 6" descr="image.png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26850" y="1628734"/>
              <a:ext cx="198085" cy="198085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6172200" y="1596275"/>
            <a:ext cx="2705100" cy="3398993"/>
          </a:xfrm>
          <a:prstGeom prst="roundRect">
            <a:avLst>
              <a:gd name="adj" fmla="val 5633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3CCBDA-BDA7-530F-2B9B-C79C98A4F043}"/>
              </a:ext>
            </a:extLst>
          </p:cNvPr>
          <p:cNvGrpSpPr/>
          <p:nvPr/>
        </p:nvGrpSpPr>
        <p:grpSpPr>
          <a:xfrm>
            <a:off x="7296150" y="1777087"/>
            <a:ext cx="457200" cy="457200"/>
            <a:chOff x="6354960" y="1499294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6354960" y="1499294"/>
              <a:ext cx="457200" cy="4572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0" name="Picture 9" descr="image.png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75019" y="1641136"/>
              <a:ext cx="219697" cy="173281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9029700" y="1596275"/>
            <a:ext cx="2705100" cy="3398993"/>
          </a:xfrm>
          <a:prstGeom prst="roundRect">
            <a:avLst>
              <a:gd name="adj" fmla="val 5633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09459B0-A089-5401-4555-B1FBAAB91FAE}"/>
              </a:ext>
            </a:extLst>
          </p:cNvPr>
          <p:cNvGrpSpPr/>
          <p:nvPr/>
        </p:nvGrpSpPr>
        <p:grpSpPr>
          <a:xfrm>
            <a:off x="10153650" y="1777087"/>
            <a:ext cx="457200" cy="457200"/>
            <a:chOff x="9212460" y="1499294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9212460" y="1499294"/>
              <a:ext cx="457200" cy="4572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pic>
          <p:nvPicPr>
            <p:cNvPr id="13" name="Picture 12" descr="image.png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17002" y="1628764"/>
              <a:ext cx="247494" cy="198010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457200" y="6126807"/>
            <a:ext cx="11277600" cy="426392"/>
          </a:xfrm>
          <a:prstGeom prst="roundRect">
            <a:avLst>
              <a:gd name="adj" fmla="val 22338"/>
            </a:avLst>
          </a:prstGeom>
          <a:solidFill>
            <a:srgbClr val="304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9944" y="6255982"/>
            <a:ext cx="167576" cy="1675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188" y="266693"/>
            <a:ext cx="9302227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4000" b="0" i="0" dirty="0">
                <a:solidFill>
                  <a:srgbClr val="304B84"/>
                </a:solidFill>
                <a:latin typeface="Poppins"/>
              </a:rPr>
              <a:t>Use Case 5 — Workflow Prioritization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827" y="2527660"/>
            <a:ext cx="247984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Stalled File Detection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8187" y="3642884"/>
            <a:ext cx="2043359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Identify stalled files before they become problems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97373" y="2527660"/>
            <a:ext cx="1726435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Effort Flagging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5616" y="3642884"/>
            <a:ext cx="2061962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>
                <a:solidFill>
                  <a:srgbClr val="2D2D2D"/>
                </a:solidFill>
                <a:latin typeface="Aptos"/>
              </a:rPr>
              <a:t>Flag high-effort loans early for appropriate resource allocation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54801" y="2527660"/>
            <a:ext cx="220092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Smart Sequencing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53044" y="3642884"/>
            <a:ext cx="2094405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>
                <a:solidFill>
                  <a:srgbClr val="2D2D2D"/>
                </a:solidFill>
                <a:latin typeface="Aptos"/>
              </a:rPr>
              <a:t>Optimize sequencing based on complexity, not just arrival order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12231" y="2523214"/>
            <a:ext cx="1853036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Intelligent Prioritization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10473" y="3642884"/>
            <a:ext cx="2002878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>
                <a:solidFill>
                  <a:srgbClr val="2D2D2D"/>
                </a:solidFill>
                <a:latin typeface="Aptos"/>
              </a:rPr>
              <a:t>Moving from first-in-first-out to intelligent prioritization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4079" y="6223687"/>
            <a:ext cx="6634830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FFFFFF"/>
                </a:solidFill>
                <a:latin typeface="Poppins"/>
              </a:rPr>
              <a:t>Speed without</a:t>
            </a:r>
            <a:r>
              <a:rPr sz="1600" b="1" i="0" dirty="0">
                <a:solidFill>
                  <a:srgbClr val="9BC0EC"/>
                </a:solidFill>
                <a:latin typeface="Poppins"/>
              </a:rPr>
              <a:t> sequencing intelligence</a:t>
            </a:r>
            <a:r>
              <a:rPr sz="1600" b="0" i="0" dirty="0">
                <a:solidFill>
                  <a:srgbClr val="FFFFFF"/>
                </a:solidFill>
                <a:latin typeface="Poppins"/>
              </a:rPr>
              <a:t> creates downstream risk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8B1FD425-5566-46E9-B229-E29DC2423984}"/>
              </a:ext>
            </a:extLst>
          </p:cNvPr>
          <p:cNvSpPr/>
          <p:nvPr/>
        </p:nvSpPr>
        <p:spPr>
          <a:xfrm>
            <a:off x="457200" y="6126807"/>
            <a:ext cx="11277600" cy="426392"/>
          </a:xfrm>
          <a:prstGeom prst="roundRect">
            <a:avLst>
              <a:gd name="adj" fmla="val 22338"/>
            </a:avLst>
          </a:prstGeom>
          <a:solidFill>
            <a:srgbClr val="304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ounded Rectangle 1"/>
          <p:cNvSpPr/>
          <p:nvPr/>
        </p:nvSpPr>
        <p:spPr>
          <a:xfrm>
            <a:off x="895350" y="1532929"/>
            <a:ext cx="3086100" cy="2263080"/>
          </a:xfrm>
          <a:prstGeom prst="roundRect">
            <a:avLst>
              <a:gd name="adj" fmla="val 6734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3C9FC2-156D-7989-92E5-F57DB4A89B40}"/>
              </a:ext>
            </a:extLst>
          </p:cNvPr>
          <p:cNvGrpSpPr/>
          <p:nvPr/>
        </p:nvGrpSpPr>
        <p:grpSpPr>
          <a:xfrm>
            <a:off x="2195109" y="1652896"/>
            <a:ext cx="533400" cy="533400"/>
            <a:chOff x="2171700" y="1929258"/>
            <a:chExt cx="533400" cy="533400"/>
          </a:xfrm>
        </p:grpSpPr>
        <p:sp>
          <p:nvSpPr>
            <p:cNvPr id="3" name="Oval 2"/>
            <p:cNvSpPr/>
            <p:nvPr/>
          </p:nvSpPr>
          <p:spPr>
            <a:xfrm>
              <a:off x="2171700" y="1929258"/>
              <a:ext cx="533400" cy="5334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4" name="Picture 3" descr="image.png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97104" y="2085178"/>
              <a:ext cx="280534" cy="223385"/>
            </a:xfrm>
            <a:prstGeom prst="rect">
              <a:avLst/>
            </a:prstGeom>
          </p:spPr>
        </p:pic>
      </p:grp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0386" y="2572968"/>
            <a:ext cx="213253" cy="18287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52950" y="1532929"/>
            <a:ext cx="3086100" cy="2263080"/>
          </a:xfrm>
          <a:prstGeom prst="roundRect">
            <a:avLst>
              <a:gd name="adj" fmla="val 6734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365631-7008-72DB-B2A2-467659C433BE}"/>
              </a:ext>
            </a:extLst>
          </p:cNvPr>
          <p:cNvGrpSpPr/>
          <p:nvPr/>
        </p:nvGrpSpPr>
        <p:grpSpPr>
          <a:xfrm>
            <a:off x="5886888" y="1652896"/>
            <a:ext cx="533400" cy="533400"/>
            <a:chOff x="5829300" y="1929258"/>
            <a:chExt cx="533400" cy="533400"/>
          </a:xfrm>
        </p:grpSpPr>
        <p:sp>
          <p:nvSpPr>
            <p:cNvPr id="7" name="Oval 6"/>
            <p:cNvSpPr/>
            <p:nvPr/>
          </p:nvSpPr>
          <p:spPr>
            <a:xfrm>
              <a:off x="5829300" y="1929258"/>
              <a:ext cx="533400" cy="5334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8" name="Picture 7" descr="image.png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81550" y="2081606"/>
              <a:ext cx="228583" cy="228627"/>
            </a:xfrm>
            <a:prstGeom prst="rect">
              <a:avLst/>
            </a:prstGeom>
          </p:spPr>
        </p:pic>
      </p:grp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7894" y="2572968"/>
            <a:ext cx="213253" cy="18287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210549" y="1532929"/>
            <a:ext cx="3086100" cy="2263080"/>
          </a:xfrm>
          <a:prstGeom prst="roundRect">
            <a:avLst>
              <a:gd name="adj" fmla="val 6734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F85011-E9C9-2252-992B-E12DE196D0B0}"/>
              </a:ext>
            </a:extLst>
          </p:cNvPr>
          <p:cNvGrpSpPr/>
          <p:nvPr/>
        </p:nvGrpSpPr>
        <p:grpSpPr>
          <a:xfrm>
            <a:off x="9544321" y="1652896"/>
            <a:ext cx="533400" cy="533400"/>
            <a:chOff x="9486900" y="1929258"/>
            <a:chExt cx="533400" cy="533400"/>
          </a:xfrm>
        </p:grpSpPr>
        <p:sp>
          <p:nvSpPr>
            <p:cNvPr id="11" name="Oval 10"/>
            <p:cNvSpPr/>
            <p:nvPr/>
          </p:nvSpPr>
          <p:spPr>
            <a:xfrm>
              <a:off x="9486900" y="1929258"/>
              <a:ext cx="533400" cy="5334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2" name="Picture 11" descr="image.png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653312" y="2124479"/>
              <a:ext cx="200042" cy="142893"/>
            </a:xfrm>
            <a:prstGeom prst="rect">
              <a:avLst/>
            </a:prstGeom>
          </p:spPr>
        </p:pic>
      </p:grp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4562" y="6216892"/>
            <a:ext cx="146517" cy="2131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188" y="333366"/>
            <a:ext cx="6981078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4000" b="0" i="0" dirty="0">
                <a:solidFill>
                  <a:srgbClr val="304B84"/>
                </a:solidFill>
                <a:latin typeface="Poppins"/>
              </a:rPr>
              <a:t>Why These Use Cases 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63651" y="2487008"/>
            <a:ext cx="596317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i="0" dirty="0">
                <a:solidFill>
                  <a:srgbClr val="5C71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Step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90526" y="2835848"/>
            <a:ext cx="94256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Prepare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68033" y="3201510"/>
            <a:ext cx="187552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35392" y="2437202"/>
            <a:ext cx="636393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i="0" dirty="0">
                <a:solidFill>
                  <a:srgbClr val="5C71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Step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29594" y="2835848"/>
            <a:ext cx="84798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>
                <a:solidFill>
                  <a:srgbClr val="304B84"/>
                </a:solidFill>
                <a:latin typeface="Poppins"/>
              </a:rPr>
              <a:t>Review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75280" y="3201510"/>
            <a:ext cx="756617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b="0" i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Human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89619" y="2421324"/>
            <a:ext cx="642805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i="0" dirty="0">
                <a:solidFill>
                  <a:srgbClr val="5C71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Step 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02256" y="2835848"/>
            <a:ext cx="81753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>
                <a:solidFill>
                  <a:srgbClr val="304B84"/>
                </a:solidFill>
                <a:latin typeface="Poppins"/>
              </a:rPr>
              <a:t>Decide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32713" y="3201510"/>
            <a:ext cx="756617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b="0" i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Human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58441" y="6216892"/>
            <a:ext cx="521714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chemeClr val="bg1"/>
                </a:solidFill>
                <a:latin typeface="Poppins"/>
              </a:rPr>
              <a:t>AI removes friction without removing responsibility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188" y="4453084"/>
            <a:ext cx="8645715" cy="12091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Common thread: AI handles preparation, humans handle decisions</a:t>
            </a:r>
          </a:p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Every successful use case keeps human authority over outcomes</a:t>
            </a:r>
          </a:p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Friction is reduced; responsibility is preserved</a:t>
            </a:r>
          </a:p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pattern is consistent across all five use cases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09" y="0"/>
            <a:ext cx="4571885" cy="6857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382" y="370292"/>
            <a:ext cx="6405948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4000" b="0" i="0" dirty="0">
                <a:solidFill>
                  <a:srgbClr val="304B84"/>
                </a:solidFill>
                <a:latin typeface="Poppins"/>
              </a:rPr>
              <a:t>Where AI Went Wrong — and Why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88" y="2185966"/>
            <a:ext cx="7012124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0" i="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These are not technology failures — they are expectation failures. Every cautionary example traces back to misaligned deployment.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198" y="3428914"/>
            <a:ext cx="7012124" cy="226074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Inserted into broken workflows without fixing the underlying process</a:t>
            </a:r>
          </a:p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 fallback thresholds when confidence was low</a:t>
            </a:r>
          </a:p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Outputs treated as decisions rather than recommendations</a:t>
            </a:r>
          </a:p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General-purpose AI deployed in regulated work without adaptation</a:t>
            </a:r>
          </a:p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Scaled without governance or oversight structures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2947" y="2588847"/>
            <a:ext cx="3637359" cy="1445203"/>
          </a:xfrm>
          <a:prstGeom prst="roundRect">
            <a:avLst>
              <a:gd name="adj" fmla="val 13770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EC9B5D-DD84-266D-3794-8D8DD289F0FA}"/>
              </a:ext>
            </a:extLst>
          </p:cNvPr>
          <p:cNvGrpSpPr/>
          <p:nvPr/>
        </p:nvGrpSpPr>
        <p:grpSpPr>
          <a:xfrm>
            <a:off x="685800" y="2808388"/>
            <a:ext cx="419100" cy="419100"/>
            <a:chOff x="685800" y="1999059"/>
            <a:chExt cx="419100" cy="419100"/>
          </a:xfrm>
        </p:grpSpPr>
        <p:sp>
          <p:nvSpPr>
            <p:cNvPr id="3" name="Oval 2"/>
            <p:cNvSpPr/>
            <p:nvPr/>
          </p:nvSpPr>
          <p:spPr>
            <a:xfrm>
              <a:off x="685800" y="1999059"/>
              <a:ext cx="419100" cy="4191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4" name="Picture 3" descr="image.png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949" y="2117175"/>
              <a:ext cx="182756" cy="182756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4277320" y="2579937"/>
            <a:ext cx="3637359" cy="1445203"/>
          </a:xfrm>
          <a:prstGeom prst="roundRect">
            <a:avLst>
              <a:gd name="adj" fmla="val 13770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172BA0-0370-20F6-AD39-156F15DD7366}"/>
              </a:ext>
            </a:extLst>
          </p:cNvPr>
          <p:cNvGrpSpPr/>
          <p:nvPr/>
        </p:nvGrpSpPr>
        <p:grpSpPr>
          <a:xfrm>
            <a:off x="4505920" y="2808388"/>
            <a:ext cx="419100" cy="419100"/>
            <a:chOff x="4505920" y="1999059"/>
            <a:chExt cx="419100" cy="419100"/>
          </a:xfrm>
        </p:grpSpPr>
        <p:sp>
          <p:nvSpPr>
            <p:cNvPr id="6" name="Oval 5"/>
            <p:cNvSpPr/>
            <p:nvPr/>
          </p:nvSpPr>
          <p:spPr>
            <a:xfrm>
              <a:off x="4505920" y="1999059"/>
              <a:ext cx="419100" cy="4191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7" name="Picture 6" descr="image.png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01055" y="2117175"/>
              <a:ext cx="225558" cy="182756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8097440" y="2579937"/>
            <a:ext cx="3637359" cy="1445203"/>
          </a:xfrm>
          <a:prstGeom prst="roundRect">
            <a:avLst>
              <a:gd name="adj" fmla="val 13770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27FF28-20AF-083B-0E78-B22524947A78}"/>
              </a:ext>
            </a:extLst>
          </p:cNvPr>
          <p:cNvGrpSpPr/>
          <p:nvPr/>
        </p:nvGrpSpPr>
        <p:grpSpPr>
          <a:xfrm>
            <a:off x="8264046" y="2808388"/>
            <a:ext cx="419100" cy="419100"/>
            <a:chOff x="8326040" y="1999059"/>
            <a:chExt cx="419100" cy="419100"/>
          </a:xfrm>
        </p:grpSpPr>
        <p:sp>
          <p:nvSpPr>
            <p:cNvPr id="9" name="Oval 8"/>
            <p:cNvSpPr/>
            <p:nvPr/>
          </p:nvSpPr>
          <p:spPr>
            <a:xfrm>
              <a:off x="8326040" y="1999059"/>
              <a:ext cx="419100" cy="4191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0" name="Picture 9" descr="image.png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66769" y="2117175"/>
              <a:ext cx="137067" cy="182756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1719262" y="4488163"/>
            <a:ext cx="4285357" cy="1445203"/>
          </a:xfrm>
          <a:prstGeom prst="roundRect">
            <a:avLst>
              <a:gd name="adj" fmla="val 13770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A591B5-6F94-86C9-1904-7E461DE2A844}"/>
              </a:ext>
            </a:extLst>
          </p:cNvPr>
          <p:cNvGrpSpPr/>
          <p:nvPr/>
        </p:nvGrpSpPr>
        <p:grpSpPr>
          <a:xfrm>
            <a:off x="1947862" y="4716614"/>
            <a:ext cx="419100" cy="419100"/>
            <a:chOff x="1947862" y="4716614"/>
            <a:chExt cx="419100" cy="419100"/>
          </a:xfrm>
        </p:grpSpPr>
        <p:sp>
          <p:nvSpPr>
            <p:cNvPr id="12" name="Oval 11"/>
            <p:cNvSpPr/>
            <p:nvPr/>
          </p:nvSpPr>
          <p:spPr>
            <a:xfrm>
              <a:off x="1947862" y="4716614"/>
              <a:ext cx="419100" cy="4191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3" name="Picture 12" descr="image.png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71691" y="4834698"/>
              <a:ext cx="171334" cy="181757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6187380" y="4488163"/>
            <a:ext cx="4285357" cy="1445203"/>
          </a:xfrm>
          <a:prstGeom prst="roundRect">
            <a:avLst>
              <a:gd name="adj" fmla="val 13770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88E589-FD53-195F-1714-F02758438EA2}"/>
              </a:ext>
            </a:extLst>
          </p:cNvPr>
          <p:cNvGrpSpPr/>
          <p:nvPr/>
        </p:nvGrpSpPr>
        <p:grpSpPr>
          <a:xfrm>
            <a:off x="6415980" y="4716614"/>
            <a:ext cx="419100" cy="419100"/>
            <a:chOff x="6415980" y="4716614"/>
            <a:chExt cx="419100" cy="419100"/>
          </a:xfrm>
        </p:grpSpPr>
        <p:sp>
          <p:nvSpPr>
            <p:cNvPr id="15" name="Oval 14"/>
            <p:cNvSpPr/>
            <p:nvPr/>
          </p:nvSpPr>
          <p:spPr>
            <a:xfrm>
              <a:off x="6415980" y="4716614"/>
              <a:ext cx="419100" cy="4191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6" name="Picture 15" descr="image.png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511081" y="4834698"/>
              <a:ext cx="228024" cy="182756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57188" y="333366"/>
            <a:ext cx="7591822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4000" b="0" i="0" dirty="0">
                <a:solidFill>
                  <a:srgbClr val="304B84"/>
                </a:solidFill>
                <a:latin typeface="Poppins"/>
              </a:rPr>
              <a:t>Success Patterns in Mortgage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188" y="1337815"/>
            <a:ext cx="716623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0" i="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AI succeeds when it removes friction — not responsibility. Responsible design beats aggressive adoption every time.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7268" y="2774108"/>
            <a:ext cx="2055050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Clear Boundaries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26627" y="3125643"/>
            <a:ext cx="2417057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Narrow, well-defined tasks with clear scope and purpose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77293" y="2774108"/>
            <a:ext cx="2460610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>
                <a:solidFill>
                  <a:srgbClr val="304B84"/>
                </a:solidFill>
                <a:latin typeface="Poppins"/>
              </a:rPr>
              <a:t>Human-in-the-Loop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46652" y="3158085"/>
            <a:ext cx="2239509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Human authority at every decision point in the process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35324" y="2774108"/>
            <a:ext cx="287097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>
                <a:solidFill>
                  <a:srgbClr val="304B84"/>
                </a:solidFill>
                <a:latin typeface="Poppins"/>
              </a:rPr>
              <a:t>LOS-Aligned Integration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04682" y="3179389"/>
            <a:ext cx="2701517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Works within existing systems, not around them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9299" y="4682302"/>
            <a:ext cx="2063065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>
                <a:solidFill>
                  <a:srgbClr val="304B84"/>
                </a:solidFill>
                <a:latin typeface="Poppins"/>
              </a:rPr>
              <a:t>Low Decision Risk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19299" y="5016229"/>
            <a:ext cx="3128884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Preparation tasks, not approval tasks — keeping stakes reversible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87305" y="4682302"/>
            <a:ext cx="231313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>
                <a:solidFill>
                  <a:srgbClr val="304B84"/>
                </a:solidFill>
                <a:latin typeface="Poppins"/>
              </a:rPr>
              <a:t>Responsible Design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56664" y="5016229"/>
            <a:ext cx="3043905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Disciplined adoption consistently outperforms aggressive rollouts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09" y="0"/>
            <a:ext cx="4571885" cy="6857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735" y="313784"/>
            <a:ext cx="64513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4000" b="0" i="0" dirty="0">
                <a:solidFill>
                  <a:srgbClr val="304B84"/>
                </a:solidFill>
                <a:latin typeface="Poppins"/>
              </a:rPr>
              <a:t>What's Not Likely to Change — And Shouldn't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990" y="2659640"/>
            <a:ext cx="636507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0" i="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AI can reduce effort. It cannot absorb liability. These boundaries should be defended, not apologized for.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909" y="3428914"/>
            <a:ext cx="6605437" cy="20170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Credit decisions remain human</a:t>
            </a:r>
          </a:p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Exceptions require human judgment</a:t>
            </a:r>
          </a:p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Closing authority stays with accountable individuals</a:t>
            </a:r>
          </a:p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Investor representations carry personal and institutional liability</a:t>
            </a:r>
          </a:p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Regulatory accountability cannot be delegated to a model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2345494"/>
            <a:ext cx="2103090" cy="3151895"/>
          </a:xfrm>
          <a:prstGeom prst="roundRect">
            <a:avLst>
              <a:gd name="adj" fmla="val 724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966176-1599-FEC4-C578-33F6B196BC5D}"/>
              </a:ext>
            </a:extLst>
          </p:cNvPr>
          <p:cNvGrpSpPr/>
          <p:nvPr/>
        </p:nvGrpSpPr>
        <p:grpSpPr>
          <a:xfrm>
            <a:off x="1241970" y="2536562"/>
            <a:ext cx="533400" cy="533400"/>
            <a:chOff x="1241970" y="2536562"/>
            <a:chExt cx="533400" cy="533400"/>
          </a:xfrm>
        </p:grpSpPr>
        <p:sp>
          <p:nvSpPr>
            <p:cNvPr id="3" name="Oval 2"/>
            <p:cNvSpPr/>
            <p:nvPr/>
          </p:nvSpPr>
          <p:spPr>
            <a:xfrm>
              <a:off x="1241970" y="2536562"/>
              <a:ext cx="533400" cy="5334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4" name="Picture 3" descr="image.png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22910" y="2688965"/>
              <a:ext cx="171445" cy="228594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2750790" y="2345495"/>
            <a:ext cx="2103090" cy="3151893"/>
          </a:xfrm>
          <a:prstGeom prst="roundRect">
            <a:avLst>
              <a:gd name="adj" fmla="val 724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063EFA-F97D-B2DE-9891-E2B9CED7229D}"/>
              </a:ext>
            </a:extLst>
          </p:cNvPr>
          <p:cNvGrpSpPr/>
          <p:nvPr/>
        </p:nvGrpSpPr>
        <p:grpSpPr>
          <a:xfrm>
            <a:off x="3535560" y="2536562"/>
            <a:ext cx="533400" cy="533400"/>
            <a:chOff x="3535560" y="2536562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3535560" y="2536562"/>
              <a:ext cx="533400" cy="5334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7" name="Picture 6" descr="image.png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95011" y="2689590"/>
              <a:ext cx="214307" cy="227344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5044380" y="2345496"/>
            <a:ext cx="2103090" cy="3151892"/>
          </a:xfrm>
          <a:prstGeom prst="roundRect">
            <a:avLst>
              <a:gd name="adj" fmla="val 724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1B9E618-4EA1-1184-A003-761663BCB7A2}"/>
              </a:ext>
            </a:extLst>
          </p:cNvPr>
          <p:cNvGrpSpPr/>
          <p:nvPr/>
        </p:nvGrpSpPr>
        <p:grpSpPr>
          <a:xfrm>
            <a:off x="5829151" y="2536562"/>
            <a:ext cx="533400" cy="533400"/>
            <a:chOff x="5829151" y="2536562"/>
            <a:chExt cx="533400" cy="533400"/>
          </a:xfrm>
        </p:grpSpPr>
        <p:sp>
          <p:nvSpPr>
            <p:cNvPr id="9" name="Oval 8"/>
            <p:cNvSpPr/>
            <p:nvPr/>
          </p:nvSpPr>
          <p:spPr>
            <a:xfrm>
              <a:off x="5829151" y="2536562"/>
              <a:ext cx="533400" cy="5334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0" name="Picture 9" descr="image.png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81401" y="2688949"/>
              <a:ext cx="228583" cy="228627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7337970" y="2345496"/>
            <a:ext cx="2103090" cy="3151892"/>
          </a:xfrm>
          <a:prstGeom prst="roundRect">
            <a:avLst>
              <a:gd name="adj" fmla="val 7559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CB04C97-63B4-000C-539E-AFDDAD2F758F}"/>
              </a:ext>
            </a:extLst>
          </p:cNvPr>
          <p:cNvGrpSpPr/>
          <p:nvPr/>
        </p:nvGrpSpPr>
        <p:grpSpPr>
          <a:xfrm>
            <a:off x="8122741" y="2536562"/>
            <a:ext cx="533400" cy="533400"/>
            <a:chOff x="8122741" y="2536562"/>
            <a:chExt cx="533400" cy="533400"/>
          </a:xfrm>
        </p:grpSpPr>
        <p:sp>
          <p:nvSpPr>
            <p:cNvPr id="12" name="Oval 11"/>
            <p:cNvSpPr/>
            <p:nvPr/>
          </p:nvSpPr>
          <p:spPr>
            <a:xfrm>
              <a:off x="8122741" y="2536562"/>
              <a:ext cx="533400" cy="5334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3" name="Picture 12" descr="image.png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274945" y="2688949"/>
              <a:ext cx="228583" cy="228627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9631560" y="2345496"/>
            <a:ext cx="2103090" cy="3151893"/>
          </a:xfrm>
          <a:prstGeom prst="roundRect">
            <a:avLst>
              <a:gd name="adj" fmla="val 724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FC921EF-A24D-CB63-24AF-FAEB947AA164}"/>
              </a:ext>
            </a:extLst>
          </p:cNvPr>
          <p:cNvGrpSpPr/>
          <p:nvPr/>
        </p:nvGrpSpPr>
        <p:grpSpPr>
          <a:xfrm>
            <a:off x="10416331" y="2536562"/>
            <a:ext cx="533400" cy="533400"/>
            <a:chOff x="10416331" y="2536562"/>
            <a:chExt cx="533400" cy="533400"/>
          </a:xfrm>
        </p:grpSpPr>
        <p:sp>
          <p:nvSpPr>
            <p:cNvPr id="15" name="Oval 14"/>
            <p:cNvSpPr/>
            <p:nvPr/>
          </p:nvSpPr>
          <p:spPr>
            <a:xfrm>
              <a:off x="10416331" y="2536562"/>
              <a:ext cx="533400" cy="5334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6" name="Picture 15" descr="image.png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568467" y="2703253"/>
              <a:ext cx="228594" cy="200019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57188" y="333366"/>
            <a:ext cx="11437426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4000" b="0" i="0" dirty="0">
                <a:solidFill>
                  <a:srgbClr val="304B84"/>
                </a:solidFill>
                <a:latin typeface="Poppins"/>
              </a:rPr>
              <a:t>Across Many Industries, AI Is Already Working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7863" y="3220778"/>
            <a:ext cx="1482142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b="1" i="0" dirty="0">
                <a:solidFill>
                  <a:srgbClr val="304B84"/>
                </a:solidFill>
                <a:latin typeface="Poppins"/>
              </a:rPr>
              <a:t>Faster Document Processing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9036" y="4487716"/>
            <a:ext cx="1659191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600" b="0" i="0" dirty="0">
                <a:solidFill>
                  <a:srgbClr val="2D2D2D"/>
                </a:solidFill>
                <a:latin typeface="Aptos"/>
              </a:rPr>
              <a:t>Automated intake and classification at scale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53210" y="3114220"/>
            <a:ext cx="1498512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b="1" i="0">
                <a:solidFill>
                  <a:srgbClr val="304B84"/>
                </a:solidFill>
                <a:latin typeface="Poppins"/>
              </a:rPr>
              <a:t>Fraud &amp; Anomaly Detection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55513" y="4364606"/>
            <a:ext cx="1493304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600" b="0" i="0" dirty="0">
                <a:solidFill>
                  <a:srgbClr val="2D2D2D"/>
                </a:solidFill>
                <a:latin typeface="Aptos"/>
              </a:rPr>
              <a:t>Pattern recognition catching threats in real time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71002" y="3220778"/>
            <a:ext cx="1449996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b="1" i="0">
                <a:solidFill>
                  <a:srgbClr val="304B84"/>
                </a:solidFill>
                <a:latin typeface="Poppins"/>
              </a:rPr>
              <a:t>Reduced Manual Review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26276" y="4487716"/>
            <a:ext cx="1538993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600" b="0" i="0">
                <a:solidFill>
                  <a:srgbClr val="2D2D2D"/>
                </a:solidFill>
                <a:latin typeface="Aptos"/>
              </a:rPr>
              <a:t>Intelligent filtering frees expert attention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95783" y="3329717"/>
            <a:ext cx="178734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b="1" i="0">
                <a:solidFill>
                  <a:srgbClr val="304B84"/>
                </a:solidFill>
                <a:latin typeface="Poppins"/>
              </a:rPr>
              <a:t>Smarter Triage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02099" y="4487716"/>
            <a:ext cx="1574413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600" b="0" i="0">
                <a:solidFill>
                  <a:srgbClr val="2D2D2D"/>
                </a:solidFill>
                <a:latin typeface="Aptos"/>
              </a:rPr>
              <a:t>Priority-based routing to the right resources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662759" y="3223010"/>
            <a:ext cx="1949252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b="1" i="0">
                <a:solidFill>
                  <a:srgbClr val="304B84"/>
                </a:solidFill>
                <a:latin typeface="Poppins"/>
              </a:rPr>
              <a:t>Scaled Capacity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87893" y="4364606"/>
            <a:ext cx="1589742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600" b="0" i="0">
                <a:solidFill>
                  <a:srgbClr val="2D2D2D"/>
                </a:solidFill>
                <a:latin typeface="Aptos"/>
              </a:rPr>
              <a:t>Handling volume growth without proportional headcount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188" y="2253170"/>
            <a:ext cx="3637359" cy="1946969"/>
          </a:xfrm>
          <a:prstGeom prst="roundRect">
            <a:avLst>
              <a:gd name="adj" fmla="val 7827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7C97971-9F74-4B56-5471-57575BFC7F0F}"/>
              </a:ext>
            </a:extLst>
          </p:cNvPr>
          <p:cNvGrpSpPr/>
          <p:nvPr/>
        </p:nvGrpSpPr>
        <p:grpSpPr>
          <a:xfrm>
            <a:off x="525614" y="2682875"/>
            <a:ext cx="457200" cy="457200"/>
            <a:chOff x="655278" y="2437824"/>
            <a:chExt cx="457200" cy="457200"/>
          </a:xfrm>
        </p:grpSpPr>
        <p:sp>
          <p:nvSpPr>
            <p:cNvPr id="3" name="Oval 2"/>
            <p:cNvSpPr/>
            <p:nvPr/>
          </p:nvSpPr>
          <p:spPr>
            <a:xfrm>
              <a:off x="655278" y="2437824"/>
              <a:ext cx="457200" cy="4572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4" name="Picture 3" descr="image.png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4739" y="2567250"/>
              <a:ext cx="198075" cy="198114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4277308" y="2253170"/>
            <a:ext cx="3637359" cy="1946969"/>
          </a:xfrm>
          <a:prstGeom prst="roundRect">
            <a:avLst>
              <a:gd name="adj" fmla="val 7827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E4A54C-4307-4DCE-BFD3-3779F36E3958}"/>
              </a:ext>
            </a:extLst>
          </p:cNvPr>
          <p:cNvGrpSpPr/>
          <p:nvPr/>
        </p:nvGrpSpPr>
        <p:grpSpPr>
          <a:xfrm>
            <a:off x="4402505" y="2711390"/>
            <a:ext cx="457200" cy="457200"/>
            <a:chOff x="4475398" y="2437824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4475398" y="2437824"/>
              <a:ext cx="457200" cy="4572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7" name="Picture 6" descr="image.png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92411" y="2579652"/>
              <a:ext cx="222790" cy="173281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8097428" y="2253170"/>
            <a:ext cx="3637359" cy="1946969"/>
          </a:xfrm>
          <a:prstGeom prst="roundRect">
            <a:avLst>
              <a:gd name="adj" fmla="val 7827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178273-8243-AB3A-E7DF-43E9FA6E7154}"/>
              </a:ext>
            </a:extLst>
          </p:cNvPr>
          <p:cNvGrpSpPr/>
          <p:nvPr/>
        </p:nvGrpSpPr>
        <p:grpSpPr>
          <a:xfrm>
            <a:off x="8295518" y="2702631"/>
            <a:ext cx="457200" cy="457200"/>
            <a:chOff x="8295518" y="2437824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8295518" y="2437824"/>
              <a:ext cx="457200" cy="4572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0" name="Picture 9" descr="image.png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00083" y="2567295"/>
              <a:ext cx="247494" cy="197996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1323070" y="4382900"/>
            <a:ext cx="4681537" cy="1733698"/>
          </a:xfrm>
          <a:prstGeom prst="roundRect">
            <a:avLst>
              <a:gd name="adj" fmla="val 8790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835AF96-1CC5-7172-78AB-95016E8C8E1C}"/>
              </a:ext>
            </a:extLst>
          </p:cNvPr>
          <p:cNvGrpSpPr/>
          <p:nvPr/>
        </p:nvGrpSpPr>
        <p:grpSpPr>
          <a:xfrm>
            <a:off x="1428189" y="4853061"/>
            <a:ext cx="457200" cy="457200"/>
            <a:chOff x="1521160" y="4567554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1521160" y="4567554"/>
              <a:ext cx="457200" cy="4572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3" name="Picture 12" descr="image.png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56789" y="4696927"/>
              <a:ext cx="185705" cy="197001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6187368" y="4382900"/>
            <a:ext cx="4681537" cy="1733698"/>
          </a:xfrm>
          <a:prstGeom prst="roundRect">
            <a:avLst>
              <a:gd name="adj" fmla="val 8790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6F0E4D-75EE-7D22-C34F-AE9B74D713B7}"/>
              </a:ext>
            </a:extLst>
          </p:cNvPr>
          <p:cNvGrpSpPr/>
          <p:nvPr/>
        </p:nvGrpSpPr>
        <p:grpSpPr>
          <a:xfrm>
            <a:off x="6304728" y="4822753"/>
            <a:ext cx="457200" cy="457200"/>
            <a:chOff x="6385458" y="4567554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6385458" y="4567554"/>
              <a:ext cx="457200" cy="4572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6" name="Picture 15" descr="image.png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514776" y="4696927"/>
              <a:ext cx="198085" cy="198085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285163" y="190140"/>
            <a:ext cx="11179342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4000" b="0" i="0" dirty="0">
                <a:solidFill>
                  <a:srgbClr val="304B84"/>
                </a:solidFill>
                <a:latin typeface="Poppins"/>
              </a:rPr>
              <a:t>Operational Readiness &gt; Innovation Theater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2454" y="1186371"/>
            <a:ext cx="9407563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goal is confidence, not novelty. Preparedness is about building the foundation before adopting the tools.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261" y="2466395"/>
            <a:ext cx="122780" cy="18097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927" b="0" i="0">
                <a:solidFill>
                  <a:srgbClr val="5C71A3"/>
                </a:solidFill>
                <a:latin typeface="Poppins"/>
              </a:rPr>
              <a:t>01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3134" y="2501907"/>
            <a:ext cx="289342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Inventory Current AI 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0512" y="3272661"/>
            <a:ext cx="309403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Map every AI touchpoint across your organization today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75286" y="2466395"/>
            <a:ext cx="155819" cy="18097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927" b="0" i="0">
                <a:solidFill>
                  <a:srgbClr val="5C71A3"/>
                </a:solidFill>
                <a:latin typeface="Poppins"/>
              </a:rPr>
              <a:t>02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91954" y="2501906"/>
            <a:ext cx="2588850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Establish Governance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33620" y="3287806"/>
            <a:ext cx="310551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Define ownership structures and accountability frameworks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95311" y="2466395"/>
            <a:ext cx="157605" cy="18097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927" b="0" i="0">
                <a:solidFill>
                  <a:srgbClr val="5C71A3"/>
                </a:solidFill>
                <a:latin typeface="Poppins"/>
              </a:rPr>
              <a:t>03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06726" y="2471537"/>
            <a:ext cx="265777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Invest in Staff Training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95122" y="3251973"/>
            <a:ext cx="2880986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Prioritize change management and team readiness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1122" y="4596073"/>
            <a:ext cx="162813" cy="18097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927" b="0" i="0">
                <a:solidFill>
                  <a:srgbClr val="5C71A3"/>
                </a:solidFill>
                <a:latin typeface="Poppins"/>
              </a:rPr>
              <a:t>04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49134" y="4684254"/>
            <a:ext cx="222817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Build Controls First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83319" y="5301526"/>
            <a:ext cx="3470832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Establish escalation pathways before deployment begins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85298" y="4596073"/>
            <a:ext cx="162665" cy="18097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927" b="0" i="0">
                <a:solidFill>
                  <a:srgbClr val="5C71A3"/>
                </a:solidFill>
                <a:latin typeface="Poppins"/>
              </a:rPr>
              <a:t>05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30996" y="4613958"/>
            <a:ext cx="245419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Measure Confidence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13949" y="5198942"/>
            <a:ext cx="367753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Readiness is measured by confidence, not speed of adoption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9695" y="2052759"/>
            <a:ext cx="3606849" cy="2752481"/>
          </a:xfrm>
          <a:prstGeom prst="roundRect">
            <a:avLst>
              <a:gd name="adj" fmla="val 4225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966" y="2867978"/>
            <a:ext cx="304792" cy="30479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335144" y="2052759"/>
            <a:ext cx="3606849" cy="2752481"/>
          </a:xfrm>
          <a:prstGeom prst="roundRect">
            <a:avLst>
              <a:gd name="adj" fmla="val 4225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9276" y="2868008"/>
            <a:ext cx="304828" cy="30476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170594" y="2052759"/>
            <a:ext cx="3606849" cy="2752481"/>
          </a:xfrm>
          <a:prstGeom prst="roundRect">
            <a:avLst>
              <a:gd name="adj" fmla="val 4225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4199" y="2867978"/>
            <a:ext cx="285742" cy="3031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855493"/>
            <a:ext cx="11277600" cy="621506"/>
          </a:xfrm>
          <a:prstGeom prst="roundRect">
            <a:avLst>
              <a:gd name="adj" fmla="val 24521"/>
            </a:avLst>
          </a:prstGeom>
          <a:solidFill>
            <a:srgbClr val="304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1980" y="6074657"/>
            <a:ext cx="213253" cy="1828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188" y="333366"/>
            <a:ext cx="5629746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4000" b="0" i="0" dirty="0">
                <a:solidFill>
                  <a:srgbClr val="304B84"/>
                </a:solidFill>
                <a:latin typeface="Poppins"/>
              </a:rPr>
              <a:t>What Actually Matters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188" y="1307436"/>
            <a:ext cx="10095712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0" i="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goal is not to be an AI leader. It is to be a dependable lender in an AI-enabled world.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966" y="2300362"/>
            <a:ext cx="361196" cy="53338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729" b="0" i="0">
                <a:solidFill>
                  <a:srgbClr val="304B84"/>
                </a:solidFill>
                <a:latin typeface="Poppins"/>
              </a:rPr>
              <a:t>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2363" y="2895771"/>
            <a:ext cx="207428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AI Is Already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3966" y="3693061"/>
            <a:ext cx="2995686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AI is already in mortgage — quietly and effectively delivering results in production today.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09320" y="2300362"/>
            <a:ext cx="458379" cy="53338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729" b="0" i="0">
                <a:solidFill>
                  <a:srgbClr val="304B84"/>
                </a:solidFill>
                <a:latin typeface="Poppins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7709" y="2772073"/>
            <a:ext cx="210452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The LOS Remains the Backbone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09320" y="3693061"/>
            <a:ext cx="3036051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The LOS remains the backbone of mortgage operations and the foundation AI must integrate with.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44674" y="2300362"/>
            <a:ext cx="463736" cy="53338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729" b="0" i="0">
                <a:solidFill>
                  <a:srgbClr val="304B84"/>
                </a:solidFill>
                <a:latin typeface="Poppins"/>
              </a:rPr>
              <a:t>03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08410" y="2748074"/>
            <a:ext cx="233431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Responsible Over Aggressive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44674" y="3693061"/>
            <a:ext cx="3135700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Responsible adoption beats aggressive adoption — every time, in every measure that matters.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27642" y="6028578"/>
            <a:ext cx="9959458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dirty="0">
                <a:solidFill>
                  <a:schemeClr val="bg1"/>
                </a:solidFill>
                <a:latin typeface="Poppins"/>
              </a:rPr>
              <a:t>The organizations that win will not be the fastest adopters — they will be the most trusted lenders.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0990" y="3802192"/>
            <a:ext cx="2184350" cy="828079"/>
          </a:xfrm>
          <a:prstGeom prst="roundRect">
            <a:avLst>
              <a:gd name="adj" fmla="val 18404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0825" y="3954531"/>
            <a:ext cx="304081" cy="2437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717740" y="3802192"/>
            <a:ext cx="2184350" cy="828079"/>
          </a:xfrm>
          <a:prstGeom prst="roundRect">
            <a:avLst>
              <a:gd name="adj" fmla="val 18404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7498" y="3954531"/>
            <a:ext cx="304643" cy="2437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054490" y="3802192"/>
            <a:ext cx="2184350" cy="828079"/>
          </a:xfrm>
          <a:prstGeom prst="roundRect">
            <a:avLst>
              <a:gd name="adj" fmla="val 18404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24550" y="3954502"/>
            <a:ext cx="243774" cy="243774"/>
          </a:xfrm>
          <a:prstGeom prst="rect">
            <a:avLst/>
          </a:prstGeom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9809" y="0"/>
            <a:ext cx="4571885" cy="68578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0990" y="1452518"/>
            <a:ext cx="5921493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4000" b="0" i="0" dirty="0">
                <a:solidFill>
                  <a:srgbClr val="304B84"/>
                </a:solidFill>
                <a:latin typeface="Poppins"/>
              </a:rPr>
              <a:t>Questions &amp; Discussion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990" y="2870822"/>
            <a:ext cx="607538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0" i="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Let's discuss what matters most to your organization.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6316" y="4280130"/>
            <a:ext cx="129362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b="1" i="0" dirty="0">
                <a:solidFill>
                  <a:srgbClr val="304B84"/>
                </a:solidFill>
                <a:latin typeface="Poppins"/>
              </a:rPr>
              <a:t>Regulation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76372" y="4280130"/>
            <a:ext cx="146674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b="1" i="0">
                <a:solidFill>
                  <a:srgbClr val="304B84"/>
                </a:solidFill>
                <a:latin typeface="Poppins"/>
              </a:rPr>
              <a:t>Staff Impact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78860" y="4280130"/>
            <a:ext cx="1335302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b="1" i="0">
                <a:solidFill>
                  <a:srgbClr val="304B84"/>
                </a:solidFill>
                <a:latin typeface="Poppins"/>
              </a:rPr>
              <a:t>Integration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1">
            <a:extLst>
              <a:ext uri="{FF2B5EF4-FFF2-40B4-BE49-F238E27FC236}">
                <a16:creationId xmlns:a16="http://schemas.microsoft.com/office/drawing/2014/main" id="{74D3484B-2780-2697-722F-9FE7A00EF6BA}"/>
              </a:ext>
            </a:extLst>
          </p:cNvPr>
          <p:cNvSpPr/>
          <p:nvPr/>
        </p:nvSpPr>
        <p:spPr>
          <a:xfrm>
            <a:off x="9621827" y="2364634"/>
            <a:ext cx="2103090" cy="3151895"/>
          </a:xfrm>
          <a:prstGeom prst="roundRect">
            <a:avLst>
              <a:gd name="adj" fmla="val 724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ounded Rectangle 1">
            <a:extLst>
              <a:ext uri="{FF2B5EF4-FFF2-40B4-BE49-F238E27FC236}">
                <a16:creationId xmlns:a16="http://schemas.microsoft.com/office/drawing/2014/main" id="{449FBCDB-D287-F081-8979-FBB2C75A901C}"/>
              </a:ext>
            </a:extLst>
          </p:cNvPr>
          <p:cNvSpPr/>
          <p:nvPr/>
        </p:nvSpPr>
        <p:spPr>
          <a:xfrm>
            <a:off x="7347703" y="2364633"/>
            <a:ext cx="2103090" cy="3151895"/>
          </a:xfrm>
          <a:prstGeom prst="roundRect">
            <a:avLst>
              <a:gd name="adj" fmla="val 724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ounded Rectangle 1">
            <a:extLst>
              <a:ext uri="{FF2B5EF4-FFF2-40B4-BE49-F238E27FC236}">
                <a16:creationId xmlns:a16="http://schemas.microsoft.com/office/drawing/2014/main" id="{B7C9ACE0-7C1E-56FB-E9D0-31DB31068A60}"/>
              </a:ext>
            </a:extLst>
          </p:cNvPr>
          <p:cNvSpPr/>
          <p:nvPr/>
        </p:nvSpPr>
        <p:spPr>
          <a:xfrm>
            <a:off x="5044380" y="2364634"/>
            <a:ext cx="2103090" cy="3151895"/>
          </a:xfrm>
          <a:prstGeom prst="roundRect">
            <a:avLst>
              <a:gd name="adj" fmla="val 724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265102A9-8E35-B9EC-A129-462FF0168CAE}"/>
              </a:ext>
            </a:extLst>
          </p:cNvPr>
          <p:cNvSpPr/>
          <p:nvPr/>
        </p:nvSpPr>
        <p:spPr>
          <a:xfrm>
            <a:off x="2726650" y="2364634"/>
            <a:ext cx="2103090" cy="3151895"/>
          </a:xfrm>
          <a:prstGeom prst="roundRect">
            <a:avLst>
              <a:gd name="adj" fmla="val 724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2373B968-A7B5-B723-4F9A-FDF398E0B6C4}"/>
              </a:ext>
            </a:extLst>
          </p:cNvPr>
          <p:cNvSpPr/>
          <p:nvPr/>
        </p:nvSpPr>
        <p:spPr>
          <a:xfrm>
            <a:off x="457200" y="2345494"/>
            <a:ext cx="2103090" cy="3151895"/>
          </a:xfrm>
          <a:prstGeom prst="roundRect">
            <a:avLst>
              <a:gd name="adj" fmla="val 724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ounded Rectangle 1"/>
          <p:cNvSpPr/>
          <p:nvPr/>
        </p:nvSpPr>
        <p:spPr>
          <a:xfrm>
            <a:off x="457200" y="2961828"/>
            <a:ext cx="2103090" cy="2208014"/>
          </a:xfrm>
          <a:prstGeom prst="roundRect">
            <a:avLst>
              <a:gd name="adj" fmla="val 724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48BB84-8876-5369-B042-5B0953B8B4D2}"/>
              </a:ext>
            </a:extLst>
          </p:cNvPr>
          <p:cNvGrpSpPr/>
          <p:nvPr/>
        </p:nvGrpSpPr>
        <p:grpSpPr>
          <a:xfrm>
            <a:off x="1241970" y="2597594"/>
            <a:ext cx="533400" cy="533400"/>
            <a:chOff x="1241970" y="3236118"/>
            <a:chExt cx="533400" cy="533400"/>
          </a:xfrm>
        </p:grpSpPr>
        <p:sp>
          <p:nvSpPr>
            <p:cNvPr id="3" name="Oval 2"/>
            <p:cNvSpPr/>
            <p:nvPr/>
          </p:nvSpPr>
          <p:spPr>
            <a:xfrm>
              <a:off x="1241970" y="3236118"/>
              <a:ext cx="533400" cy="5334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4" name="Picture 3" descr="image.png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01479" y="3388433"/>
              <a:ext cx="214307" cy="227344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2750790" y="2961828"/>
            <a:ext cx="2103090" cy="2208014"/>
          </a:xfrm>
          <a:prstGeom prst="roundRect">
            <a:avLst>
              <a:gd name="adj" fmla="val 724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DF42BAB-6117-9574-1E06-553E4C7984B0}"/>
              </a:ext>
            </a:extLst>
          </p:cNvPr>
          <p:cNvGrpSpPr/>
          <p:nvPr/>
        </p:nvGrpSpPr>
        <p:grpSpPr>
          <a:xfrm>
            <a:off x="3535560" y="2597594"/>
            <a:ext cx="533400" cy="533400"/>
            <a:chOff x="3535560" y="3236118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3535560" y="3236118"/>
              <a:ext cx="533400" cy="5334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7" name="Picture 6" descr="image.png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3581" y="3402721"/>
              <a:ext cx="257168" cy="200019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5044380" y="2961828"/>
            <a:ext cx="2103090" cy="2208014"/>
          </a:xfrm>
          <a:prstGeom prst="roundRect">
            <a:avLst>
              <a:gd name="adj" fmla="val 724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7E38F3-BD49-C6FA-F1BE-BBF751C30EBF}"/>
              </a:ext>
            </a:extLst>
          </p:cNvPr>
          <p:cNvGrpSpPr/>
          <p:nvPr/>
        </p:nvGrpSpPr>
        <p:grpSpPr>
          <a:xfrm>
            <a:off x="5829151" y="2597594"/>
            <a:ext cx="533400" cy="533400"/>
            <a:chOff x="5829151" y="3236118"/>
            <a:chExt cx="533400" cy="533400"/>
          </a:xfrm>
        </p:grpSpPr>
        <p:sp>
          <p:nvSpPr>
            <p:cNvPr id="9" name="Oval 8"/>
            <p:cNvSpPr/>
            <p:nvPr/>
          </p:nvSpPr>
          <p:spPr>
            <a:xfrm>
              <a:off x="5829151" y="3236118"/>
              <a:ext cx="533400" cy="5334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0" name="Picture 9" descr="image.png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81401" y="3388433"/>
              <a:ext cx="228594" cy="228594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7337970" y="2961828"/>
            <a:ext cx="2103090" cy="2208014"/>
          </a:xfrm>
          <a:prstGeom prst="roundRect">
            <a:avLst>
              <a:gd name="adj" fmla="val 724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FA404A1-0BF9-12E1-740C-32A2D086FD64}"/>
              </a:ext>
            </a:extLst>
          </p:cNvPr>
          <p:cNvGrpSpPr/>
          <p:nvPr/>
        </p:nvGrpSpPr>
        <p:grpSpPr>
          <a:xfrm>
            <a:off x="8122741" y="2597594"/>
            <a:ext cx="533400" cy="533400"/>
            <a:chOff x="8122741" y="3236118"/>
            <a:chExt cx="533400" cy="533400"/>
          </a:xfrm>
        </p:grpSpPr>
        <p:sp>
          <p:nvSpPr>
            <p:cNvPr id="12" name="Oval 11"/>
            <p:cNvSpPr/>
            <p:nvPr/>
          </p:nvSpPr>
          <p:spPr>
            <a:xfrm>
              <a:off x="8122741" y="3236118"/>
              <a:ext cx="533400" cy="5334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3" name="Picture 12" descr="image.png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303508" y="3388433"/>
              <a:ext cx="171445" cy="228594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9631560" y="2961828"/>
            <a:ext cx="2103090" cy="2208014"/>
          </a:xfrm>
          <a:prstGeom prst="roundRect">
            <a:avLst>
              <a:gd name="adj" fmla="val 724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7C23286-0DF6-2D82-DD51-BFAE02A8DFEC}"/>
              </a:ext>
            </a:extLst>
          </p:cNvPr>
          <p:cNvGrpSpPr/>
          <p:nvPr/>
        </p:nvGrpSpPr>
        <p:grpSpPr>
          <a:xfrm>
            <a:off x="10416331" y="2597594"/>
            <a:ext cx="533400" cy="533400"/>
            <a:chOff x="10416331" y="3236118"/>
            <a:chExt cx="533400" cy="533400"/>
          </a:xfrm>
        </p:grpSpPr>
        <p:sp>
          <p:nvSpPr>
            <p:cNvPr id="15" name="Oval 14"/>
            <p:cNvSpPr/>
            <p:nvPr/>
          </p:nvSpPr>
          <p:spPr>
            <a:xfrm>
              <a:off x="10416331" y="3236118"/>
              <a:ext cx="533400" cy="5334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6" name="Picture 15" descr="image.png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539910" y="3388433"/>
              <a:ext cx="285216" cy="22859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57188" y="333366"/>
            <a:ext cx="8616141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4000" b="0" i="0" dirty="0">
                <a:solidFill>
                  <a:srgbClr val="304B84"/>
                </a:solidFill>
                <a:latin typeface="Poppins"/>
              </a:rPr>
              <a:t>Where You Already See AI at Work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414" y="3297448"/>
            <a:ext cx="156593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b="1" i="0" dirty="0">
                <a:solidFill>
                  <a:srgbClr val="304B84"/>
                </a:solidFill>
                <a:latin typeface="Poppins"/>
              </a:rPr>
              <a:t>Banking Fraud Alerts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8492" y="4373828"/>
            <a:ext cx="1827777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600" b="0" i="0" dirty="0">
                <a:solidFill>
                  <a:srgbClr val="2D2D2D"/>
                </a:solidFill>
                <a:latin typeface="Aptos"/>
              </a:rPr>
              <a:t>Real-time detection protecting your accounts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11177" y="3297448"/>
            <a:ext cx="143018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b="1" i="0" dirty="0">
                <a:solidFill>
                  <a:srgbClr val="304B84"/>
                </a:solidFill>
                <a:latin typeface="Poppins"/>
              </a:rPr>
              <a:t>Payments Monitoring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87025" y="4373828"/>
            <a:ext cx="1582340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600" b="0" i="0" dirty="0">
                <a:solidFill>
                  <a:srgbClr val="2D2D2D"/>
                </a:solidFill>
                <a:latin typeface="Aptos"/>
              </a:rPr>
              <a:t>Seamless transaction oversight at scale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24176" y="3297448"/>
            <a:ext cx="1839412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b="1" i="0" dirty="0">
                <a:solidFill>
                  <a:srgbClr val="304B84"/>
                </a:solidFill>
                <a:latin typeface="Poppins"/>
              </a:rPr>
              <a:t>Customer Service Routing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40698" y="4490190"/>
            <a:ext cx="1709999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600" b="0" i="0" dirty="0">
                <a:solidFill>
                  <a:srgbClr val="2D2D2D"/>
                </a:solidFill>
                <a:latin typeface="Aptos"/>
              </a:rPr>
              <a:t>Intelligent triage for faster resolution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95713" y="3297448"/>
            <a:ext cx="130424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b="1" i="0" dirty="0">
                <a:solidFill>
                  <a:srgbClr val="304B84"/>
                </a:solidFill>
                <a:latin typeface="Poppins"/>
              </a:rPr>
              <a:t>Document Processing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48100" y="4490190"/>
            <a:ext cx="2038711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600" b="0" i="0" dirty="0">
                <a:solidFill>
                  <a:srgbClr val="2D2D2D"/>
                </a:solidFill>
                <a:latin typeface="Aptos"/>
              </a:rPr>
              <a:t>Automated back-office intake and sorting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490" y="3326907"/>
            <a:ext cx="1932056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b="1" i="0" dirty="0">
                <a:solidFill>
                  <a:srgbClr val="304B84"/>
                </a:solidFill>
                <a:latin typeface="Poppins"/>
              </a:rPr>
              <a:t>Compliance Review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61498" y="4373828"/>
            <a:ext cx="1642040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600" b="0" i="0" dirty="0">
                <a:solidFill>
                  <a:srgbClr val="2D2D2D"/>
                </a:solidFill>
                <a:latin typeface="Aptos"/>
              </a:rPr>
              <a:t>AI-assisted regulatory support and checks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947267"/>
            <a:ext cx="571500" cy="38100"/>
          </a:xfrm>
          <a:prstGeom prst="roundRect">
            <a:avLst>
              <a:gd name="adj" fmla="val 50000"/>
            </a:avLst>
          </a:prstGeom>
          <a:solidFill>
            <a:srgbClr val="304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09" y="0"/>
            <a:ext cx="4571885" cy="6857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989" y="2571239"/>
            <a:ext cx="6882839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4000" b="0" i="0" dirty="0">
                <a:solidFill>
                  <a:srgbClr val="304B84"/>
                </a:solidFill>
                <a:latin typeface="Poppins"/>
              </a:rPr>
              <a:t>Why Not Just Do the Same Thing in Mortgage</a:t>
            </a:r>
            <a:r>
              <a:rPr sz="3600" b="0" i="0" dirty="0">
                <a:solidFill>
                  <a:srgbClr val="304B84"/>
                </a:solidFill>
                <a:latin typeface="Poppins"/>
              </a:rPr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1885" cy="6857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2876" y="1754937"/>
            <a:ext cx="6307600" cy="24622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4000" b="0" i="0" dirty="0">
                <a:solidFill>
                  <a:srgbClr val="304B84"/>
                </a:solidFill>
                <a:latin typeface="Poppins"/>
              </a:rPr>
              <a:t>The Limitation Isn't the Technology — It's Where Responsibility and Liability Sit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497" y="1635678"/>
            <a:ext cx="3657600" cy="2030715"/>
          </a:xfrm>
          <a:prstGeom prst="roundRect">
            <a:avLst>
              <a:gd name="adj" fmla="val 1253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BCF521-863C-96B3-B444-BDFCB33E261C}"/>
              </a:ext>
            </a:extLst>
          </p:cNvPr>
          <p:cNvGrpSpPr/>
          <p:nvPr/>
        </p:nvGrpSpPr>
        <p:grpSpPr>
          <a:xfrm>
            <a:off x="647684" y="2393685"/>
            <a:ext cx="457200" cy="457200"/>
            <a:chOff x="685800" y="2807344"/>
            <a:chExt cx="457200" cy="457200"/>
          </a:xfrm>
        </p:grpSpPr>
        <p:sp>
          <p:nvSpPr>
            <p:cNvPr id="3" name="Oval 2"/>
            <p:cNvSpPr/>
            <p:nvPr/>
          </p:nvSpPr>
          <p:spPr>
            <a:xfrm>
              <a:off x="685800" y="2807344"/>
              <a:ext cx="457200" cy="4572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4" name="Picture 3" descr="image.png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0570" y="2936796"/>
              <a:ext cx="247038" cy="197995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4267200" y="1613043"/>
            <a:ext cx="3657600" cy="2030715"/>
          </a:xfrm>
          <a:prstGeom prst="roundRect">
            <a:avLst>
              <a:gd name="adj" fmla="val 1253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93FC333-80F1-FA51-FF84-9069B85AB745}"/>
              </a:ext>
            </a:extLst>
          </p:cNvPr>
          <p:cNvGrpSpPr/>
          <p:nvPr/>
        </p:nvGrpSpPr>
        <p:grpSpPr>
          <a:xfrm>
            <a:off x="4476353" y="2393685"/>
            <a:ext cx="457200" cy="457200"/>
            <a:chOff x="4495800" y="2807344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4495800" y="2807344"/>
              <a:ext cx="457200" cy="4572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7" name="Picture 6" descr="image.png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37666" y="2936805"/>
              <a:ext cx="173231" cy="197978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8077200" y="1613043"/>
            <a:ext cx="3657600" cy="2030715"/>
          </a:xfrm>
          <a:prstGeom prst="roundRect">
            <a:avLst>
              <a:gd name="adj" fmla="val 12536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E5AD77-D1E0-01BB-2350-2A354871280F}"/>
              </a:ext>
            </a:extLst>
          </p:cNvPr>
          <p:cNvGrpSpPr/>
          <p:nvPr/>
        </p:nvGrpSpPr>
        <p:grpSpPr>
          <a:xfrm>
            <a:off x="8206483" y="2394655"/>
            <a:ext cx="457200" cy="457200"/>
            <a:chOff x="8305800" y="2807344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8305800" y="2807344"/>
              <a:ext cx="457200" cy="4572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0" name="Picture 9" descr="image.png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35083" y="2949132"/>
              <a:ext cx="198070" cy="173324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1508819" y="3796158"/>
            <a:ext cx="4510980" cy="2026171"/>
          </a:xfrm>
          <a:prstGeom prst="roundRect">
            <a:avLst>
              <a:gd name="adj" fmla="val 14977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115BCFA-DEE2-49C3-BCFB-C581CB932FFD}"/>
              </a:ext>
            </a:extLst>
          </p:cNvPr>
          <p:cNvGrpSpPr/>
          <p:nvPr/>
        </p:nvGrpSpPr>
        <p:grpSpPr>
          <a:xfrm>
            <a:off x="1583032" y="4656431"/>
            <a:ext cx="457200" cy="457200"/>
            <a:chOff x="1737419" y="4076253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1737419" y="4076253"/>
              <a:ext cx="457200" cy="4572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3" name="Picture 12" descr="image.png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91706" y="4205653"/>
              <a:ext cx="148526" cy="198035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6172200" y="3796158"/>
            <a:ext cx="4510980" cy="2026171"/>
          </a:xfrm>
          <a:prstGeom prst="roundRect">
            <a:avLst>
              <a:gd name="adj" fmla="val 14977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06F70F-836F-F604-73F1-1411B35E88FC}"/>
              </a:ext>
            </a:extLst>
          </p:cNvPr>
          <p:cNvGrpSpPr/>
          <p:nvPr/>
        </p:nvGrpSpPr>
        <p:grpSpPr>
          <a:xfrm>
            <a:off x="6301517" y="4656431"/>
            <a:ext cx="457200" cy="457200"/>
            <a:chOff x="6400800" y="4076253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6400800" y="4076253"/>
              <a:ext cx="457200" cy="4572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6" name="Picture 15" descr="image.png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530117" y="4205628"/>
              <a:ext cx="198085" cy="198085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457200" y="6019948"/>
            <a:ext cx="11277600" cy="457051"/>
          </a:xfrm>
          <a:prstGeom prst="roundRect">
            <a:avLst>
              <a:gd name="adj" fmla="val 25008"/>
            </a:avLst>
          </a:prstGeom>
          <a:solidFill>
            <a:srgbClr val="304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457188" y="342891"/>
            <a:ext cx="10183878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4000" b="0" i="0" dirty="0">
                <a:solidFill>
                  <a:srgbClr val="304B84"/>
                </a:solidFill>
                <a:latin typeface="Poppins"/>
              </a:rPr>
              <a:t>Structural Realities of Mortgage Lending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4167" y="1733834"/>
            <a:ext cx="2271617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Legal and Regulatory Accountability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8663" y="2817445"/>
            <a:ext cx="2966137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Decisions carry permanent legal weight and regulatory scrutiny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52188" y="1733834"/>
            <a:ext cx="2948812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Exception-Driven Workflows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44498" y="2694334"/>
            <a:ext cx="2399190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Every loan is unique — exceptions are the norm, not the edge case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44672" y="1733834"/>
            <a:ext cx="2895824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Asymmetric Secondary Market Risk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64946" y="2694334"/>
            <a:ext cx="2468591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Small errors upstream create outsized consequences downstream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46960" y="3990279"/>
            <a:ext cx="299440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 dirty="0">
                <a:solidFill>
                  <a:srgbClr val="304B84"/>
                </a:solidFill>
                <a:latin typeface="Poppins"/>
              </a:rPr>
              <a:t>Mandatory Explainability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00288" y="4941021"/>
            <a:ext cx="3334649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Every decision must be defensible and transparent to regulators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0224" y="3990279"/>
            <a:ext cx="267380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1" i="0">
                <a:solidFill>
                  <a:srgbClr val="304B84"/>
                </a:solidFill>
                <a:latin typeface="Poppins"/>
              </a:rPr>
              <a:t>No Black-Box Answers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76188" y="4839735"/>
            <a:ext cx="3444457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 dirty="0">
                <a:solidFill>
                  <a:srgbClr val="2D2D2D"/>
                </a:solidFill>
                <a:latin typeface="Aptos"/>
              </a:rPr>
              <a:t>"The model said so" is never an acceptable explanation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94619" y="6159176"/>
            <a:ext cx="7489230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sz="1600" b="0" i="0" dirty="0">
                <a:solidFill>
                  <a:srgbClr val="FFFFFF"/>
                </a:solidFill>
                <a:latin typeface="Poppins"/>
              </a:rPr>
              <a:t>These realities define what AI can and cannot do in mortgage operations</a:t>
            </a:r>
          </a:p>
        </p:txBody>
      </p:sp>
      <p:pic>
        <p:nvPicPr>
          <p:cNvPr id="35" name="Picture 8" descr="image.png">
            <a:extLst>
              <a:ext uri="{FF2B5EF4-FFF2-40B4-BE49-F238E27FC236}">
                <a16:creationId xmlns:a16="http://schemas.microsoft.com/office/drawing/2014/main" id="{3EEF0CB5-81D2-7334-5E75-8240C523EE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3688" y="6104813"/>
            <a:ext cx="197532" cy="287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09" y="0"/>
            <a:ext cx="4571885" cy="6857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88" y="1596290"/>
            <a:ext cx="5810048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4000" b="0" i="0" dirty="0">
                <a:solidFill>
                  <a:srgbClr val="304B84"/>
                </a:solidFill>
                <a:latin typeface="Poppins"/>
              </a:rPr>
              <a:t>Reversibility Matters More Than Intelligence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88" y="3472794"/>
            <a:ext cx="6416223" cy="27238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57200" indent="-457200" algn="l"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b="0" i="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AI success in other industries often depends on the ability to quickly reverse or correct errors</a:t>
            </a:r>
          </a:p>
          <a:p>
            <a:pPr marL="457200" indent="-457200" algn="l"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b="0" i="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Mortgage operates in a fundamentally different environment — decisions are difficult or impossible to undo</a:t>
            </a:r>
          </a:p>
          <a:p>
            <a:pPr marL="457200" indent="-457200" algn="l"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b="0" i="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This constraint is not a sign of being behind; it is a sign of appropriate caution</a:t>
            </a:r>
          </a:p>
          <a:p>
            <a:pPr marL="457200" indent="-457200" algn="l"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b="0" i="0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standard for adoption must be higher when the stakes are permanent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188" y="2349923"/>
            <a:ext cx="5524500" cy="2588401"/>
          </a:xfrm>
          <a:prstGeom prst="roundRect">
            <a:avLst>
              <a:gd name="adj" fmla="val 3125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72E87-6DB6-9D82-7295-504C640B498D}"/>
              </a:ext>
            </a:extLst>
          </p:cNvPr>
          <p:cNvGrpSpPr/>
          <p:nvPr/>
        </p:nvGrpSpPr>
        <p:grpSpPr>
          <a:xfrm>
            <a:off x="700968" y="2624213"/>
            <a:ext cx="419100" cy="419100"/>
            <a:chOff x="700980" y="1610617"/>
            <a:chExt cx="419100" cy="419100"/>
          </a:xfrm>
        </p:grpSpPr>
        <p:sp>
          <p:nvSpPr>
            <p:cNvPr id="3" name="Oval 2"/>
            <p:cNvSpPr/>
            <p:nvPr/>
          </p:nvSpPr>
          <p:spPr>
            <a:xfrm>
              <a:off x="700980" y="1610617"/>
              <a:ext cx="419100" cy="419100"/>
            </a:xfrm>
            <a:prstGeom prst="ellipse">
              <a:avLst/>
            </a:prstGeom>
            <a:solidFill>
              <a:srgbClr val="304B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4" name="Picture 3" descr="image.png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7580" y="1733370"/>
              <a:ext cx="179524" cy="173349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6210288" y="2349923"/>
            <a:ext cx="5524500" cy="2588401"/>
          </a:xfrm>
          <a:prstGeom prst="roundRect">
            <a:avLst>
              <a:gd name="adj" fmla="val 3125"/>
            </a:avLst>
          </a:prstGeom>
          <a:solidFill>
            <a:srgbClr val="F4F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FF4A68-E8C9-DFC7-A3BE-13AB2FC5B892}"/>
              </a:ext>
            </a:extLst>
          </p:cNvPr>
          <p:cNvGrpSpPr/>
          <p:nvPr/>
        </p:nvGrpSpPr>
        <p:grpSpPr>
          <a:xfrm>
            <a:off x="6454068" y="2624213"/>
            <a:ext cx="419100" cy="419100"/>
            <a:chOff x="6454080" y="1610617"/>
            <a:chExt cx="419100" cy="419100"/>
          </a:xfrm>
        </p:grpSpPr>
        <p:sp>
          <p:nvSpPr>
            <p:cNvPr id="9" name="Oval 8"/>
            <p:cNvSpPr/>
            <p:nvPr/>
          </p:nvSpPr>
          <p:spPr>
            <a:xfrm>
              <a:off x="6454080" y="1610617"/>
              <a:ext cx="419100" cy="419100"/>
            </a:xfrm>
            <a:prstGeom prst="ellipse">
              <a:avLst/>
            </a:prstGeom>
            <a:solidFill>
              <a:srgbClr val="A162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0" name="Picture 9" descr="image.png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76847" y="1721058"/>
              <a:ext cx="173231" cy="19797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457188" y="257168"/>
            <a:ext cx="8927124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4000" b="0" i="0" dirty="0">
                <a:solidFill>
                  <a:srgbClr val="304B84"/>
                </a:solidFill>
                <a:latin typeface="Poppins"/>
              </a:rPr>
              <a:t>Reversible vs. Irreversible Decisions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34337" y="2700371"/>
            <a:ext cx="4397038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800" b="1" i="0">
                <a:solidFill>
                  <a:srgbClr val="304B84"/>
                </a:solidFill>
                <a:latin typeface="Poppins"/>
              </a:rPr>
              <a:t>Reversible — AI Fits Well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7092" y="3558790"/>
            <a:ext cx="3783087" cy="984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Easy to correct</a:t>
            </a:r>
            <a:endParaRPr lang="en-US" dirty="0">
              <a:solidFill>
                <a:srgbClr val="2D2D2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Low regulatory consequence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Errors surface quickly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03783" y="2501745"/>
            <a:ext cx="4161033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800" b="1" i="0" dirty="0">
                <a:solidFill>
                  <a:srgbClr val="304B84"/>
                </a:solidFill>
                <a:latin typeface="Poppins"/>
              </a:rPr>
              <a:t>Irreversible — Human Authority Required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67305" y="3564067"/>
            <a:ext cx="2866169" cy="13388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Hard to undo</a:t>
            </a:r>
            <a:endParaRPr lang="en-US" dirty="0">
              <a:solidFill>
                <a:srgbClr val="2D2D2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Legal accountability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Examined years later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endParaRPr dirty="0">
              <a:solidFill>
                <a:srgbClr val="2D2D2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617315"/>
            <a:ext cx="457200" cy="38100"/>
          </a:xfrm>
          <a:prstGeom prst="roundRect">
            <a:avLst>
              <a:gd name="adj" fmla="val 50000"/>
            </a:avLst>
          </a:prstGeom>
          <a:solidFill>
            <a:srgbClr val="304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09" y="0"/>
            <a:ext cx="4571885" cy="68578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167304"/>
            <a:ext cx="6781630" cy="194014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Traditional mortgage tools and AI-enabled tools solve problems in fundamentally different ways</a:t>
            </a:r>
          </a:p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Understanding the distinction is essential before evaluating any specific use case</a:t>
            </a:r>
          </a:p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This is not about better or worse — it is about fit for purpose</a:t>
            </a:r>
          </a:p>
          <a:p>
            <a:pPr marL="457200" indent="-457200">
              <a:lnSpc>
                <a:spcPts val="1862"/>
              </a:lnSpc>
              <a:spcBef>
                <a:spcPts val="300"/>
              </a:spcBef>
              <a:spcAft>
                <a:spcPts val="300"/>
              </a:spcAft>
              <a:buClr>
                <a:srgbClr val="304B84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solidFill>
                  <a:srgbClr val="2D2D2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next slide breaks down the key differences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31C6D-69FB-EEF5-1032-329D7BD69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88" y="1383920"/>
            <a:ext cx="1362265" cy="466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919" y="1192194"/>
            <a:ext cx="7547889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4000" dirty="0">
                <a:solidFill>
                  <a:srgbClr val="304B84"/>
                </a:solidFill>
                <a:latin typeface="Poppins"/>
              </a:rPr>
              <a:t>Why AI Works Differently Than Traditional Mortgage Tools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a14ce01-f618-4bf8-b71f-a5e65d5fc4eb">JS5JZ62SAXV6-1997124458-162</_dlc_DocId>
    <_dlc_DocIdUrl xmlns="8a14ce01-f618-4bf8-b71f-a5e65d5fc4eb">
      <Url>https://mortgagebankersassociation.sharepoint.com/sites/Q Drive/_layouts/15/DocIdRedir.aspx?ID=JS5JZ62SAXV6-1997124458-162</Url>
      <Description>JS5JZ62SAXV6-1997124458-162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91CC7E1493F48BA22AB89F236BE17" ma:contentTypeVersion="4" ma:contentTypeDescription="Create a new document." ma:contentTypeScope="" ma:versionID="8b1a69897a1f800fd96b60e3f94384a8">
  <xsd:schema xmlns:xsd="http://www.w3.org/2001/XMLSchema" xmlns:xs="http://www.w3.org/2001/XMLSchema" xmlns:p="http://schemas.microsoft.com/office/2006/metadata/properties" xmlns:ns2="8a14ce01-f618-4bf8-b71f-a5e65d5fc4eb" xmlns:ns3="bf3e0555-df14-409e-b10a-ca3108ab32fd" targetNamespace="http://schemas.microsoft.com/office/2006/metadata/properties" ma:root="true" ma:fieldsID="2a49dcced622eb8a2d185126421c3a92" ns2:_="" ns3:_="">
    <xsd:import namespace="8a14ce01-f618-4bf8-b71f-a5e65d5fc4eb"/>
    <xsd:import namespace="bf3e0555-df14-409e-b10a-ca3108ab32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4ce01-f618-4bf8-b71f-a5e65d5fc4e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e0555-df14-409e-b10a-ca3108ab32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63EF2E-BCF4-495B-AACB-836608BEA02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DE69031-AA03-47A8-96FB-7A571D6041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0BE5DB-2138-4027-98A6-DB262538D53B}">
  <ds:schemaRefs>
    <ds:schemaRef ds:uri="http://schemas.microsoft.com/office/2006/metadata/properties"/>
    <ds:schemaRef ds:uri="http://schemas.microsoft.com/office/infopath/2007/PartnerControls"/>
    <ds:schemaRef ds:uri="8a14ce01-f618-4bf8-b71f-a5e65d5fc4eb"/>
    <ds:schemaRef ds:uri="http://schemas.microsoft.com/sharepoint/v3"/>
    <ds:schemaRef ds:uri="cbe8ea7c-6e3f-4a17-9f29-6e4f4f059dcd"/>
  </ds:schemaRefs>
</ds:datastoreItem>
</file>

<file path=customXml/itemProps4.xml><?xml version="1.0" encoding="utf-8"?>
<ds:datastoreItem xmlns:ds="http://schemas.openxmlformats.org/officeDocument/2006/customXml" ds:itemID="{FE8B2E09-D730-43F0-ACC9-DE64A5BDA0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14ce01-f618-4bf8-b71f-a5e65d5fc4eb"/>
    <ds:schemaRef ds:uri="bf3e0555-df14-409e-b10a-ca3108ab32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1177</Words>
  <Application>Microsoft Office PowerPoint</Application>
  <PresentationFormat>Widescreen</PresentationFormat>
  <Paragraphs>197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Poppins</vt:lpstr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Hill, Rick</dc:creator>
  <cp:keywords/>
  <dc:description>generated using python-pptx</dc:description>
  <cp:lastModifiedBy>Hill, Rick</cp:lastModifiedBy>
  <cp:revision>5</cp:revision>
  <dcterms:created xsi:type="dcterms:W3CDTF">2026-04-09T15:19:32Z</dcterms:created>
  <dcterms:modified xsi:type="dcterms:W3CDTF">2026-04-10T20:16:04Z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_dlc_DocIdItemGuid">
    <vt:lpwstr>f3feddec-81d4-4296-af12-83826f9fecca</vt:lpwstr>
  </property>
  <property fmtid="{D5CDD505-2E9C-101B-9397-08002B2CF9AE}" pid="4" name="ContentTypeId">
    <vt:lpwstr>0x01010073691CC7E1493F48BA22AB89F236BE17</vt:lpwstr>
  </property>
</Properties>
</file>