
<file path=[Content_Types].xml><?xml version="1.0" encoding="utf-8"?>
<Types xmlns="http://schemas.openxmlformats.org/package/2006/content-types">
  <Default Extension="bin" ContentType="application/vnd.ms-office.vbaProject"/>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9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348" r:id="rId25"/>
    <p:sldId id="282" r:id="rId26"/>
    <p:sldId id="279" r:id="rId27"/>
    <p:sldId id="280" r:id="rId28"/>
    <p:sldId id="281" r:id="rId29"/>
    <p:sldId id="285" r:id="rId30"/>
    <p:sldId id="301" r:id="rId31"/>
    <p:sldId id="302" r:id="rId32"/>
    <p:sldId id="303" r:id="rId33"/>
    <p:sldId id="304" r:id="rId34"/>
    <p:sldId id="305" r:id="rId35"/>
    <p:sldId id="306" r:id="rId36"/>
    <p:sldId id="307" r:id="rId37"/>
    <p:sldId id="308" r:id="rId38"/>
    <p:sldId id="309" r:id="rId39"/>
    <p:sldId id="310" r:id="rId40"/>
    <p:sldId id="311" r:id="rId41"/>
    <p:sldId id="312" r:id="rId42"/>
    <p:sldId id="313" r:id="rId43"/>
    <p:sldId id="314" r:id="rId44"/>
    <p:sldId id="315" r:id="rId45"/>
    <p:sldId id="287" r:id="rId46"/>
    <p:sldId id="316" r:id="rId47"/>
    <p:sldId id="317" r:id="rId48"/>
    <p:sldId id="318" r:id="rId49"/>
    <p:sldId id="319" r:id="rId50"/>
    <p:sldId id="320" r:id="rId51"/>
    <p:sldId id="321" r:id="rId52"/>
    <p:sldId id="322" r:id="rId53"/>
    <p:sldId id="323" r:id="rId54"/>
    <p:sldId id="324" r:id="rId55"/>
    <p:sldId id="325" r:id="rId56"/>
    <p:sldId id="326" r:id="rId57"/>
    <p:sldId id="327" r:id="rId58"/>
    <p:sldId id="328" r:id="rId59"/>
    <p:sldId id="329" r:id="rId60"/>
    <p:sldId id="330" r:id="rId61"/>
    <p:sldId id="331" r:id="rId62"/>
    <p:sldId id="332" r:id="rId63"/>
    <p:sldId id="333" r:id="rId64"/>
    <p:sldId id="334" r:id="rId65"/>
    <p:sldId id="335" r:id="rId66"/>
    <p:sldId id="336" r:id="rId67"/>
    <p:sldId id="337" r:id="rId68"/>
    <p:sldId id="338" r:id="rId69"/>
    <p:sldId id="339" r:id="rId70"/>
    <p:sldId id="340" r:id="rId71"/>
    <p:sldId id="341" r:id="rId72"/>
    <p:sldId id="342" r:id="rId73"/>
    <p:sldId id="343" r:id="rId74"/>
    <p:sldId id="344" r:id="rId75"/>
    <p:sldId id="345" r:id="rId76"/>
    <p:sldId id="346" r:id="rId77"/>
    <p:sldId id="347" r:id="rId78"/>
    <p:sldId id="289" r:id="rId79"/>
    <p:sldId id="290" r:id="rId80"/>
    <p:sldId id="291" r:id="rId81"/>
    <p:sldId id="300" r:id="rId82"/>
    <p:sldId id="293" r:id="rId83"/>
    <p:sldId id="294" r:id="rId84"/>
    <p:sldId id="295" r:id="rId85"/>
    <p:sldId id="296" r:id="rId86"/>
    <p:sldId id="297" r:id="rId87"/>
    <p:sldId id="298" r:id="rId88"/>
    <p:sldId id="299" r:id="rId89"/>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4C2856"/>
    <a:srgbClr val="452F5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57" d="100"/>
          <a:sy n="57" d="100"/>
        </p:scale>
        <p:origin x="972"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notesMaster" Target="notesMasters/notesMaster1.xml"/><Relationship Id="rId95" Type="http://schemas.microsoft.com/office/2006/relationships/vbaProject" Target="vbaProject.bin"/><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viewProps" Target="viewProps.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4676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01B349-7B99-C8A0-C95C-88D692133D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89C637-F28B-AF92-FDA9-CE5A1784FD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B9D4EB3-6124-A28B-A55F-BB6809A42A2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6343B78-4034-7EA0-92C5-533EA3B2AEF8}"/>
              </a:ext>
            </a:extLst>
          </p:cNvPr>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202094382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88</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33.png"/></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34.jpg"/></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36.png"/></Relationships>
</file>

<file path=ppt/slides/_rels/slide2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38.png"/></Relationships>
</file>

<file path=ppt/slides/_rels/slide2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38.png"/></Relationships>
</file>

<file path=ppt/slides/_rels/slide2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38.png"/></Relationships>
</file>

<file path=ppt/slides/_rels/slide2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1.xml"/><Relationship Id="rId4" Type="http://schemas.openxmlformats.org/officeDocument/2006/relationships/image" Target="../media/image44.png"/></Relationships>
</file>

<file path=ppt/slides/_rels/slide3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1.xml"/><Relationship Id="rId4" Type="http://schemas.openxmlformats.org/officeDocument/2006/relationships/image" Target="../media/image44.png"/></Relationships>
</file>

<file path=ppt/slides/_rels/slide3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1.xml"/><Relationship Id="rId4" Type="http://schemas.openxmlformats.org/officeDocument/2006/relationships/image" Target="../media/image44.png"/></Relationships>
</file>

<file path=ppt/slides/_rels/slide3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1.xml"/><Relationship Id="rId4" Type="http://schemas.openxmlformats.org/officeDocument/2006/relationships/image" Target="../media/image45.png"/></Relationships>
</file>

<file path=ppt/slides/_rels/slide3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1.xml"/><Relationship Id="rId4" Type="http://schemas.openxmlformats.org/officeDocument/2006/relationships/image" Target="../media/image45.png"/></Relationships>
</file>

<file path=ppt/slides/_rels/slide3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1.xml"/><Relationship Id="rId4" Type="http://schemas.openxmlformats.org/officeDocument/2006/relationships/image" Target="../media/image46.png"/></Relationships>
</file>

<file path=ppt/slides/_rels/slide3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1.xml"/><Relationship Id="rId4" Type="http://schemas.openxmlformats.org/officeDocument/2006/relationships/image" Target="../media/image46.png"/></Relationships>
</file>

<file path=ppt/slides/_rels/slide3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1.xml"/><Relationship Id="rId4" Type="http://schemas.openxmlformats.org/officeDocument/2006/relationships/image" Target="../media/image47.png"/></Relationships>
</file>

<file path=ppt/slides/_rels/slide3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1.xml"/><Relationship Id="rId4" Type="http://schemas.openxmlformats.org/officeDocument/2006/relationships/image" Target="../media/image47.png"/></Relationships>
</file>

<file path=ppt/slides/_rels/slide3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1.xml"/><Relationship Id="rId4" Type="http://schemas.openxmlformats.org/officeDocument/2006/relationships/image" Target="../media/image48.png"/></Relationships>
</file>

<file path=ppt/slides/_rels/slide4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1.xml"/><Relationship Id="rId4" Type="http://schemas.openxmlformats.org/officeDocument/2006/relationships/image" Target="../media/image48.png"/></Relationships>
</file>

<file path=ppt/slides/_rels/slide4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1.xml"/><Relationship Id="rId4" Type="http://schemas.openxmlformats.org/officeDocument/2006/relationships/image" Target="../media/image48.png"/></Relationships>
</file>

<file path=ppt/slides/_rels/slide4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1.xml"/><Relationship Id="rId4" Type="http://schemas.openxmlformats.org/officeDocument/2006/relationships/image" Target="../media/image49.png"/></Relationships>
</file>

<file path=ppt/slides/_rels/slide4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1.xml"/><Relationship Id="rId4" Type="http://schemas.openxmlformats.org/officeDocument/2006/relationships/image" Target="../media/image49.png"/></Relationships>
</file>

<file path=ppt/slides/_rels/slide4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1.xml"/><Relationship Id="rId4" Type="http://schemas.openxmlformats.org/officeDocument/2006/relationships/image" Target="../media/image49.png"/></Relationships>
</file>

<file path=ppt/slides/_rels/slide4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1.xml"/><Relationship Id="rId4" Type="http://schemas.openxmlformats.org/officeDocument/2006/relationships/image" Target="../media/image43.png"/></Relationships>
</file>

<file path=ppt/slides/_rels/slide47.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1.xml"/><Relationship Id="rId4" Type="http://schemas.openxmlformats.org/officeDocument/2006/relationships/image" Target="../media/image43.png"/></Relationships>
</file>

<file path=ppt/slides/_rels/slide4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51.png"/><Relationship Id="rId1" Type="http://schemas.openxmlformats.org/officeDocument/2006/relationships/slideLayout" Target="../slideLayouts/slideLayout1.xml"/><Relationship Id="rId4" Type="http://schemas.openxmlformats.org/officeDocument/2006/relationships/image" Target="../media/image53.png"/></Relationships>
</file>

<file path=ppt/slides/_rels/slide4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51.png"/><Relationship Id="rId1" Type="http://schemas.openxmlformats.org/officeDocument/2006/relationships/slideLayout" Target="../slideLayouts/slideLayout1.xml"/><Relationship Id="rId4" Type="http://schemas.openxmlformats.org/officeDocument/2006/relationships/image" Target="../media/image53.png"/></Relationships>
</file>

<file path=ppt/slides/_rels/slide5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51.png"/><Relationship Id="rId1" Type="http://schemas.openxmlformats.org/officeDocument/2006/relationships/slideLayout" Target="../slideLayouts/slideLayout1.xml"/><Relationship Id="rId4" Type="http://schemas.openxmlformats.org/officeDocument/2006/relationships/image" Target="../media/image53.png"/></Relationships>
</file>

<file path=ppt/slides/_rels/slide5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1.png"/><Relationship Id="rId1" Type="http://schemas.openxmlformats.org/officeDocument/2006/relationships/slideLayout" Target="../slideLayouts/slideLayout1.xml"/><Relationship Id="rId4" Type="http://schemas.openxmlformats.org/officeDocument/2006/relationships/image" Target="../media/image43.png"/></Relationships>
</file>

<file path=ppt/slides/_rels/slide5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1.png"/><Relationship Id="rId1" Type="http://schemas.openxmlformats.org/officeDocument/2006/relationships/slideLayout" Target="../slideLayouts/slideLayout1.xml"/><Relationship Id="rId4" Type="http://schemas.openxmlformats.org/officeDocument/2006/relationships/image" Target="../media/image43.png"/></Relationships>
</file>

<file path=ppt/slides/_rels/slide5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1.png"/><Relationship Id="rId1" Type="http://schemas.openxmlformats.org/officeDocument/2006/relationships/slideLayout" Target="../slideLayouts/slideLayout1.xml"/><Relationship Id="rId4" Type="http://schemas.openxmlformats.org/officeDocument/2006/relationships/image" Target="../media/image43.png"/></Relationships>
</file>

<file path=ppt/slides/_rels/slide54.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1.png"/><Relationship Id="rId1" Type="http://schemas.openxmlformats.org/officeDocument/2006/relationships/slideLayout" Target="../slideLayouts/slideLayout1.xml"/><Relationship Id="rId5" Type="http://schemas.openxmlformats.org/officeDocument/2006/relationships/image" Target="../media/image57.png"/><Relationship Id="rId4" Type="http://schemas.openxmlformats.org/officeDocument/2006/relationships/image" Target="../media/image43.png"/></Relationships>
</file>

<file path=ppt/slides/_rels/slide55.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1.png"/><Relationship Id="rId1" Type="http://schemas.openxmlformats.org/officeDocument/2006/relationships/slideLayout" Target="../slideLayouts/slideLayout1.xml"/><Relationship Id="rId4" Type="http://schemas.openxmlformats.org/officeDocument/2006/relationships/image" Target="../media/image43.png"/></Relationships>
</file>

<file path=ppt/slides/_rels/slide56.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1.png"/><Relationship Id="rId1" Type="http://schemas.openxmlformats.org/officeDocument/2006/relationships/slideLayout" Target="../slideLayouts/slideLayout1.xml"/><Relationship Id="rId4" Type="http://schemas.openxmlformats.org/officeDocument/2006/relationships/image" Target="../media/image43.png"/></Relationships>
</file>

<file path=ppt/slides/_rels/slide57.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1.png"/><Relationship Id="rId1" Type="http://schemas.openxmlformats.org/officeDocument/2006/relationships/slideLayout" Target="../slideLayouts/slideLayout1.xml"/><Relationship Id="rId4" Type="http://schemas.openxmlformats.org/officeDocument/2006/relationships/image" Target="../media/image43.png"/></Relationships>
</file>

<file path=ppt/slides/_rels/slide58.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1.png"/><Relationship Id="rId1" Type="http://schemas.openxmlformats.org/officeDocument/2006/relationships/slideLayout" Target="../slideLayouts/slideLayout1.xml"/><Relationship Id="rId4" Type="http://schemas.openxmlformats.org/officeDocument/2006/relationships/image" Target="../media/image43.png"/></Relationships>
</file>

<file path=ppt/slides/_rels/slide59.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3" Type="http://schemas.openxmlformats.org/officeDocument/2006/relationships/image" Target="../media/image66.jpg"/><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3" Type="http://schemas.openxmlformats.org/officeDocument/2006/relationships/image" Target="../media/image66.jpg"/><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3" Type="http://schemas.openxmlformats.org/officeDocument/2006/relationships/image" Target="../media/image67.jpg"/><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mnt/data/Revised_II_Bloom_Workshop_Document_Request_Rebuilt/slide-1.png"/>
          <p:cNvPicPr>
            <a:picLocks noChangeAspect="1"/>
          </p:cNvPicPr>
          <p:nvPr/>
        </p:nvPicPr>
        <p:blipFill>
          <a:blip r:embed="rId3"/>
          <a:stretch>
            <a:fillRect/>
          </a:stretch>
        </p:blipFill>
        <p:spPr>
          <a:xfrm>
            <a:off x="0" y="0"/>
            <a:ext cx="12191695" cy="68580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pic>
        <p:nvPicPr>
          <p:cNvPr id="2" name="Image 0" descr="/mnt/data/Revised_II_Bloom_Workshop_Document_Request_Rebuilt/slide-2.png"/>
          <p:cNvPicPr>
            <a:picLocks noChangeAspect="1"/>
          </p:cNvPicPr>
          <p:nvPr/>
        </p:nvPicPr>
        <p:blipFill>
          <a:blip r:embed="rId3"/>
          <a:stretch>
            <a:fillRect/>
          </a:stretch>
        </p:blipFill>
        <p:spPr>
          <a:xfrm>
            <a:off x="0" y="0"/>
            <a:ext cx="12191695" cy="6858000"/>
          </a:xfrm>
          <a:prstGeom prst="rect">
            <a:avLst/>
          </a:prstGeom>
        </p:spPr>
      </p:pic>
      <p:sp>
        <p:nvSpPr>
          <p:cNvPr id="3" name="Rectangle 2">
            <a:extLst>
              <a:ext uri="{FF2B5EF4-FFF2-40B4-BE49-F238E27FC236}">
                <a16:creationId xmlns:a16="http://schemas.microsoft.com/office/drawing/2014/main" id="{5A8304ED-670E-CDC2-7884-A3CF3B821DC2}"/>
              </a:ext>
            </a:extLst>
          </p:cNvPr>
          <p:cNvSpPr/>
          <p:nvPr/>
        </p:nvSpPr>
        <p:spPr>
          <a:xfrm>
            <a:off x="4347882" y="1479176"/>
            <a:ext cx="7682753" cy="5289177"/>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F18166B-C1C3-E18A-6FC1-9EC541C5B461}"/>
              </a:ext>
            </a:extLst>
          </p:cNvPr>
          <p:cNvSpPr txBox="1"/>
          <p:nvPr/>
        </p:nvSpPr>
        <p:spPr>
          <a:xfrm>
            <a:off x="4502893" y="1485701"/>
            <a:ext cx="6873317" cy="3308598"/>
          </a:xfrm>
          <a:prstGeom prst="rect">
            <a:avLst/>
          </a:prstGeom>
          <a:noFill/>
        </p:spPr>
        <p:txBody>
          <a:bodyPr wrap="square" rtlCol="0">
            <a:noAutofit/>
          </a:bodyPr>
          <a:lstStyle/>
          <a:p>
            <a:r>
              <a:rPr lang="en-US" sz="1900" dirty="0">
                <a:latin typeface="Inter (body)"/>
              </a:rPr>
              <a:t>The information presented is confidential and proprietary to Calyx Technology, Inc., dba Calyx Software (“Calyx”), and may not be disclosed without the permission of Calyx. The purpose of this presentation is to provide information, rather than advice or opinion. It is accurate to the best of the speaker’s knowledge as of the date of the presentation. To the extent that this presentation contains any examples, please note that they are for illustration purposes only and any similarity to actual individuals, entities, places or situations is unintentional and purely coincidental. In addition, any examples are not intended to serve as legal advice. No part of this presentation may be modified, printed, or presented without the permission of Calyx.</a:t>
            </a:r>
          </a:p>
          <a:p>
            <a:endParaRPr lang="en-US" sz="1900" dirty="0">
              <a:solidFill>
                <a:schemeClr val="bg1"/>
              </a:solidFill>
              <a:effectLst>
                <a:outerShdw blurRad="38100" dist="38100" dir="2700000" algn="tl">
                  <a:srgbClr val="000000">
                    <a:alpha val="43137"/>
                  </a:srgbClr>
                </a:outerShdw>
              </a:effectLst>
              <a:latin typeface="Inter (body)"/>
            </a:endParaRPr>
          </a:p>
          <a:p>
            <a:r>
              <a:rPr lang="en-US" sz="1900" dirty="0">
                <a:solidFill>
                  <a:srgbClr val="4C2856"/>
                </a:solidFill>
                <a:latin typeface="Inter (body)"/>
              </a:rPr>
              <a:t>© Calyx Technology, Inc. 2026. Calyx and Calyx Software are registered trademarks of Calyx Technology, Inc. All rights reserved.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accel="50000" decel="5000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2" name="Image 0" descr="/mnt/data/Revised_II_Bloom_Workshop_Document_Request_Rebuilt/slide-3.png"/>
          <p:cNvPicPr>
            <a:picLocks noChangeAspect="1"/>
          </p:cNvPicPr>
          <p:nvPr/>
        </p:nvPicPr>
        <p:blipFill>
          <a:blip r:embed="rId3"/>
          <a:stretch>
            <a:fillRect/>
          </a:stretch>
        </p:blipFill>
        <p:spPr>
          <a:xfrm>
            <a:off x="0" y="0"/>
            <a:ext cx="12191695" cy="68580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2" name="Image 0" descr="/mnt/data/Revised_II_Bloom_Workshop_Document_Request_Rebuilt/slide-4.png"/>
          <p:cNvPicPr>
            <a:picLocks noChangeAspect="1"/>
          </p:cNvPicPr>
          <p:nvPr/>
        </p:nvPicPr>
        <p:blipFill>
          <a:blip r:embed="rId3"/>
          <a:stretch>
            <a:fillRect/>
          </a:stretch>
        </p:blipFill>
        <p:spPr>
          <a:xfrm>
            <a:off x="0" y="0"/>
            <a:ext cx="12191695" cy="685800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pic>
        <p:nvPicPr>
          <p:cNvPr id="2" name="Image 0" descr="/mnt/data/Revised_II_Bloom_Workshop_Document_Request_Rebuilt/slide-5.pn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487680" y="1661160"/>
            <a:ext cx="7498080" cy="4244340"/>
          </a:xfrm>
          <a:prstGeom prst="roundRect">
            <a:avLst>
              <a:gd name="adj" fmla="val 1724"/>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sp>
        <p:nvSpPr>
          <p:cNvPr id="4" name="Shape 1"/>
          <p:cNvSpPr/>
          <p:nvPr/>
        </p:nvSpPr>
        <p:spPr>
          <a:xfrm>
            <a:off x="8161020" y="1661160"/>
            <a:ext cx="3581400" cy="4411980"/>
          </a:xfrm>
          <a:prstGeom prst="roundRect">
            <a:avLst>
              <a:gd name="adj" fmla="val 2043"/>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pic>
        <p:nvPicPr>
          <p:cNvPr id="5" name="Image 1" descr="/mnt/data/227481f9-c38a-4d45-bba2-2debb3cd6fd3.png"/>
          <p:cNvPicPr>
            <a:picLocks noChangeAspect="1"/>
          </p:cNvPicPr>
          <p:nvPr/>
        </p:nvPicPr>
        <p:blipFill>
          <a:blip r:embed="rId4"/>
          <a:stretch>
            <a:fillRect/>
          </a:stretch>
        </p:blipFill>
        <p:spPr>
          <a:xfrm>
            <a:off x="952500" y="1798320"/>
            <a:ext cx="6568440" cy="3962400"/>
          </a:xfrm>
          <a:prstGeom prst="rect">
            <a:avLst/>
          </a:prstGeom>
        </p:spPr>
      </p:pic>
      <p:sp>
        <p:nvSpPr>
          <p:cNvPr id="6" name="Text 2"/>
          <p:cNvSpPr/>
          <p:nvPr/>
        </p:nvSpPr>
        <p:spPr>
          <a:xfrm>
            <a:off x="8508492" y="1990344"/>
            <a:ext cx="2941320" cy="971753"/>
          </a:xfrm>
          <a:prstGeom prst="rect">
            <a:avLst/>
          </a:prstGeom>
          <a:noFill/>
          <a:ln/>
        </p:spPr>
        <p:txBody>
          <a:bodyPr wrap="square" lIns="0" tIns="0" rIns="0" bIns="0" rtlCol="0" anchor="t">
            <a:normAutofit/>
          </a:bodyPr>
          <a:lstStyle/>
          <a:p>
            <a:pPr marL="0" indent="0">
              <a:buNone/>
            </a:pPr>
            <a:r>
              <a:rPr lang="en-US" sz="2600" dirty="0">
                <a:solidFill>
                  <a:srgbClr val="312649"/>
                </a:solidFill>
                <a:latin typeface="Segoe UI" pitchFamily="34" charset="0"/>
                <a:ea typeface="Segoe UI" pitchFamily="34" charset="-122"/>
                <a:cs typeface="Segoe UI" pitchFamily="34" charset="-120"/>
              </a:rPr>
              <a:t>1. Go to Documents/List</a:t>
            </a:r>
            <a:endParaRPr lang="en-US" sz="2600" dirty="0"/>
          </a:p>
        </p:txBody>
      </p:sp>
      <p:sp>
        <p:nvSpPr>
          <p:cNvPr id="8" name="Rounded Rectangle 9">
            <a:extLst>
              <a:ext uri="{FF2B5EF4-FFF2-40B4-BE49-F238E27FC236}">
                <a16:creationId xmlns:a16="http://schemas.microsoft.com/office/drawing/2014/main" id="{9EFB3D19-1682-C842-E333-D2ACD3B796D3}"/>
              </a:ext>
            </a:extLst>
          </p:cNvPr>
          <p:cNvSpPr/>
          <p:nvPr/>
        </p:nvSpPr>
        <p:spPr>
          <a:xfrm>
            <a:off x="2231100" y="2069226"/>
            <a:ext cx="842300" cy="176746"/>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pic>
        <p:nvPicPr>
          <p:cNvPr id="2" name="Image 0" descr="/mnt/data/Revised_II_Bloom_Workshop_Document_Request_Rebuilt/slide-6.pn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487680" y="1661160"/>
            <a:ext cx="7498080" cy="4244340"/>
          </a:xfrm>
          <a:prstGeom prst="roundRect">
            <a:avLst>
              <a:gd name="adj" fmla="val 1724"/>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sp>
        <p:nvSpPr>
          <p:cNvPr id="4" name="Shape 1"/>
          <p:cNvSpPr/>
          <p:nvPr/>
        </p:nvSpPr>
        <p:spPr>
          <a:xfrm>
            <a:off x="8161020" y="1661160"/>
            <a:ext cx="3581400" cy="4411980"/>
          </a:xfrm>
          <a:prstGeom prst="roundRect">
            <a:avLst>
              <a:gd name="adj" fmla="val 2043"/>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pic>
        <p:nvPicPr>
          <p:cNvPr id="5" name="Image 1" descr="/mnt/data/227481f9-c38a-4d45-bba2-2debb3cd6fd3.png"/>
          <p:cNvPicPr>
            <a:picLocks noChangeAspect="1"/>
          </p:cNvPicPr>
          <p:nvPr/>
        </p:nvPicPr>
        <p:blipFill>
          <a:blip r:embed="rId4"/>
          <a:stretch>
            <a:fillRect/>
          </a:stretch>
        </p:blipFill>
        <p:spPr>
          <a:xfrm>
            <a:off x="952500" y="1798320"/>
            <a:ext cx="6568440" cy="3962400"/>
          </a:xfrm>
          <a:prstGeom prst="rect">
            <a:avLst/>
          </a:prstGeom>
        </p:spPr>
      </p:pic>
      <p:sp>
        <p:nvSpPr>
          <p:cNvPr id="6" name="Text 2"/>
          <p:cNvSpPr/>
          <p:nvPr/>
        </p:nvSpPr>
        <p:spPr>
          <a:xfrm>
            <a:off x="8508492" y="1990344"/>
            <a:ext cx="2941320" cy="861924"/>
          </a:xfrm>
          <a:prstGeom prst="rect">
            <a:avLst/>
          </a:prstGeom>
          <a:noFill/>
          <a:ln/>
        </p:spPr>
        <p:txBody>
          <a:bodyPr wrap="square" lIns="0" tIns="0" rIns="0" bIns="0" rtlCol="0" anchor="t">
            <a:normAutofit/>
          </a:bodyPr>
          <a:lstStyle/>
          <a:p>
            <a:pPr marL="0" indent="0">
              <a:buNone/>
            </a:pPr>
            <a:r>
              <a:rPr lang="en-US" sz="2200" dirty="0">
                <a:solidFill>
                  <a:srgbClr val="7F7788"/>
                </a:solidFill>
                <a:latin typeface="Segoe UI" pitchFamily="34" charset="0"/>
                <a:ea typeface="Segoe UI" pitchFamily="34" charset="-122"/>
                <a:cs typeface="Segoe UI" pitchFamily="34" charset="-120"/>
              </a:rPr>
              <a:t>1. Go to Documents/List</a:t>
            </a:r>
            <a:endParaRPr lang="en-US" sz="2200" dirty="0"/>
          </a:p>
        </p:txBody>
      </p:sp>
      <p:sp>
        <p:nvSpPr>
          <p:cNvPr id="7" name="Text 3"/>
          <p:cNvSpPr/>
          <p:nvPr/>
        </p:nvSpPr>
        <p:spPr>
          <a:xfrm>
            <a:off x="8508492" y="2907081"/>
            <a:ext cx="2941320" cy="861924"/>
          </a:xfrm>
          <a:prstGeom prst="rect">
            <a:avLst/>
          </a:prstGeom>
          <a:noFill/>
          <a:ln/>
        </p:spPr>
        <p:txBody>
          <a:bodyPr wrap="square" lIns="0" tIns="0" rIns="0" bIns="0" rtlCol="0" anchor="t">
            <a:normAutofit/>
          </a:bodyPr>
          <a:lstStyle/>
          <a:p>
            <a:pPr marL="0" indent="0">
              <a:buNone/>
            </a:pPr>
            <a:r>
              <a:rPr lang="en-US" sz="2200" dirty="0">
                <a:solidFill>
                  <a:srgbClr val="312649"/>
                </a:solidFill>
                <a:latin typeface="Segoe UI" pitchFamily="34" charset="0"/>
                <a:ea typeface="Segoe UI" pitchFamily="34" charset="-122"/>
                <a:cs typeface="Segoe UI" pitchFamily="34" charset="-120"/>
              </a:rPr>
              <a:t>2. Click the Request Button</a:t>
            </a:r>
            <a:endParaRPr lang="en-US" sz="2200" dirty="0"/>
          </a:p>
        </p:txBody>
      </p:sp>
      <p:sp>
        <p:nvSpPr>
          <p:cNvPr id="9" name="Rounded Rectangle 9">
            <a:extLst>
              <a:ext uri="{FF2B5EF4-FFF2-40B4-BE49-F238E27FC236}">
                <a16:creationId xmlns:a16="http://schemas.microsoft.com/office/drawing/2014/main" id="{A0F2A244-F378-5BB0-72B8-867303AA9524}"/>
              </a:ext>
            </a:extLst>
          </p:cNvPr>
          <p:cNvSpPr/>
          <p:nvPr/>
        </p:nvSpPr>
        <p:spPr>
          <a:xfrm>
            <a:off x="2572690" y="5567991"/>
            <a:ext cx="394350" cy="176746"/>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pic>
        <p:nvPicPr>
          <p:cNvPr id="2" name="Image 0" descr="/mnt/data/Revised_II_Bloom_Workshop_Document_Request_Rebuilt/slide-7.pn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487680" y="1661160"/>
            <a:ext cx="7498080" cy="4244340"/>
          </a:xfrm>
          <a:prstGeom prst="roundRect">
            <a:avLst>
              <a:gd name="adj" fmla="val 1724"/>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sp>
        <p:nvSpPr>
          <p:cNvPr id="4" name="Shape 1"/>
          <p:cNvSpPr/>
          <p:nvPr/>
        </p:nvSpPr>
        <p:spPr>
          <a:xfrm>
            <a:off x="8161020" y="1661160"/>
            <a:ext cx="3581400" cy="4411980"/>
          </a:xfrm>
          <a:prstGeom prst="roundRect">
            <a:avLst>
              <a:gd name="adj" fmla="val 2043"/>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pic>
        <p:nvPicPr>
          <p:cNvPr id="5" name="Image 1" descr="/mnt/data/227481f9-c38a-4d45-bba2-2debb3cd6fd3.png"/>
          <p:cNvPicPr>
            <a:picLocks noChangeAspect="1"/>
          </p:cNvPicPr>
          <p:nvPr/>
        </p:nvPicPr>
        <p:blipFill>
          <a:blip r:embed="rId4"/>
          <a:stretch>
            <a:fillRect/>
          </a:stretch>
        </p:blipFill>
        <p:spPr>
          <a:xfrm>
            <a:off x="952500" y="1798320"/>
            <a:ext cx="6568440" cy="3962400"/>
          </a:xfrm>
          <a:prstGeom prst="rect">
            <a:avLst/>
          </a:prstGeom>
          <a:ln>
            <a:noFill/>
          </a:ln>
        </p:spPr>
      </p:pic>
      <p:sp>
        <p:nvSpPr>
          <p:cNvPr id="6" name="Text 2"/>
          <p:cNvSpPr/>
          <p:nvPr/>
        </p:nvSpPr>
        <p:spPr>
          <a:xfrm>
            <a:off x="8508492" y="1990344"/>
            <a:ext cx="2941320" cy="518706"/>
          </a:xfrm>
          <a:prstGeom prst="rect">
            <a:avLst/>
          </a:prstGeom>
          <a:noFill/>
          <a:ln/>
        </p:spPr>
        <p:txBody>
          <a:bodyPr wrap="square" lIns="0" tIns="0" rIns="0" bIns="0" rtlCol="0" anchor="t">
            <a:normAutofit/>
          </a:bodyPr>
          <a:lstStyle/>
          <a:p>
            <a:pPr marL="0" indent="0">
              <a:buNone/>
            </a:pPr>
            <a:r>
              <a:rPr lang="en-US" sz="1900" dirty="0">
                <a:solidFill>
                  <a:srgbClr val="7F7788"/>
                </a:solidFill>
                <a:latin typeface="Segoe UI" pitchFamily="34" charset="0"/>
                <a:ea typeface="Segoe UI" pitchFamily="34" charset="-122"/>
                <a:cs typeface="Segoe UI" pitchFamily="34" charset="-120"/>
              </a:rPr>
              <a:t>1. Go to Documents/List</a:t>
            </a:r>
            <a:endParaRPr lang="en-US" sz="1900" dirty="0"/>
          </a:p>
        </p:txBody>
      </p:sp>
      <p:sp>
        <p:nvSpPr>
          <p:cNvPr id="7" name="Text 3"/>
          <p:cNvSpPr/>
          <p:nvPr/>
        </p:nvSpPr>
        <p:spPr>
          <a:xfrm>
            <a:off x="8508492" y="2571166"/>
            <a:ext cx="2941320" cy="518706"/>
          </a:xfrm>
          <a:prstGeom prst="rect">
            <a:avLst/>
          </a:prstGeom>
          <a:noFill/>
          <a:ln/>
        </p:spPr>
        <p:txBody>
          <a:bodyPr wrap="square" lIns="0" tIns="0" rIns="0" bIns="0" rtlCol="0" anchor="t">
            <a:normAutofit/>
          </a:bodyPr>
          <a:lstStyle/>
          <a:p>
            <a:pPr marL="0" indent="0">
              <a:buNone/>
            </a:pPr>
            <a:r>
              <a:rPr lang="en-US" sz="1900" dirty="0">
                <a:solidFill>
                  <a:srgbClr val="7F7788"/>
                </a:solidFill>
                <a:latin typeface="Segoe UI" pitchFamily="34" charset="0"/>
                <a:ea typeface="Segoe UI" pitchFamily="34" charset="-122"/>
                <a:cs typeface="Segoe UI" pitchFamily="34" charset="-120"/>
              </a:rPr>
              <a:t>2. Click the Request Button</a:t>
            </a:r>
            <a:endParaRPr lang="en-US" sz="1900" dirty="0"/>
          </a:p>
        </p:txBody>
      </p:sp>
      <p:sp>
        <p:nvSpPr>
          <p:cNvPr id="8" name="Text 4"/>
          <p:cNvSpPr/>
          <p:nvPr/>
        </p:nvSpPr>
        <p:spPr>
          <a:xfrm>
            <a:off x="8508492" y="3151988"/>
            <a:ext cx="2941320" cy="779551"/>
          </a:xfrm>
          <a:prstGeom prst="rect">
            <a:avLst/>
          </a:prstGeom>
          <a:noFill/>
          <a:ln/>
        </p:spPr>
        <p:txBody>
          <a:bodyPr wrap="square" lIns="0" tIns="0" rIns="0" bIns="0" rtlCol="0" anchor="t">
            <a:normAutofit/>
          </a:bodyPr>
          <a:lstStyle/>
          <a:p>
            <a:pPr marL="0" indent="0">
              <a:buNone/>
            </a:pPr>
            <a:r>
              <a:rPr lang="en-US" sz="1900" dirty="0">
                <a:solidFill>
                  <a:srgbClr val="312649"/>
                </a:solidFill>
                <a:latin typeface="Segoe UI" pitchFamily="34" charset="0"/>
                <a:ea typeface="Segoe UI" pitchFamily="34" charset="-122"/>
                <a:cs typeface="Segoe UI" pitchFamily="34" charset="-120"/>
              </a:rPr>
              <a:t>3. Document Request box opens</a:t>
            </a:r>
            <a:endParaRPr lang="en-US" sz="1900" dirty="0"/>
          </a:p>
        </p:txBody>
      </p:sp>
      <p:sp>
        <p:nvSpPr>
          <p:cNvPr id="10" name="Rounded Rectangle 9">
            <a:extLst>
              <a:ext uri="{FF2B5EF4-FFF2-40B4-BE49-F238E27FC236}">
                <a16:creationId xmlns:a16="http://schemas.microsoft.com/office/drawing/2014/main" id="{37D3F6B8-B508-DE79-D290-F41F7F9288BA}"/>
              </a:ext>
            </a:extLst>
          </p:cNvPr>
          <p:cNvSpPr/>
          <p:nvPr/>
        </p:nvSpPr>
        <p:spPr>
          <a:xfrm>
            <a:off x="2536829" y="3001499"/>
            <a:ext cx="4876981" cy="1247772"/>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pic>
        <p:nvPicPr>
          <p:cNvPr id="2" name="Image 0" descr="/mnt/data/Revised_II_Bloom_Workshop_Document_Request_Rebuilt/slide-8.pn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487680" y="1661160"/>
            <a:ext cx="7498080" cy="4244340"/>
          </a:xfrm>
          <a:prstGeom prst="roundRect">
            <a:avLst>
              <a:gd name="adj" fmla="val 1724"/>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sp>
        <p:nvSpPr>
          <p:cNvPr id="4" name="Shape 1"/>
          <p:cNvSpPr/>
          <p:nvPr/>
        </p:nvSpPr>
        <p:spPr>
          <a:xfrm>
            <a:off x="8161020" y="1661160"/>
            <a:ext cx="3581400" cy="4411980"/>
          </a:xfrm>
          <a:prstGeom prst="roundRect">
            <a:avLst>
              <a:gd name="adj" fmla="val 2043"/>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pic>
        <p:nvPicPr>
          <p:cNvPr id="5" name="Image 1" descr="/mnt/data/b1fa091b-a9e7-4216-8bca-17569ed9820f.png"/>
          <p:cNvPicPr>
            <a:picLocks noChangeAspect="1"/>
          </p:cNvPicPr>
          <p:nvPr/>
        </p:nvPicPr>
        <p:blipFill>
          <a:blip r:embed="rId4"/>
          <a:stretch>
            <a:fillRect/>
          </a:stretch>
        </p:blipFill>
        <p:spPr>
          <a:xfrm>
            <a:off x="762000" y="2019300"/>
            <a:ext cx="6995160" cy="3497580"/>
          </a:xfrm>
          <a:prstGeom prst="rect">
            <a:avLst/>
          </a:prstGeom>
        </p:spPr>
      </p:pic>
      <p:sp>
        <p:nvSpPr>
          <p:cNvPr id="6" name="Text 2"/>
          <p:cNvSpPr/>
          <p:nvPr/>
        </p:nvSpPr>
        <p:spPr>
          <a:xfrm>
            <a:off x="8508492" y="1990344"/>
            <a:ext cx="2941320" cy="1685646"/>
          </a:xfrm>
          <a:prstGeom prst="rect">
            <a:avLst/>
          </a:prstGeom>
          <a:noFill/>
          <a:ln/>
        </p:spPr>
        <p:txBody>
          <a:bodyPr wrap="square" lIns="0" tIns="0" rIns="0" bIns="0" rtlCol="0" anchor="t">
            <a:normAutofit/>
          </a:bodyPr>
          <a:lstStyle/>
          <a:p>
            <a:pPr marL="0" indent="0">
              <a:buNone/>
            </a:pPr>
            <a:r>
              <a:rPr lang="en-US" sz="2600" dirty="0">
                <a:solidFill>
                  <a:srgbClr val="312649"/>
                </a:solidFill>
                <a:latin typeface="Segoe UI" pitchFamily="34" charset="0"/>
                <a:ea typeface="Segoe UI" pitchFamily="34" charset="-122"/>
                <a:cs typeface="Segoe UI" pitchFamily="34" charset="-120"/>
              </a:rPr>
              <a:t>1. Click the “+” to the right to add additional recipients</a:t>
            </a:r>
            <a:endParaRPr lang="en-US" sz="2600" dirty="0"/>
          </a:p>
        </p:txBody>
      </p:sp>
      <p:sp>
        <p:nvSpPr>
          <p:cNvPr id="8" name="Rounded Rectangle 9">
            <a:extLst>
              <a:ext uri="{FF2B5EF4-FFF2-40B4-BE49-F238E27FC236}">
                <a16:creationId xmlns:a16="http://schemas.microsoft.com/office/drawing/2014/main" id="{8D06DABF-2ABE-074C-3544-3D16CFC3913A}"/>
              </a:ext>
            </a:extLst>
          </p:cNvPr>
          <p:cNvSpPr/>
          <p:nvPr/>
        </p:nvSpPr>
        <p:spPr>
          <a:xfrm>
            <a:off x="2680214" y="2797307"/>
            <a:ext cx="5098547" cy="2160174"/>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pic>
        <p:nvPicPr>
          <p:cNvPr id="2" name="Image 0" descr="/mnt/data/Revised_II_Bloom_Workshop_Document_Request_Rebuilt/slide-9.pn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487680" y="1661160"/>
            <a:ext cx="7498080" cy="4244340"/>
          </a:xfrm>
          <a:prstGeom prst="roundRect">
            <a:avLst>
              <a:gd name="adj" fmla="val 1724"/>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sp>
        <p:nvSpPr>
          <p:cNvPr id="4" name="Shape 1"/>
          <p:cNvSpPr/>
          <p:nvPr/>
        </p:nvSpPr>
        <p:spPr>
          <a:xfrm>
            <a:off x="8161020" y="1661160"/>
            <a:ext cx="3581400" cy="4411980"/>
          </a:xfrm>
          <a:prstGeom prst="roundRect">
            <a:avLst>
              <a:gd name="adj" fmla="val 2043"/>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pic>
        <p:nvPicPr>
          <p:cNvPr id="5" name="Image 1" descr="/mnt/data/b1fa091b-a9e7-4216-8bca-17569ed9820f.png"/>
          <p:cNvPicPr>
            <a:picLocks noChangeAspect="1"/>
          </p:cNvPicPr>
          <p:nvPr/>
        </p:nvPicPr>
        <p:blipFill>
          <a:blip r:embed="rId4"/>
          <a:stretch>
            <a:fillRect/>
          </a:stretch>
        </p:blipFill>
        <p:spPr>
          <a:xfrm>
            <a:off x="784860" y="2019300"/>
            <a:ext cx="6995160" cy="3497580"/>
          </a:xfrm>
          <a:prstGeom prst="rect">
            <a:avLst/>
          </a:prstGeom>
        </p:spPr>
      </p:pic>
      <p:sp>
        <p:nvSpPr>
          <p:cNvPr id="6" name="Text 2"/>
          <p:cNvSpPr/>
          <p:nvPr/>
        </p:nvSpPr>
        <p:spPr>
          <a:xfrm>
            <a:off x="8508492" y="1990344"/>
            <a:ext cx="2941320" cy="752094"/>
          </a:xfrm>
          <a:prstGeom prst="rect">
            <a:avLst/>
          </a:prstGeom>
          <a:noFill/>
          <a:ln/>
        </p:spPr>
        <p:txBody>
          <a:bodyPr wrap="square" lIns="0" tIns="0" rIns="0" bIns="0" rtlCol="0" anchor="t">
            <a:normAutofit/>
          </a:bodyPr>
          <a:lstStyle/>
          <a:p>
            <a:pPr marL="0" indent="0">
              <a:buNone/>
            </a:pPr>
            <a:r>
              <a:rPr lang="en-US" sz="1800" dirty="0">
                <a:solidFill>
                  <a:srgbClr val="7F7788"/>
                </a:solidFill>
                <a:latin typeface="Segoe UI" pitchFamily="34" charset="0"/>
                <a:ea typeface="Segoe UI" pitchFamily="34" charset="-122"/>
                <a:cs typeface="Segoe UI" pitchFamily="34" charset="-120"/>
              </a:rPr>
              <a:t>1. Click the “+” to the right to add additional recipients</a:t>
            </a:r>
            <a:endParaRPr lang="en-US" sz="1800" dirty="0"/>
          </a:p>
        </p:txBody>
      </p:sp>
      <p:sp>
        <p:nvSpPr>
          <p:cNvPr id="7" name="Text 3"/>
          <p:cNvSpPr/>
          <p:nvPr/>
        </p:nvSpPr>
        <p:spPr>
          <a:xfrm>
            <a:off x="8508492" y="2799588"/>
            <a:ext cx="2941320" cy="999211"/>
          </a:xfrm>
          <a:prstGeom prst="rect">
            <a:avLst/>
          </a:prstGeom>
          <a:noFill/>
          <a:ln/>
        </p:spPr>
        <p:txBody>
          <a:bodyPr wrap="square" lIns="0" tIns="0" rIns="0" bIns="0" rtlCol="0" anchor="t">
            <a:normAutofit/>
          </a:bodyPr>
          <a:lstStyle/>
          <a:p>
            <a:pPr marL="0" indent="0">
              <a:buNone/>
            </a:pPr>
            <a:r>
              <a:rPr lang="en-US" sz="1800" dirty="0">
                <a:solidFill>
                  <a:srgbClr val="312649"/>
                </a:solidFill>
                <a:latin typeface="Segoe UI" pitchFamily="34" charset="0"/>
                <a:ea typeface="Segoe UI" pitchFamily="34" charset="-122"/>
                <a:cs typeface="Segoe UI" pitchFamily="34" charset="-120"/>
              </a:rPr>
              <a:t>2. You can add manually or click the drop-down arrow and select from your Cardex</a:t>
            </a:r>
            <a:endParaRPr lang="en-US" sz="1800" dirty="0"/>
          </a:p>
        </p:txBody>
      </p:sp>
      <p:sp>
        <p:nvSpPr>
          <p:cNvPr id="9" name="Rounded Rectangle 9">
            <a:extLst>
              <a:ext uri="{FF2B5EF4-FFF2-40B4-BE49-F238E27FC236}">
                <a16:creationId xmlns:a16="http://schemas.microsoft.com/office/drawing/2014/main" id="{F60153A4-83F0-5473-66C5-A70631762289}"/>
              </a:ext>
            </a:extLst>
          </p:cNvPr>
          <p:cNvSpPr/>
          <p:nvPr/>
        </p:nvSpPr>
        <p:spPr>
          <a:xfrm>
            <a:off x="2817059" y="3007438"/>
            <a:ext cx="2693153" cy="626349"/>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pic>
        <p:nvPicPr>
          <p:cNvPr id="2" name="Image 0" descr="/mnt/data/Revised_II_Bloom_Workshop_Document_Request_Rebuilt/slide-10.pn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487680" y="1661160"/>
            <a:ext cx="7498080" cy="4244340"/>
          </a:xfrm>
          <a:prstGeom prst="roundRect">
            <a:avLst>
              <a:gd name="adj" fmla="val 1724"/>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sp>
        <p:nvSpPr>
          <p:cNvPr id="4" name="Shape 1"/>
          <p:cNvSpPr/>
          <p:nvPr/>
        </p:nvSpPr>
        <p:spPr>
          <a:xfrm>
            <a:off x="8161020" y="1661160"/>
            <a:ext cx="3581400" cy="4411980"/>
          </a:xfrm>
          <a:prstGeom prst="roundRect">
            <a:avLst>
              <a:gd name="adj" fmla="val 2043"/>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pic>
        <p:nvPicPr>
          <p:cNvPr id="5" name="Image 1" descr="/mnt/data/3a9d3d38-edc2-4b45-a765-2d7246c19c7e.png"/>
          <p:cNvPicPr>
            <a:picLocks noChangeAspect="1"/>
          </p:cNvPicPr>
          <p:nvPr/>
        </p:nvPicPr>
        <p:blipFill>
          <a:blip r:embed="rId4"/>
          <a:stretch>
            <a:fillRect/>
          </a:stretch>
        </p:blipFill>
        <p:spPr>
          <a:xfrm>
            <a:off x="800100" y="1805940"/>
            <a:ext cx="6880860" cy="3924300"/>
          </a:xfrm>
          <a:prstGeom prst="rect">
            <a:avLst/>
          </a:prstGeom>
        </p:spPr>
      </p:pic>
      <p:sp>
        <p:nvSpPr>
          <p:cNvPr id="6" name="Text 2"/>
          <p:cNvSpPr/>
          <p:nvPr/>
        </p:nvSpPr>
        <p:spPr>
          <a:xfrm>
            <a:off x="8508492" y="1990344"/>
            <a:ext cx="2941320" cy="971753"/>
          </a:xfrm>
          <a:prstGeom prst="rect">
            <a:avLst/>
          </a:prstGeom>
          <a:noFill/>
          <a:ln/>
        </p:spPr>
        <p:txBody>
          <a:bodyPr wrap="square" lIns="0" tIns="0" rIns="0" bIns="0" rtlCol="0" anchor="t">
            <a:normAutofit/>
          </a:bodyPr>
          <a:lstStyle/>
          <a:p>
            <a:pPr marL="0" indent="0">
              <a:buNone/>
            </a:pPr>
            <a:r>
              <a:rPr lang="en-US" sz="2600" dirty="0">
                <a:solidFill>
                  <a:srgbClr val="312649"/>
                </a:solidFill>
                <a:latin typeface="Segoe UI" pitchFamily="34" charset="0"/>
                <a:ea typeface="Segoe UI" pitchFamily="34" charset="-122"/>
                <a:cs typeface="Segoe UI" pitchFamily="34" charset="-120"/>
              </a:rPr>
              <a:t>1. Select “Template”</a:t>
            </a:r>
            <a:endParaRPr lang="en-US" sz="2600" dirty="0"/>
          </a:p>
        </p:txBody>
      </p:sp>
      <p:sp>
        <p:nvSpPr>
          <p:cNvPr id="8" name="Rounded Rectangle 9">
            <a:extLst>
              <a:ext uri="{FF2B5EF4-FFF2-40B4-BE49-F238E27FC236}">
                <a16:creationId xmlns:a16="http://schemas.microsoft.com/office/drawing/2014/main" id="{FC684DF6-1429-04FD-01C6-031B6D288BDF}"/>
              </a:ext>
            </a:extLst>
          </p:cNvPr>
          <p:cNvSpPr/>
          <p:nvPr/>
        </p:nvSpPr>
        <p:spPr>
          <a:xfrm>
            <a:off x="4594784" y="4029075"/>
            <a:ext cx="457201" cy="228599"/>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pic>
        <p:nvPicPr>
          <p:cNvPr id="2" name="Image 0" descr="/mnt/data/Revised_II_Bloom_Workshop_Document_Request_Rebuilt/slide-11.pn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487680" y="1661160"/>
            <a:ext cx="7498080" cy="4244340"/>
          </a:xfrm>
          <a:prstGeom prst="roundRect">
            <a:avLst>
              <a:gd name="adj" fmla="val 1724"/>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sp>
        <p:nvSpPr>
          <p:cNvPr id="4" name="Shape 1"/>
          <p:cNvSpPr/>
          <p:nvPr/>
        </p:nvSpPr>
        <p:spPr>
          <a:xfrm>
            <a:off x="8161020" y="1661160"/>
            <a:ext cx="3581400" cy="4411980"/>
          </a:xfrm>
          <a:prstGeom prst="roundRect">
            <a:avLst>
              <a:gd name="adj" fmla="val 2043"/>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pic>
        <p:nvPicPr>
          <p:cNvPr id="5" name="Image 1" descr="/mnt/data/68ffa8bd-74ea-495f-bdf9-f33d1ee4074e.png"/>
          <p:cNvPicPr>
            <a:picLocks noChangeAspect="1"/>
          </p:cNvPicPr>
          <p:nvPr/>
        </p:nvPicPr>
        <p:blipFill>
          <a:blip r:embed="rId4"/>
          <a:stretch>
            <a:fillRect/>
          </a:stretch>
        </p:blipFill>
        <p:spPr>
          <a:xfrm>
            <a:off x="762000" y="2049780"/>
            <a:ext cx="6995160" cy="3421380"/>
          </a:xfrm>
          <a:prstGeom prst="rect">
            <a:avLst/>
          </a:prstGeom>
        </p:spPr>
      </p:pic>
      <p:sp>
        <p:nvSpPr>
          <p:cNvPr id="6" name="Text 2"/>
          <p:cNvSpPr/>
          <p:nvPr/>
        </p:nvSpPr>
        <p:spPr>
          <a:xfrm>
            <a:off x="8508492" y="1990344"/>
            <a:ext cx="2941320" cy="559892"/>
          </a:xfrm>
          <a:prstGeom prst="rect">
            <a:avLst/>
          </a:prstGeom>
          <a:noFill/>
          <a:ln/>
        </p:spPr>
        <p:txBody>
          <a:bodyPr wrap="square" lIns="0" tIns="0" rIns="0" bIns="0" rtlCol="0" anchor="t">
            <a:normAutofit/>
          </a:bodyPr>
          <a:lstStyle/>
          <a:p>
            <a:pPr marL="0" indent="0">
              <a:buNone/>
            </a:pPr>
            <a:r>
              <a:rPr lang="en-US" sz="2200" dirty="0">
                <a:solidFill>
                  <a:srgbClr val="7F7788"/>
                </a:solidFill>
                <a:latin typeface="Segoe UI" pitchFamily="34" charset="0"/>
                <a:ea typeface="Segoe UI" pitchFamily="34" charset="-122"/>
                <a:cs typeface="Segoe UI" pitchFamily="34" charset="-120"/>
              </a:rPr>
              <a:t>1. Select “Template”</a:t>
            </a:r>
            <a:endParaRPr lang="en-US" sz="2200" dirty="0"/>
          </a:p>
        </p:txBody>
      </p:sp>
      <p:sp>
        <p:nvSpPr>
          <p:cNvPr id="7" name="Text 3"/>
          <p:cNvSpPr/>
          <p:nvPr/>
        </p:nvSpPr>
        <p:spPr>
          <a:xfrm>
            <a:off x="8508492" y="2611476"/>
            <a:ext cx="2941320" cy="1163955"/>
          </a:xfrm>
          <a:prstGeom prst="rect">
            <a:avLst/>
          </a:prstGeom>
          <a:noFill/>
          <a:ln/>
        </p:spPr>
        <p:txBody>
          <a:bodyPr wrap="square" lIns="0" tIns="0" rIns="0" bIns="0" rtlCol="0" anchor="t">
            <a:normAutofit/>
          </a:bodyPr>
          <a:lstStyle/>
          <a:p>
            <a:pPr marL="0" indent="0">
              <a:buNone/>
            </a:pPr>
            <a:r>
              <a:rPr lang="en-US" sz="2200" dirty="0">
                <a:solidFill>
                  <a:srgbClr val="312649"/>
                </a:solidFill>
                <a:latin typeface="Segoe UI" pitchFamily="34" charset="0"/>
                <a:ea typeface="Segoe UI" pitchFamily="34" charset="-122"/>
                <a:cs typeface="Segoe UI" pitchFamily="34" charset="-120"/>
              </a:rPr>
              <a:t>2. Select the Documents you are requesting</a:t>
            </a:r>
            <a:endParaRPr lang="en-US" sz="2200" dirty="0"/>
          </a:p>
        </p:txBody>
      </p:sp>
      <p:sp>
        <p:nvSpPr>
          <p:cNvPr id="9" name="Rounded Rectangle 9">
            <a:extLst>
              <a:ext uri="{FF2B5EF4-FFF2-40B4-BE49-F238E27FC236}">
                <a16:creationId xmlns:a16="http://schemas.microsoft.com/office/drawing/2014/main" id="{58764F7C-2931-0572-B953-AF48D690490F}"/>
              </a:ext>
            </a:extLst>
          </p:cNvPr>
          <p:cNvSpPr/>
          <p:nvPr/>
        </p:nvSpPr>
        <p:spPr>
          <a:xfrm>
            <a:off x="3361765" y="3137649"/>
            <a:ext cx="4007224" cy="1452281"/>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pic>
        <p:nvPicPr>
          <p:cNvPr id="2" name="Image 0" descr="/mnt/data/Revised_II_Bloom_Workshop_Document_Request_Rebuilt/slide-12.pn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487680" y="1661160"/>
            <a:ext cx="7498080" cy="4244340"/>
          </a:xfrm>
          <a:prstGeom prst="roundRect">
            <a:avLst>
              <a:gd name="adj" fmla="val 1724"/>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sp>
        <p:nvSpPr>
          <p:cNvPr id="4" name="Shape 1"/>
          <p:cNvSpPr/>
          <p:nvPr/>
        </p:nvSpPr>
        <p:spPr>
          <a:xfrm>
            <a:off x="8161020" y="1661160"/>
            <a:ext cx="3581400" cy="4411980"/>
          </a:xfrm>
          <a:prstGeom prst="roundRect">
            <a:avLst>
              <a:gd name="adj" fmla="val 2043"/>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pic>
        <p:nvPicPr>
          <p:cNvPr id="5" name="Image 1" descr="/mnt/data/68ffa8bd-74ea-495f-bdf9-f33d1ee4074e.png"/>
          <p:cNvPicPr>
            <a:picLocks noChangeAspect="1"/>
          </p:cNvPicPr>
          <p:nvPr/>
        </p:nvPicPr>
        <p:blipFill>
          <a:blip r:embed="rId4"/>
          <a:stretch>
            <a:fillRect/>
          </a:stretch>
        </p:blipFill>
        <p:spPr>
          <a:xfrm>
            <a:off x="723900" y="2049780"/>
            <a:ext cx="6995160" cy="3421380"/>
          </a:xfrm>
          <a:prstGeom prst="rect">
            <a:avLst/>
          </a:prstGeom>
        </p:spPr>
      </p:pic>
      <p:sp>
        <p:nvSpPr>
          <p:cNvPr id="6" name="Text 2"/>
          <p:cNvSpPr/>
          <p:nvPr/>
        </p:nvSpPr>
        <p:spPr>
          <a:xfrm>
            <a:off x="8508492" y="1990344"/>
            <a:ext cx="2941320" cy="518706"/>
          </a:xfrm>
          <a:prstGeom prst="rect">
            <a:avLst/>
          </a:prstGeom>
          <a:noFill/>
          <a:ln/>
        </p:spPr>
        <p:txBody>
          <a:bodyPr wrap="square" lIns="0" tIns="0" rIns="0" bIns="0" rtlCol="0" anchor="t">
            <a:normAutofit/>
          </a:bodyPr>
          <a:lstStyle/>
          <a:p>
            <a:pPr marL="0" indent="0">
              <a:buNone/>
            </a:pPr>
            <a:r>
              <a:rPr lang="en-US" sz="1900" dirty="0">
                <a:solidFill>
                  <a:srgbClr val="7F7788"/>
                </a:solidFill>
                <a:latin typeface="Segoe UI" pitchFamily="34" charset="0"/>
                <a:ea typeface="Segoe UI" pitchFamily="34" charset="-122"/>
                <a:cs typeface="Segoe UI" pitchFamily="34" charset="-120"/>
              </a:rPr>
              <a:t>1. Select “Template”</a:t>
            </a:r>
            <a:endParaRPr lang="en-US" sz="1900" dirty="0"/>
          </a:p>
        </p:txBody>
      </p:sp>
      <p:sp>
        <p:nvSpPr>
          <p:cNvPr id="7" name="Text 3"/>
          <p:cNvSpPr/>
          <p:nvPr/>
        </p:nvSpPr>
        <p:spPr>
          <a:xfrm>
            <a:off x="8508492" y="2571166"/>
            <a:ext cx="2941320" cy="779551"/>
          </a:xfrm>
          <a:prstGeom prst="rect">
            <a:avLst/>
          </a:prstGeom>
          <a:noFill/>
          <a:ln/>
        </p:spPr>
        <p:txBody>
          <a:bodyPr wrap="square" lIns="0" tIns="0" rIns="0" bIns="0" rtlCol="0" anchor="t">
            <a:normAutofit/>
          </a:bodyPr>
          <a:lstStyle/>
          <a:p>
            <a:pPr marL="0" indent="0">
              <a:buNone/>
            </a:pPr>
            <a:r>
              <a:rPr lang="en-US" sz="1900" dirty="0">
                <a:solidFill>
                  <a:srgbClr val="7F7788"/>
                </a:solidFill>
                <a:latin typeface="Segoe UI" pitchFamily="34" charset="0"/>
                <a:ea typeface="Segoe UI" pitchFamily="34" charset="-122"/>
                <a:cs typeface="Segoe UI" pitchFamily="34" charset="-120"/>
              </a:rPr>
              <a:t>2. Select the Documents you are requesting</a:t>
            </a:r>
            <a:endParaRPr lang="en-US" sz="1900" dirty="0"/>
          </a:p>
        </p:txBody>
      </p:sp>
      <p:sp>
        <p:nvSpPr>
          <p:cNvPr id="8" name="Text 4"/>
          <p:cNvSpPr/>
          <p:nvPr/>
        </p:nvSpPr>
        <p:spPr>
          <a:xfrm>
            <a:off x="8508492" y="3407283"/>
            <a:ext cx="2941320" cy="518706"/>
          </a:xfrm>
          <a:prstGeom prst="rect">
            <a:avLst/>
          </a:prstGeom>
          <a:noFill/>
          <a:ln/>
        </p:spPr>
        <p:txBody>
          <a:bodyPr wrap="square" lIns="0" tIns="0" rIns="0" bIns="0" rtlCol="0" anchor="t">
            <a:normAutofit/>
          </a:bodyPr>
          <a:lstStyle/>
          <a:p>
            <a:pPr marL="0" indent="0">
              <a:buNone/>
            </a:pPr>
            <a:r>
              <a:rPr lang="en-US" sz="1900" dirty="0">
                <a:solidFill>
                  <a:srgbClr val="312649"/>
                </a:solidFill>
                <a:latin typeface="Segoe UI" pitchFamily="34" charset="0"/>
                <a:ea typeface="Segoe UI" pitchFamily="34" charset="-122"/>
                <a:cs typeface="Segoe UI" pitchFamily="34" charset="-120"/>
              </a:rPr>
              <a:t>3. Click Add</a:t>
            </a:r>
            <a:endParaRPr lang="en-US" sz="1900" dirty="0"/>
          </a:p>
        </p:txBody>
      </p:sp>
      <p:sp>
        <p:nvSpPr>
          <p:cNvPr id="10" name="Rounded Rectangle 9">
            <a:extLst>
              <a:ext uri="{FF2B5EF4-FFF2-40B4-BE49-F238E27FC236}">
                <a16:creationId xmlns:a16="http://schemas.microsoft.com/office/drawing/2014/main" id="{DB4B7D40-2B92-1968-62CD-60ED47B62C36}"/>
              </a:ext>
            </a:extLst>
          </p:cNvPr>
          <p:cNvSpPr/>
          <p:nvPr/>
        </p:nvSpPr>
        <p:spPr>
          <a:xfrm>
            <a:off x="4603749" y="4692465"/>
            <a:ext cx="457201" cy="228599"/>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pic>
        <p:nvPicPr>
          <p:cNvPr id="2" name="Image 0" descr="/mnt/data/Revised_II_Bloom_Workshop_Document_Request_Rebuilt/slide-13.pn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487680" y="1661160"/>
            <a:ext cx="7498080" cy="4244340"/>
          </a:xfrm>
          <a:prstGeom prst="roundRect">
            <a:avLst>
              <a:gd name="adj" fmla="val 1724"/>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sp>
        <p:nvSpPr>
          <p:cNvPr id="4" name="Shape 1"/>
          <p:cNvSpPr/>
          <p:nvPr/>
        </p:nvSpPr>
        <p:spPr>
          <a:xfrm>
            <a:off x="8161020" y="1661160"/>
            <a:ext cx="3581400" cy="4411980"/>
          </a:xfrm>
          <a:prstGeom prst="roundRect">
            <a:avLst>
              <a:gd name="adj" fmla="val 2043"/>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pic>
        <p:nvPicPr>
          <p:cNvPr id="5" name="Image 1" descr="/mnt/data/d9c6de20-8c43-4065-9c31-3174598c0519.png"/>
          <p:cNvPicPr>
            <a:picLocks noChangeAspect="1"/>
          </p:cNvPicPr>
          <p:nvPr/>
        </p:nvPicPr>
        <p:blipFill>
          <a:blip r:embed="rId4"/>
          <a:stretch>
            <a:fillRect/>
          </a:stretch>
        </p:blipFill>
        <p:spPr>
          <a:xfrm>
            <a:off x="1059180" y="1790700"/>
            <a:ext cx="6355080" cy="3970020"/>
          </a:xfrm>
          <a:prstGeom prst="rect">
            <a:avLst/>
          </a:prstGeom>
        </p:spPr>
      </p:pic>
      <p:sp>
        <p:nvSpPr>
          <p:cNvPr id="6" name="Text 2"/>
          <p:cNvSpPr/>
          <p:nvPr/>
        </p:nvSpPr>
        <p:spPr>
          <a:xfrm>
            <a:off x="8508492" y="1990344"/>
            <a:ext cx="2941320" cy="1685646"/>
          </a:xfrm>
          <a:prstGeom prst="rect">
            <a:avLst/>
          </a:prstGeom>
          <a:noFill/>
          <a:ln/>
        </p:spPr>
        <p:txBody>
          <a:bodyPr wrap="square" lIns="0" tIns="0" rIns="0" bIns="0" rtlCol="0" anchor="t">
            <a:normAutofit/>
          </a:bodyPr>
          <a:lstStyle/>
          <a:p>
            <a:pPr marL="0" indent="0">
              <a:buNone/>
            </a:pPr>
            <a:r>
              <a:rPr lang="en-US" sz="2600" dirty="0">
                <a:solidFill>
                  <a:srgbClr val="312649"/>
                </a:solidFill>
                <a:latin typeface="Segoe UI" pitchFamily="34" charset="0"/>
                <a:ea typeface="Segoe UI" pitchFamily="34" charset="-122"/>
                <a:cs typeface="Segoe UI" pitchFamily="34" charset="-120"/>
              </a:rPr>
              <a:t>1. Click “Placeholder” to manually request a document</a:t>
            </a:r>
            <a:endParaRPr lang="en-US" sz="2600" dirty="0"/>
          </a:p>
        </p:txBody>
      </p:sp>
      <p:sp>
        <p:nvSpPr>
          <p:cNvPr id="8" name="Rounded Rectangle 9">
            <a:extLst>
              <a:ext uri="{FF2B5EF4-FFF2-40B4-BE49-F238E27FC236}">
                <a16:creationId xmlns:a16="http://schemas.microsoft.com/office/drawing/2014/main" id="{D69FD582-B61D-4712-BE79-845EB70F0328}"/>
              </a:ext>
            </a:extLst>
          </p:cNvPr>
          <p:cNvSpPr/>
          <p:nvPr/>
        </p:nvSpPr>
        <p:spPr>
          <a:xfrm>
            <a:off x="3316943" y="2886635"/>
            <a:ext cx="3352800" cy="1452283"/>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cxnSp>
        <p:nvCxnSpPr>
          <p:cNvPr id="10" name="Straight Arrow Connector 9">
            <a:extLst>
              <a:ext uri="{FF2B5EF4-FFF2-40B4-BE49-F238E27FC236}">
                <a16:creationId xmlns:a16="http://schemas.microsoft.com/office/drawing/2014/main" id="{2FD961EB-2280-0612-30F5-03F14E84027F}"/>
              </a:ext>
            </a:extLst>
          </p:cNvPr>
          <p:cNvCxnSpPr/>
          <p:nvPr/>
        </p:nvCxnSpPr>
        <p:spPr>
          <a:xfrm flipV="1">
            <a:off x="3899647" y="3307975"/>
            <a:ext cx="215153" cy="224118"/>
          </a:xfrm>
          <a:prstGeom prst="straightConnector1">
            <a:avLst/>
          </a:prstGeom>
          <a:ln w="38100">
            <a:solidFill>
              <a:srgbClr val="FF0000"/>
            </a:solidFill>
            <a:tailEnd type="triangle"/>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pic>
        <p:nvPicPr>
          <p:cNvPr id="2" name="Image 0" descr="/mnt/data/Revised_II_Bloom_Workshop_Document_Request_Rebuilt/slide-14.pn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487680" y="1661160"/>
            <a:ext cx="7498080" cy="4244340"/>
          </a:xfrm>
          <a:prstGeom prst="roundRect">
            <a:avLst>
              <a:gd name="adj" fmla="val 1724"/>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sp>
        <p:nvSpPr>
          <p:cNvPr id="4" name="Shape 1"/>
          <p:cNvSpPr/>
          <p:nvPr/>
        </p:nvSpPr>
        <p:spPr>
          <a:xfrm>
            <a:off x="8161020" y="1661160"/>
            <a:ext cx="3581400" cy="4411980"/>
          </a:xfrm>
          <a:prstGeom prst="roundRect">
            <a:avLst>
              <a:gd name="adj" fmla="val 2043"/>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pic>
        <p:nvPicPr>
          <p:cNvPr id="5" name="Image 1" descr="/mnt/data/c09cdc89-8958-43ab-9a25-9d984befecef.png"/>
          <p:cNvPicPr>
            <a:picLocks noChangeAspect="1"/>
          </p:cNvPicPr>
          <p:nvPr/>
        </p:nvPicPr>
        <p:blipFill>
          <a:blip r:embed="rId4"/>
          <a:stretch>
            <a:fillRect/>
          </a:stretch>
        </p:blipFill>
        <p:spPr>
          <a:xfrm>
            <a:off x="716280" y="2316480"/>
            <a:ext cx="6995160" cy="2918460"/>
          </a:xfrm>
          <a:prstGeom prst="rect">
            <a:avLst/>
          </a:prstGeom>
        </p:spPr>
      </p:pic>
      <p:sp>
        <p:nvSpPr>
          <p:cNvPr id="6" name="Text 2"/>
          <p:cNvSpPr/>
          <p:nvPr/>
        </p:nvSpPr>
        <p:spPr>
          <a:xfrm>
            <a:off x="8508492" y="1990344"/>
            <a:ext cx="2941320" cy="999211"/>
          </a:xfrm>
          <a:prstGeom prst="rect">
            <a:avLst/>
          </a:prstGeom>
          <a:noFill/>
          <a:ln/>
        </p:spPr>
        <p:txBody>
          <a:bodyPr wrap="square" lIns="0" tIns="0" rIns="0" bIns="0" rtlCol="0" anchor="t">
            <a:normAutofit/>
          </a:bodyPr>
          <a:lstStyle/>
          <a:p>
            <a:pPr marL="0" indent="0">
              <a:buNone/>
            </a:pPr>
            <a:r>
              <a:rPr lang="en-US" sz="1800" dirty="0">
                <a:solidFill>
                  <a:srgbClr val="7F7788"/>
                </a:solidFill>
                <a:latin typeface="Segoe UI" pitchFamily="34" charset="0"/>
                <a:ea typeface="Segoe UI" pitchFamily="34" charset="-122"/>
                <a:cs typeface="Segoe UI" pitchFamily="34" charset="-120"/>
              </a:rPr>
              <a:t>1. Click “Placeholder” to manually request a document</a:t>
            </a:r>
            <a:endParaRPr lang="en-US" sz="1800" dirty="0"/>
          </a:p>
        </p:txBody>
      </p:sp>
      <p:sp>
        <p:nvSpPr>
          <p:cNvPr id="7" name="Text 3"/>
          <p:cNvSpPr/>
          <p:nvPr/>
        </p:nvSpPr>
        <p:spPr>
          <a:xfrm>
            <a:off x="8508492" y="3041447"/>
            <a:ext cx="2941320" cy="999211"/>
          </a:xfrm>
          <a:prstGeom prst="rect">
            <a:avLst/>
          </a:prstGeom>
          <a:noFill/>
          <a:ln/>
        </p:spPr>
        <p:txBody>
          <a:bodyPr wrap="square" lIns="0" tIns="0" rIns="0" bIns="0" rtlCol="0" anchor="t">
            <a:normAutofit/>
          </a:bodyPr>
          <a:lstStyle/>
          <a:p>
            <a:pPr marL="0" indent="0">
              <a:buNone/>
            </a:pPr>
            <a:r>
              <a:rPr lang="en-US" sz="1800" dirty="0">
                <a:solidFill>
                  <a:srgbClr val="312649"/>
                </a:solidFill>
                <a:latin typeface="Segoe UI" pitchFamily="34" charset="0"/>
                <a:ea typeface="Segoe UI" pitchFamily="34" charset="-122"/>
                <a:cs typeface="Segoe UI" pitchFamily="34" charset="-120"/>
              </a:rPr>
              <a:t>2. Manually type the name of the document you are requesting</a:t>
            </a:r>
            <a:endParaRPr lang="en-US" sz="1800" dirty="0"/>
          </a:p>
        </p:txBody>
      </p:sp>
      <p:sp>
        <p:nvSpPr>
          <p:cNvPr id="9" name="Rounded Rectangle 9">
            <a:extLst>
              <a:ext uri="{FF2B5EF4-FFF2-40B4-BE49-F238E27FC236}">
                <a16:creationId xmlns:a16="http://schemas.microsoft.com/office/drawing/2014/main" id="{30D86C53-88B5-417D-B833-C360B0177C54}"/>
              </a:ext>
            </a:extLst>
          </p:cNvPr>
          <p:cNvSpPr/>
          <p:nvPr/>
        </p:nvSpPr>
        <p:spPr>
          <a:xfrm>
            <a:off x="2514972" y="3600450"/>
            <a:ext cx="3365875" cy="179892"/>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pic>
        <p:nvPicPr>
          <p:cNvPr id="2" name="Image 0" descr="/mnt/data/Revised_II_Bloom_Workshop_Document_Request_Rebuilt/slide-15.pn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487680" y="1661160"/>
            <a:ext cx="7498080" cy="4244340"/>
          </a:xfrm>
          <a:prstGeom prst="roundRect">
            <a:avLst>
              <a:gd name="adj" fmla="val 1724"/>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sp>
        <p:nvSpPr>
          <p:cNvPr id="4" name="Shape 1"/>
          <p:cNvSpPr/>
          <p:nvPr/>
        </p:nvSpPr>
        <p:spPr>
          <a:xfrm>
            <a:off x="8161020" y="1661160"/>
            <a:ext cx="3581400" cy="4411980"/>
          </a:xfrm>
          <a:prstGeom prst="roundRect">
            <a:avLst>
              <a:gd name="adj" fmla="val 2043"/>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pic>
        <p:nvPicPr>
          <p:cNvPr id="5" name="Image 1" descr="/mnt/data/c09cdc89-8958-43ab-9a25-9d984befecef.png"/>
          <p:cNvPicPr>
            <a:picLocks noChangeAspect="1"/>
          </p:cNvPicPr>
          <p:nvPr/>
        </p:nvPicPr>
        <p:blipFill>
          <a:blip r:embed="rId4"/>
          <a:stretch>
            <a:fillRect/>
          </a:stretch>
        </p:blipFill>
        <p:spPr>
          <a:xfrm>
            <a:off x="716280" y="2316480"/>
            <a:ext cx="6995160" cy="2918460"/>
          </a:xfrm>
          <a:prstGeom prst="rect">
            <a:avLst/>
          </a:prstGeom>
        </p:spPr>
      </p:pic>
      <p:sp>
        <p:nvSpPr>
          <p:cNvPr id="6" name="Text 2"/>
          <p:cNvSpPr/>
          <p:nvPr/>
        </p:nvSpPr>
        <p:spPr>
          <a:xfrm>
            <a:off x="8508492" y="1990344"/>
            <a:ext cx="2941320" cy="697179"/>
          </a:xfrm>
          <a:prstGeom prst="rect">
            <a:avLst/>
          </a:prstGeom>
          <a:noFill/>
          <a:ln/>
        </p:spPr>
        <p:txBody>
          <a:bodyPr wrap="square" lIns="0" tIns="0" rIns="0" bIns="0" rtlCol="0" anchor="t">
            <a:normAutofit/>
          </a:bodyPr>
          <a:lstStyle/>
          <a:p>
            <a:pPr marL="0" indent="0">
              <a:buNone/>
            </a:pPr>
            <a:r>
              <a:rPr lang="en-US" sz="1600" dirty="0">
                <a:solidFill>
                  <a:srgbClr val="7F7788"/>
                </a:solidFill>
                <a:latin typeface="Segoe UI" pitchFamily="34" charset="0"/>
                <a:ea typeface="Segoe UI" pitchFamily="34" charset="-122"/>
                <a:cs typeface="Segoe UI" pitchFamily="34" charset="-120"/>
              </a:rPr>
              <a:t>1. Click “Placeholder” to manually request a document</a:t>
            </a:r>
            <a:endParaRPr lang="en-US" sz="1600" dirty="0"/>
          </a:p>
        </p:txBody>
      </p:sp>
      <p:sp>
        <p:nvSpPr>
          <p:cNvPr id="7" name="Text 3"/>
          <p:cNvSpPr/>
          <p:nvPr/>
        </p:nvSpPr>
        <p:spPr>
          <a:xfrm>
            <a:off x="8508492" y="2745842"/>
            <a:ext cx="2941320" cy="916838"/>
          </a:xfrm>
          <a:prstGeom prst="rect">
            <a:avLst/>
          </a:prstGeom>
          <a:noFill/>
          <a:ln/>
        </p:spPr>
        <p:txBody>
          <a:bodyPr wrap="square" lIns="0" tIns="0" rIns="0" bIns="0" rtlCol="0" anchor="t">
            <a:normAutofit/>
          </a:bodyPr>
          <a:lstStyle/>
          <a:p>
            <a:pPr marL="0" indent="0">
              <a:buNone/>
            </a:pPr>
            <a:r>
              <a:rPr lang="en-US" sz="1600" dirty="0">
                <a:solidFill>
                  <a:srgbClr val="7F7788"/>
                </a:solidFill>
                <a:latin typeface="Segoe UI" pitchFamily="34" charset="0"/>
                <a:ea typeface="Segoe UI" pitchFamily="34" charset="-122"/>
                <a:cs typeface="Segoe UI" pitchFamily="34" charset="-120"/>
              </a:rPr>
              <a:t>2. Manually type the name of the document you are requesting</a:t>
            </a:r>
            <a:endParaRPr lang="en-US" sz="1600" dirty="0"/>
          </a:p>
        </p:txBody>
      </p:sp>
      <p:sp>
        <p:nvSpPr>
          <p:cNvPr id="8" name="Text 4"/>
          <p:cNvSpPr/>
          <p:nvPr/>
        </p:nvSpPr>
        <p:spPr>
          <a:xfrm>
            <a:off x="8508492" y="3716325"/>
            <a:ext cx="2941320" cy="477520"/>
          </a:xfrm>
          <a:prstGeom prst="rect">
            <a:avLst/>
          </a:prstGeom>
          <a:noFill/>
          <a:ln/>
        </p:spPr>
        <p:txBody>
          <a:bodyPr wrap="square" lIns="0" tIns="0" rIns="0" bIns="0" rtlCol="0" anchor="t">
            <a:normAutofit/>
          </a:bodyPr>
          <a:lstStyle/>
          <a:p>
            <a:pPr marL="0" indent="0">
              <a:buNone/>
            </a:pPr>
            <a:r>
              <a:rPr lang="en-US" sz="1600" dirty="0">
                <a:solidFill>
                  <a:srgbClr val="312649"/>
                </a:solidFill>
                <a:latin typeface="Segoe UI" pitchFamily="34" charset="0"/>
                <a:ea typeface="Segoe UI" pitchFamily="34" charset="-122"/>
                <a:cs typeface="Segoe UI" pitchFamily="34" charset="-120"/>
              </a:rPr>
              <a:t>3. Select the Borrower</a:t>
            </a:r>
            <a:endParaRPr lang="en-US" sz="1600" dirty="0"/>
          </a:p>
        </p:txBody>
      </p:sp>
      <p:sp>
        <p:nvSpPr>
          <p:cNvPr id="10" name="Rounded Rectangle 9">
            <a:extLst>
              <a:ext uri="{FF2B5EF4-FFF2-40B4-BE49-F238E27FC236}">
                <a16:creationId xmlns:a16="http://schemas.microsoft.com/office/drawing/2014/main" id="{6F84EDB7-8678-B518-FBCF-0D16D04B8983}"/>
              </a:ext>
            </a:extLst>
          </p:cNvPr>
          <p:cNvSpPr/>
          <p:nvPr/>
        </p:nvSpPr>
        <p:spPr>
          <a:xfrm>
            <a:off x="2534209" y="3737535"/>
            <a:ext cx="1977466" cy="157149"/>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pic>
        <p:nvPicPr>
          <p:cNvPr id="2" name="Image 0" descr="/mnt/data/Revised_II_Bloom_Workshop_Document_Request_Rebuilt/slide-16.pn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487680" y="1661160"/>
            <a:ext cx="7498080" cy="4244340"/>
          </a:xfrm>
          <a:prstGeom prst="roundRect">
            <a:avLst>
              <a:gd name="adj" fmla="val 1724"/>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sp>
        <p:nvSpPr>
          <p:cNvPr id="4" name="Shape 1"/>
          <p:cNvSpPr/>
          <p:nvPr/>
        </p:nvSpPr>
        <p:spPr>
          <a:xfrm>
            <a:off x="8161020" y="1661160"/>
            <a:ext cx="3581400" cy="4411980"/>
          </a:xfrm>
          <a:prstGeom prst="roundRect">
            <a:avLst>
              <a:gd name="adj" fmla="val 2043"/>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pic>
        <p:nvPicPr>
          <p:cNvPr id="5" name="Image 1" descr="/mnt/data/c09cdc89-8958-43ab-9a25-9d984befecef.png"/>
          <p:cNvPicPr>
            <a:picLocks noChangeAspect="1"/>
          </p:cNvPicPr>
          <p:nvPr/>
        </p:nvPicPr>
        <p:blipFill>
          <a:blip r:embed="rId4"/>
          <a:stretch>
            <a:fillRect/>
          </a:stretch>
        </p:blipFill>
        <p:spPr>
          <a:xfrm>
            <a:off x="716280" y="2316480"/>
            <a:ext cx="6995160" cy="2918460"/>
          </a:xfrm>
          <a:prstGeom prst="rect">
            <a:avLst/>
          </a:prstGeom>
        </p:spPr>
      </p:pic>
      <p:sp>
        <p:nvSpPr>
          <p:cNvPr id="6" name="Text 2"/>
          <p:cNvSpPr/>
          <p:nvPr/>
        </p:nvSpPr>
        <p:spPr>
          <a:xfrm>
            <a:off x="8508492" y="1990344"/>
            <a:ext cx="2941320" cy="697179"/>
          </a:xfrm>
          <a:prstGeom prst="rect">
            <a:avLst/>
          </a:prstGeom>
          <a:noFill/>
          <a:ln/>
        </p:spPr>
        <p:txBody>
          <a:bodyPr wrap="square" lIns="0" tIns="0" rIns="0" bIns="0" rtlCol="0" anchor="t">
            <a:normAutofit/>
          </a:bodyPr>
          <a:lstStyle/>
          <a:p>
            <a:pPr marL="0" indent="0">
              <a:buNone/>
            </a:pPr>
            <a:r>
              <a:rPr lang="en-US" sz="1600" dirty="0">
                <a:solidFill>
                  <a:srgbClr val="7F7788"/>
                </a:solidFill>
                <a:latin typeface="Segoe UI" pitchFamily="34" charset="0"/>
                <a:ea typeface="Segoe UI" pitchFamily="34" charset="-122"/>
                <a:cs typeface="Segoe UI" pitchFamily="34" charset="-120"/>
              </a:rPr>
              <a:t>1. Click “Placeholder” to manually request a document</a:t>
            </a:r>
            <a:endParaRPr lang="en-US" sz="1600" dirty="0"/>
          </a:p>
        </p:txBody>
      </p:sp>
      <p:sp>
        <p:nvSpPr>
          <p:cNvPr id="7" name="Text 3"/>
          <p:cNvSpPr/>
          <p:nvPr/>
        </p:nvSpPr>
        <p:spPr>
          <a:xfrm>
            <a:off x="8508492" y="2745842"/>
            <a:ext cx="2941320" cy="916838"/>
          </a:xfrm>
          <a:prstGeom prst="rect">
            <a:avLst/>
          </a:prstGeom>
          <a:noFill/>
          <a:ln/>
        </p:spPr>
        <p:txBody>
          <a:bodyPr wrap="square" lIns="0" tIns="0" rIns="0" bIns="0" rtlCol="0" anchor="t">
            <a:normAutofit/>
          </a:bodyPr>
          <a:lstStyle/>
          <a:p>
            <a:pPr marL="0" indent="0">
              <a:buNone/>
            </a:pPr>
            <a:r>
              <a:rPr lang="en-US" sz="1600" dirty="0">
                <a:solidFill>
                  <a:srgbClr val="7F7788"/>
                </a:solidFill>
                <a:latin typeface="Segoe UI" pitchFamily="34" charset="0"/>
                <a:ea typeface="Segoe UI" pitchFamily="34" charset="-122"/>
                <a:cs typeface="Segoe UI" pitchFamily="34" charset="-120"/>
              </a:rPr>
              <a:t>2. Manually type the name of the document you are requesting</a:t>
            </a:r>
            <a:endParaRPr lang="en-US" sz="1600" dirty="0"/>
          </a:p>
        </p:txBody>
      </p:sp>
      <p:sp>
        <p:nvSpPr>
          <p:cNvPr id="8" name="Text 4"/>
          <p:cNvSpPr/>
          <p:nvPr/>
        </p:nvSpPr>
        <p:spPr>
          <a:xfrm>
            <a:off x="8508492" y="3716325"/>
            <a:ext cx="2941320" cy="477520"/>
          </a:xfrm>
          <a:prstGeom prst="rect">
            <a:avLst/>
          </a:prstGeom>
          <a:noFill/>
          <a:ln/>
        </p:spPr>
        <p:txBody>
          <a:bodyPr wrap="square" lIns="0" tIns="0" rIns="0" bIns="0" rtlCol="0" anchor="t">
            <a:normAutofit/>
          </a:bodyPr>
          <a:lstStyle/>
          <a:p>
            <a:pPr marL="0" indent="0">
              <a:buNone/>
            </a:pPr>
            <a:r>
              <a:rPr lang="en-US" sz="1600" dirty="0">
                <a:solidFill>
                  <a:srgbClr val="7F7788"/>
                </a:solidFill>
                <a:latin typeface="Segoe UI" pitchFamily="34" charset="0"/>
                <a:ea typeface="Segoe UI" pitchFamily="34" charset="-122"/>
                <a:cs typeface="Segoe UI" pitchFamily="34" charset="-120"/>
              </a:rPr>
              <a:t>3. Select the Borrower</a:t>
            </a:r>
            <a:endParaRPr lang="en-US" sz="1600" dirty="0"/>
          </a:p>
        </p:txBody>
      </p:sp>
      <p:sp>
        <p:nvSpPr>
          <p:cNvPr id="9" name="Text 5"/>
          <p:cNvSpPr/>
          <p:nvPr/>
        </p:nvSpPr>
        <p:spPr>
          <a:xfrm>
            <a:off x="8508492" y="4256837"/>
            <a:ext cx="2941320" cy="477520"/>
          </a:xfrm>
          <a:prstGeom prst="rect">
            <a:avLst/>
          </a:prstGeom>
          <a:noFill/>
          <a:ln/>
        </p:spPr>
        <p:txBody>
          <a:bodyPr wrap="square" lIns="0" tIns="0" rIns="0" bIns="0" rtlCol="0" anchor="t">
            <a:normAutofit/>
          </a:bodyPr>
          <a:lstStyle/>
          <a:p>
            <a:pPr marL="0" indent="0">
              <a:buNone/>
            </a:pPr>
            <a:r>
              <a:rPr lang="en-US" sz="1600" dirty="0">
                <a:solidFill>
                  <a:srgbClr val="312649"/>
                </a:solidFill>
                <a:latin typeface="Segoe UI" pitchFamily="34" charset="0"/>
                <a:ea typeface="Segoe UI" pitchFamily="34" charset="-122"/>
                <a:cs typeface="Segoe UI" pitchFamily="34" charset="-120"/>
              </a:rPr>
              <a:t>4. Add the Category</a:t>
            </a:r>
            <a:endParaRPr lang="en-US" sz="1600" dirty="0"/>
          </a:p>
        </p:txBody>
      </p:sp>
      <p:sp>
        <p:nvSpPr>
          <p:cNvPr id="11" name="Rounded Rectangle 9">
            <a:extLst>
              <a:ext uri="{FF2B5EF4-FFF2-40B4-BE49-F238E27FC236}">
                <a16:creationId xmlns:a16="http://schemas.microsoft.com/office/drawing/2014/main" id="{EE9F385E-ABDE-F1A7-8E37-5A9CB612CF09}"/>
              </a:ext>
            </a:extLst>
          </p:cNvPr>
          <p:cNvSpPr/>
          <p:nvPr/>
        </p:nvSpPr>
        <p:spPr>
          <a:xfrm>
            <a:off x="2534209" y="3863042"/>
            <a:ext cx="1977466" cy="157149"/>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pic>
        <p:nvPicPr>
          <p:cNvPr id="2" name="Image 0" descr="/mnt/data/Revised_II_Bloom_Workshop_Document_Request_Rebuilt/slide-17.pn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487680" y="1661160"/>
            <a:ext cx="7498080" cy="4244340"/>
          </a:xfrm>
          <a:prstGeom prst="roundRect">
            <a:avLst>
              <a:gd name="adj" fmla="val 1724"/>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sp>
        <p:nvSpPr>
          <p:cNvPr id="4" name="Shape 1"/>
          <p:cNvSpPr/>
          <p:nvPr/>
        </p:nvSpPr>
        <p:spPr>
          <a:xfrm>
            <a:off x="8161020" y="1661160"/>
            <a:ext cx="3581400" cy="4411980"/>
          </a:xfrm>
          <a:prstGeom prst="roundRect">
            <a:avLst>
              <a:gd name="adj" fmla="val 2043"/>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pic>
        <p:nvPicPr>
          <p:cNvPr id="5" name="Image 1" descr="/mnt/data/c09cdc89-8958-43ab-9a25-9d984befecef.png"/>
          <p:cNvPicPr>
            <a:picLocks noChangeAspect="1"/>
          </p:cNvPicPr>
          <p:nvPr/>
        </p:nvPicPr>
        <p:blipFill>
          <a:blip r:embed="rId4"/>
          <a:stretch>
            <a:fillRect/>
          </a:stretch>
        </p:blipFill>
        <p:spPr>
          <a:xfrm>
            <a:off x="716280" y="2316480"/>
            <a:ext cx="6995160" cy="2918460"/>
          </a:xfrm>
          <a:prstGeom prst="rect">
            <a:avLst/>
          </a:prstGeom>
        </p:spPr>
      </p:pic>
      <p:sp>
        <p:nvSpPr>
          <p:cNvPr id="6" name="Text 2"/>
          <p:cNvSpPr/>
          <p:nvPr/>
        </p:nvSpPr>
        <p:spPr>
          <a:xfrm>
            <a:off x="8508492" y="1990344"/>
            <a:ext cx="2941320" cy="642264"/>
          </a:xfrm>
          <a:prstGeom prst="rect">
            <a:avLst/>
          </a:prstGeom>
          <a:noFill/>
          <a:ln/>
        </p:spPr>
        <p:txBody>
          <a:bodyPr wrap="square" lIns="0" tIns="0" rIns="0" bIns="0" rtlCol="0" anchor="t">
            <a:normAutofit/>
          </a:bodyPr>
          <a:lstStyle/>
          <a:p>
            <a:pPr marL="0" indent="0">
              <a:buNone/>
            </a:pPr>
            <a:r>
              <a:rPr lang="en-US" sz="1400" dirty="0">
                <a:solidFill>
                  <a:srgbClr val="7F7788"/>
                </a:solidFill>
                <a:latin typeface="Segoe UI" pitchFamily="34" charset="0"/>
                <a:ea typeface="Segoe UI" pitchFamily="34" charset="-122"/>
                <a:cs typeface="Segoe UI" pitchFamily="34" charset="-120"/>
              </a:rPr>
              <a:t>1. Click “Placeholder” to manually request a document</a:t>
            </a:r>
            <a:endParaRPr lang="en-US" sz="1400" dirty="0"/>
          </a:p>
        </p:txBody>
      </p:sp>
      <p:sp>
        <p:nvSpPr>
          <p:cNvPr id="7" name="Text 3"/>
          <p:cNvSpPr/>
          <p:nvPr/>
        </p:nvSpPr>
        <p:spPr>
          <a:xfrm>
            <a:off x="8508492" y="2692095"/>
            <a:ext cx="2941320" cy="642264"/>
          </a:xfrm>
          <a:prstGeom prst="rect">
            <a:avLst/>
          </a:prstGeom>
          <a:noFill/>
          <a:ln/>
        </p:spPr>
        <p:txBody>
          <a:bodyPr wrap="square" lIns="0" tIns="0" rIns="0" bIns="0" rtlCol="0" anchor="t">
            <a:normAutofit/>
          </a:bodyPr>
          <a:lstStyle/>
          <a:p>
            <a:pPr marL="0" indent="0">
              <a:buNone/>
            </a:pPr>
            <a:r>
              <a:rPr lang="en-US" sz="1400" dirty="0">
                <a:solidFill>
                  <a:srgbClr val="7F7788"/>
                </a:solidFill>
                <a:latin typeface="Segoe UI" pitchFamily="34" charset="0"/>
                <a:ea typeface="Segoe UI" pitchFamily="34" charset="-122"/>
                <a:cs typeface="Segoe UI" pitchFamily="34" charset="-120"/>
              </a:rPr>
              <a:t>2. Manually type the name of the document you are requesting</a:t>
            </a:r>
            <a:endParaRPr lang="en-US" sz="1400" dirty="0"/>
          </a:p>
        </p:txBody>
      </p:sp>
      <p:sp>
        <p:nvSpPr>
          <p:cNvPr id="8" name="Text 4"/>
          <p:cNvSpPr/>
          <p:nvPr/>
        </p:nvSpPr>
        <p:spPr>
          <a:xfrm>
            <a:off x="8508492" y="3393846"/>
            <a:ext cx="2941320" cy="450063"/>
          </a:xfrm>
          <a:prstGeom prst="rect">
            <a:avLst/>
          </a:prstGeom>
          <a:noFill/>
          <a:ln/>
        </p:spPr>
        <p:txBody>
          <a:bodyPr wrap="square" lIns="0" tIns="0" rIns="0" bIns="0" rtlCol="0" anchor="t">
            <a:normAutofit/>
          </a:bodyPr>
          <a:lstStyle/>
          <a:p>
            <a:pPr marL="0" indent="0">
              <a:buNone/>
            </a:pPr>
            <a:r>
              <a:rPr lang="en-US" sz="1400" dirty="0">
                <a:solidFill>
                  <a:srgbClr val="7F7788"/>
                </a:solidFill>
                <a:latin typeface="Segoe UI" pitchFamily="34" charset="0"/>
                <a:ea typeface="Segoe UI" pitchFamily="34" charset="-122"/>
                <a:cs typeface="Segoe UI" pitchFamily="34" charset="-120"/>
              </a:rPr>
              <a:t>3. Select the Borrower</a:t>
            </a:r>
            <a:endParaRPr lang="en-US" sz="1400" dirty="0"/>
          </a:p>
        </p:txBody>
      </p:sp>
      <p:sp>
        <p:nvSpPr>
          <p:cNvPr id="9" name="Text 5"/>
          <p:cNvSpPr/>
          <p:nvPr/>
        </p:nvSpPr>
        <p:spPr>
          <a:xfrm>
            <a:off x="8508492" y="3907485"/>
            <a:ext cx="2941320" cy="450063"/>
          </a:xfrm>
          <a:prstGeom prst="rect">
            <a:avLst/>
          </a:prstGeom>
          <a:noFill/>
          <a:ln/>
        </p:spPr>
        <p:txBody>
          <a:bodyPr wrap="square" lIns="0" tIns="0" rIns="0" bIns="0" rtlCol="0" anchor="t">
            <a:normAutofit/>
          </a:bodyPr>
          <a:lstStyle/>
          <a:p>
            <a:pPr marL="0" indent="0">
              <a:buNone/>
            </a:pPr>
            <a:r>
              <a:rPr lang="en-US" sz="1400" dirty="0">
                <a:solidFill>
                  <a:srgbClr val="7F7788"/>
                </a:solidFill>
                <a:latin typeface="Segoe UI" pitchFamily="34" charset="0"/>
                <a:ea typeface="Segoe UI" pitchFamily="34" charset="-122"/>
                <a:cs typeface="Segoe UI" pitchFamily="34" charset="-120"/>
              </a:rPr>
              <a:t>4. Add the Category</a:t>
            </a:r>
            <a:endParaRPr lang="en-US" sz="1400" dirty="0"/>
          </a:p>
        </p:txBody>
      </p:sp>
      <p:sp>
        <p:nvSpPr>
          <p:cNvPr id="10" name="Text 6"/>
          <p:cNvSpPr/>
          <p:nvPr/>
        </p:nvSpPr>
        <p:spPr>
          <a:xfrm>
            <a:off x="8508492" y="4421124"/>
            <a:ext cx="2941320" cy="450063"/>
          </a:xfrm>
          <a:prstGeom prst="rect">
            <a:avLst/>
          </a:prstGeom>
          <a:noFill/>
          <a:ln/>
        </p:spPr>
        <p:txBody>
          <a:bodyPr wrap="square" lIns="0" tIns="0" rIns="0" bIns="0" rtlCol="0" anchor="t">
            <a:normAutofit/>
          </a:bodyPr>
          <a:lstStyle/>
          <a:p>
            <a:pPr marL="0" indent="0">
              <a:buNone/>
            </a:pPr>
            <a:r>
              <a:rPr lang="en-US" sz="1400" dirty="0">
                <a:solidFill>
                  <a:srgbClr val="312649"/>
                </a:solidFill>
                <a:latin typeface="Segoe UI" pitchFamily="34" charset="0"/>
                <a:ea typeface="Segoe UI" pitchFamily="34" charset="-122"/>
                <a:cs typeface="Segoe UI" pitchFamily="34" charset="-120"/>
              </a:rPr>
              <a:t>5. Add the Type</a:t>
            </a:r>
            <a:endParaRPr lang="en-US" sz="1400" dirty="0"/>
          </a:p>
        </p:txBody>
      </p:sp>
      <p:sp>
        <p:nvSpPr>
          <p:cNvPr id="12" name="Rounded Rectangle 9">
            <a:extLst>
              <a:ext uri="{FF2B5EF4-FFF2-40B4-BE49-F238E27FC236}">
                <a16:creationId xmlns:a16="http://schemas.microsoft.com/office/drawing/2014/main" id="{3E57B10B-EA7C-69CE-9D3A-36B9D0FD7BEA}"/>
              </a:ext>
            </a:extLst>
          </p:cNvPr>
          <p:cNvSpPr/>
          <p:nvPr/>
        </p:nvSpPr>
        <p:spPr>
          <a:xfrm>
            <a:off x="2534209" y="3979583"/>
            <a:ext cx="1977466" cy="157149"/>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pic>
        <p:nvPicPr>
          <p:cNvPr id="2" name="Image 0" descr="/mnt/data/Revised_II_Bloom_Workshop_Document_Request_Rebuilt/slide-18.pn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487680" y="1661160"/>
            <a:ext cx="7498080" cy="4244340"/>
          </a:xfrm>
          <a:prstGeom prst="roundRect">
            <a:avLst>
              <a:gd name="adj" fmla="val 1724"/>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sp>
        <p:nvSpPr>
          <p:cNvPr id="4" name="Shape 1"/>
          <p:cNvSpPr/>
          <p:nvPr/>
        </p:nvSpPr>
        <p:spPr>
          <a:xfrm>
            <a:off x="8161020" y="1661160"/>
            <a:ext cx="3581400" cy="4411980"/>
          </a:xfrm>
          <a:prstGeom prst="roundRect">
            <a:avLst>
              <a:gd name="adj" fmla="val 2043"/>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pic>
        <p:nvPicPr>
          <p:cNvPr id="5" name="Image 1" descr="/mnt/data/c09cdc89-8958-43ab-9a25-9d984befecef.png"/>
          <p:cNvPicPr>
            <a:picLocks noChangeAspect="1"/>
          </p:cNvPicPr>
          <p:nvPr/>
        </p:nvPicPr>
        <p:blipFill>
          <a:blip r:embed="rId4"/>
          <a:stretch>
            <a:fillRect/>
          </a:stretch>
        </p:blipFill>
        <p:spPr>
          <a:xfrm>
            <a:off x="716280" y="2316480"/>
            <a:ext cx="6995160" cy="2918460"/>
          </a:xfrm>
          <a:prstGeom prst="rect">
            <a:avLst/>
          </a:prstGeom>
        </p:spPr>
      </p:pic>
      <p:sp>
        <p:nvSpPr>
          <p:cNvPr id="6" name="Text 2"/>
          <p:cNvSpPr/>
          <p:nvPr/>
        </p:nvSpPr>
        <p:spPr>
          <a:xfrm>
            <a:off x="8508492" y="1990344"/>
            <a:ext cx="2941320" cy="614807"/>
          </a:xfrm>
          <a:prstGeom prst="rect">
            <a:avLst/>
          </a:prstGeom>
          <a:noFill/>
          <a:ln/>
        </p:spPr>
        <p:txBody>
          <a:bodyPr wrap="square" lIns="0" tIns="0" rIns="0" bIns="0" rtlCol="0" anchor="t">
            <a:normAutofit/>
          </a:bodyPr>
          <a:lstStyle/>
          <a:p>
            <a:pPr marL="0" indent="0">
              <a:buNone/>
            </a:pPr>
            <a:r>
              <a:rPr lang="en-US" sz="1300" dirty="0">
                <a:solidFill>
                  <a:srgbClr val="7F7788"/>
                </a:solidFill>
                <a:latin typeface="Segoe UI" pitchFamily="34" charset="0"/>
                <a:ea typeface="Segoe UI" pitchFamily="34" charset="-122"/>
                <a:cs typeface="Segoe UI" pitchFamily="34" charset="-120"/>
              </a:rPr>
              <a:t>1. Click “Placeholder” to manually request a document</a:t>
            </a:r>
            <a:endParaRPr lang="en-US" sz="1300" dirty="0"/>
          </a:p>
        </p:txBody>
      </p:sp>
      <p:sp>
        <p:nvSpPr>
          <p:cNvPr id="7" name="Text 3"/>
          <p:cNvSpPr/>
          <p:nvPr/>
        </p:nvSpPr>
        <p:spPr>
          <a:xfrm>
            <a:off x="8508492" y="2665222"/>
            <a:ext cx="2941320" cy="614807"/>
          </a:xfrm>
          <a:prstGeom prst="rect">
            <a:avLst/>
          </a:prstGeom>
          <a:noFill/>
          <a:ln/>
        </p:spPr>
        <p:txBody>
          <a:bodyPr wrap="square" lIns="0" tIns="0" rIns="0" bIns="0" rtlCol="0" anchor="t">
            <a:normAutofit/>
          </a:bodyPr>
          <a:lstStyle/>
          <a:p>
            <a:pPr marL="0" indent="0">
              <a:buNone/>
            </a:pPr>
            <a:r>
              <a:rPr lang="en-US" sz="1300" dirty="0">
                <a:solidFill>
                  <a:srgbClr val="7F7788"/>
                </a:solidFill>
                <a:latin typeface="Segoe UI" pitchFamily="34" charset="0"/>
                <a:ea typeface="Segoe UI" pitchFamily="34" charset="-122"/>
                <a:cs typeface="Segoe UI" pitchFamily="34" charset="-120"/>
              </a:rPr>
              <a:t>2. Manually type the name of the document you are requesting</a:t>
            </a:r>
            <a:endParaRPr lang="en-US" sz="1300" dirty="0"/>
          </a:p>
        </p:txBody>
      </p:sp>
      <p:sp>
        <p:nvSpPr>
          <p:cNvPr id="8" name="Text 4"/>
          <p:cNvSpPr/>
          <p:nvPr/>
        </p:nvSpPr>
        <p:spPr>
          <a:xfrm>
            <a:off x="8508492" y="3340100"/>
            <a:ext cx="2941320" cy="436334"/>
          </a:xfrm>
          <a:prstGeom prst="rect">
            <a:avLst/>
          </a:prstGeom>
          <a:noFill/>
          <a:ln/>
        </p:spPr>
        <p:txBody>
          <a:bodyPr wrap="square" lIns="0" tIns="0" rIns="0" bIns="0" rtlCol="0" anchor="t">
            <a:normAutofit/>
          </a:bodyPr>
          <a:lstStyle/>
          <a:p>
            <a:pPr marL="0" indent="0">
              <a:buNone/>
            </a:pPr>
            <a:r>
              <a:rPr lang="en-US" sz="1300" dirty="0">
                <a:solidFill>
                  <a:srgbClr val="7F7788"/>
                </a:solidFill>
                <a:latin typeface="Segoe UI" pitchFamily="34" charset="0"/>
                <a:ea typeface="Segoe UI" pitchFamily="34" charset="-122"/>
                <a:cs typeface="Segoe UI" pitchFamily="34" charset="-120"/>
              </a:rPr>
              <a:t>3. Select the Borrower</a:t>
            </a:r>
            <a:endParaRPr lang="en-US" sz="1300" dirty="0"/>
          </a:p>
        </p:txBody>
      </p:sp>
      <p:sp>
        <p:nvSpPr>
          <p:cNvPr id="9" name="Text 5"/>
          <p:cNvSpPr/>
          <p:nvPr/>
        </p:nvSpPr>
        <p:spPr>
          <a:xfrm>
            <a:off x="8508492" y="3840302"/>
            <a:ext cx="2941320" cy="436334"/>
          </a:xfrm>
          <a:prstGeom prst="rect">
            <a:avLst/>
          </a:prstGeom>
          <a:noFill/>
          <a:ln/>
        </p:spPr>
        <p:txBody>
          <a:bodyPr wrap="square" lIns="0" tIns="0" rIns="0" bIns="0" rtlCol="0" anchor="t">
            <a:normAutofit/>
          </a:bodyPr>
          <a:lstStyle/>
          <a:p>
            <a:pPr marL="0" indent="0">
              <a:buNone/>
            </a:pPr>
            <a:r>
              <a:rPr lang="en-US" sz="1300" dirty="0">
                <a:solidFill>
                  <a:srgbClr val="7F7788"/>
                </a:solidFill>
                <a:latin typeface="Segoe UI" pitchFamily="34" charset="0"/>
                <a:ea typeface="Segoe UI" pitchFamily="34" charset="-122"/>
                <a:cs typeface="Segoe UI" pitchFamily="34" charset="-120"/>
              </a:rPr>
              <a:t>4. Add the Category</a:t>
            </a:r>
            <a:endParaRPr lang="en-US" sz="1300" dirty="0"/>
          </a:p>
        </p:txBody>
      </p:sp>
      <p:sp>
        <p:nvSpPr>
          <p:cNvPr id="10" name="Text 6"/>
          <p:cNvSpPr/>
          <p:nvPr/>
        </p:nvSpPr>
        <p:spPr>
          <a:xfrm>
            <a:off x="8508492" y="4340504"/>
            <a:ext cx="2941320" cy="436334"/>
          </a:xfrm>
          <a:prstGeom prst="rect">
            <a:avLst/>
          </a:prstGeom>
          <a:noFill/>
          <a:ln/>
        </p:spPr>
        <p:txBody>
          <a:bodyPr wrap="square" lIns="0" tIns="0" rIns="0" bIns="0" rtlCol="0" anchor="t">
            <a:normAutofit/>
          </a:bodyPr>
          <a:lstStyle/>
          <a:p>
            <a:pPr marL="0" indent="0">
              <a:buNone/>
            </a:pPr>
            <a:r>
              <a:rPr lang="en-US" sz="1300" dirty="0">
                <a:solidFill>
                  <a:srgbClr val="7F7788"/>
                </a:solidFill>
                <a:latin typeface="Segoe UI" pitchFamily="34" charset="0"/>
                <a:ea typeface="Segoe UI" pitchFamily="34" charset="-122"/>
                <a:cs typeface="Segoe UI" pitchFamily="34" charset="-120"/>
              </a:rPr>
              <a:t>5. Add the Type</a:t>
            </a:r>
            <a:endParaRPr lang="en-US" sz="1300" dirty="0"/>
          </a:p>
        </p:txBody>
      </p:sp>
      <p:sp>
        <p:nvSpPr>
          <p:cNvPr id="11" name="Text 7"/>
          <p:cNvSpPr/>
          <p:nvPr/>
        </p:nvSpPr>
        <p:spPr>
          <a:xfrm>
            <a:off x="8508492" y="4840707"/>
            <a:ext cx="2941320" cy="436334"/>
          </a:xfrm>
          <a:prstGeom prst="rect">
            <a:avLst/>
          </a:prstGeom>
          <a:noFill/>
          <a:ln/>
        </p:spPr>
        <p:txBody>
          <a:bodyPr wrap="square" lIns="0" tIns="0" rIns="0" bIns="0" rtlCol="0" anchor="t">
            <a:normAutofit/>
          </a:bodyPr>
          <a:lstStyle/>
          <a:p>
            <a:pPr marL="0" indent="0">
              <a:buNone/>
            </a:pPr>
            <a:r>
              <a:rPr lang="en-US" sz="1300" dirty="0">
                <a:solidFill>
                  <a:srgbClr val="312649"/>
                </a:solidFill>
                <a:latin typeface="Segoe UI" pitchFamily="34" charset="0"/>
                <a:ea typeface="Segoe UI" pitchFamily="34" charset="-122"/>
                <a:cs typeface="Segoe UI" pitchFamily="34" charset="-120"/>
              </a:rPr>
              <a:t>6. Click Add &amp; New or Add &amp; Close</a:t>
            </a:r>
            <a:endParaRPr lang="en-US" sz="1300" dirty="0"/>
          </a:p>
        </p:txBody>
      </p:sp>
      <p:sp>
        <p:nvSpPr>
          <p:cNvPr id="13" name="Rounded Rectangle 9">
            <a:extLst>
              <a:ext uri="{FF2B5EF4-FFF2-40B4-BE49-F238E27FC236}">
                <a16:creationId xmlns:a16="http://schemas.microsoft.com/office/drawing/2014/main" id="{795BBA44-48FC-A20C-47D1-D5D6894C1CF3}"/>
              </a:ext>
            </a:extLst>
          </p:cNvPr>
          <p:cNvSpPr/>
          <p:nvPr/>
        </p:nvSpPr>
        <p:spPr>
          <a:xfrm>
            <a:off x="3674035" y="4635500"/>
            <a:ext cx="1047750" cy="176263"/>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pic>
        <p:nvPicPr>
          <p:cNvPr id="2" name="Image 0" descr="/mnt/data/Revised_II_Bloom_Workshop_Document_Request_Rebuilt/slide-19.pn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487680" y="1661160"/>
            <a:ext cx="7498080" cy="4244340"/>
          </a:xfrm>
          <a:prstGeom prst="roundRect">
            <a:avLst>
              <a:gd name="adj" fmla="val 1724"/>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sp>
        <p:nvSpPr>
          <p:cNvPr id="4" name="Shape 1"/>
          <p:cNvSpPr/>
          <p:nvPr/>
        </p:nvSpPr>
        <p:spPr>
          <a:xfrm>
            <a:off x="8161020" y="1661160"/>
            <a:ext cx="3581400" cy="4411980"/>
          </a:xfrm>
          <a:prstGeom prst="roundRect">
            <a:avLst>
              <a:gd name="adj" fmla="val 2043"/>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pic>
        <p:nvPicPr>
          <p:cNvPr id="5" name="Image 1" descr="/mnt/data/f576239b-09cc-4ef2-9350-f0aeff1d0ed9.png"/>
          <p:cNvPicPr>
            <a:picLocks noChangeAspect="1"/>
          </p:cNvPicPr>
          <p:nvPr/>
        </p:nvPicPr>
        <p:blipFill>
          <a:blip r:embed="rId4"/>
          <a:stretch>
            <a:fillRect/>
          </a:stretch>
        </p:blipFill>
        <p:spPr>
          <a:xfrm>
            <a:off x="624840" y="2225040"/>
            <a:ext cx="7208520" cy="3108960"/>
          </a:xfrm>
          <a:prstGeom prst="rect">
            <a:avLst/>
          </a:prstGeom>
        </p:spPr>
      </p:pic>
      <p:sp>
        <p:nvSpPr>
          <p:cNvPr id="6" name="Text 2"/>
          <p:cNvSpPr/>
          <p:nvPr/>
        </p:nvSpPr>
        <p:spPr>
          <a:xfrm>
            <a:off x="8508492" y="1990344"/>
            <a:ext cx="2941320" cy="1465986"/>
          </a:xfrm>
          <a:prstGeom prst="rect">
            <a:avLst/>
          </a:prstGeom>
          <a:noFill/>
          <a:ln/>
        </p:spPr>
        <p:txBody>
          <a:bodyPr wrap="square" lIns="0" tIns="0" rIns="0" bIns="0" rtlCol="0" anchor="t">
            <a:normAutofit/>
          </a:bodyPr>
          <a:lstStyle/>
          <a:p>
            <a:pPr marL="0" indent="0">
              <a:buNone/>
            </a:pPr>
            <a:r>
              <a:rPr lang="en-US" sz="2200" dirty="0">
                <a:solidFill>
                  <a:srgbClr val="312649"/>
                </a:solidFill>
                <a:latin typeface="Segoe UI" pitchFamily="34" charset="0"/>
                <a:ea typeface="Segoe UI" pitchFamily="34" charset="-122"/>
                <a:cs typeface="Segoe UI" pitchFamily="34" charset="-120"/>
              </a:rPr>
              <a:t>1. Select all the documents by clicking the lightbox to the left of the document</a:t>
            </a:r>
            <a:endParaRPr lang="en-US" sz="2200" dirty="0"/>
          </a:p>
        </p:txBody>
      </p:sp>
      <p:sp>
        <p:nvSpPr>
          <p:cNvPr id="8" name="Rounded Rectangle 9">
            <a:extLst>
              <a:ext uri="{FF2B5EF4-FFF2-40B4-BE49-F238E27FC236}">
                <a16:creationId xmlns:a16="http://schemas.microsoft.com/office/drawing/2014/main" id="{09591503-5D8F-F1DD-45E8-B2AC125FEFDA}"/>
              </a:ext>
            </a:extLst>
          </p:cNvPr>
          <p:cNvSpPr/>
          <p:nvPr/>
        </p:nvSpPr>
        <p:spPr>
          <a:xfrm>
            <a:off x="2500868" y="3910015"/>
            <a:ext cx="128309" cy="510991"/>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pic>
        <p:nvPicPr>
          <p:cNvPr id="2" name="Image 0" descr="/mnt/data/Revised_II_Bloom_Workshop_Document_Request_Rebuilt/slide-20.pn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487680" y="1661160"/>
            <a:ext cx="7498080" cy="4244340"/>
          </a:xfrm>
          <a:prstGeom prst="roundRect">
            <a:avLst>
              <a:gd name="adj" fmla="val 1724"/>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sp>
        <p:nvSpPr>
          <p:cNvPr id="4" name="Shape 1"/>
          <p:cNvSpPr/>
          <p:nvPr/>
        </p:nvSpPr>
        <p:spPr>
          <a:xfrm>
            <a:off x="8161020" y="1661160"/>
            <a:ext cx="3581400" cy="4411980"/>
          </a:xfrm>
          <a:prstGeom prst="roundRect">
            <a:avLst>
              <a:gd name="adj" fmla="val 2043"/>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pic>
        <p:nvPicPr>
          <p:cNvPr id="5" name="Image 1" descr="/mnt/data/f576239b-09cc-4ef2-9350-f0aeff1d0ed9.png"/>
          <p:cNvPicPr>
            <a:picLocks noChangeAspect="1"/>
          </p:cNvPicPr>
          <p:nvPr/>
        </p:nvPicPr>
        <p:blipFill>
          <a:blip r:embed="rId4"/>
          <a:stretch>
            <a:fillRect/>
          </a:stretch>
        </p:blipFill>
        <p:spPr>
          <a:xfrm>
            <a:off x="624840" y="2225040"/>
            <a:ext cx="7208520" cy="3108960"/>
          </a:xfrm>
          <a:prstGeom prst="rect">
            <a:avLst/>
          </a:prstGeom>
        </p:spPr>
      </p:pic>
      <p:sp>
        <p:nvSpPr>
          <p:cNvPr id="6" name="Text 2"/>
          <p:cNvSpPr/>
          <p:nvPr/>
        </p:nvSpPr>
        <p:spPr>
          <a:xfrm>
            <a:off x="8508492" y="1990344"/>
            <a:ext cx="2941320" cy="999211"/>
          </a:xfrm>
          <a:prstGeom prst="rect">
            <a:avLst/>
          </a:prstGeom>
          <a:noFill/>
          <a:ln/>
        </p:spPr>
        <p:txBody>
          <a:bodyPr wrap="square" lIns="0" tIns="0" rIns="0" bIns="0" rtlCol="0" anchor="t">
            <a:normAutofit/>
          </a:bodyPr>
          <a:lstStyle/>
          <a:p>
            <a:pPr marL="0" indent="0">
              <a:buNone/>
            </a:pPr>
            <a:r>
              <a:rPr lang="en-US" sz="1800" dirty="0">
                <a:solidFill>
                  <a:srgbClr val="7F7788"/>
                </a:solidFill>
                <a:latin typeface="Segoe UI" pitchFamily="34" charset="0"/>
                <a:ea typeface="Segoe UI" pitchFamily="34" charset="-122"/>
                <a:cs typeface="Segoe UI" pitchFamily="34" charset="-120"/>
              </a:rPr>
              <a:t>1. Select all the documents by clicking the lightbox to the left of the document</a:t>
            </a:r>
            <a:endParaRPr lang="en-US" sz="1800" dirty="0"/>
          </a:p>
        </p:txBody>
      </p:sp>
      <p:sp>
        <p:nvSpPr>
          <p:cNvPr id="7" name="Text 3"/>
          <p:cNvSpPr/>
          <p:nvPr/>
        </p:nvSpPr>
        <p:spPr>
          <a:xfrm>
            <a:off x="8508492" y="3041447"/>
            <a:ext cx="2941320" cy="504977"/>
          </a:xfrm>
          <a:prstGeom prst="rect">
            <a:avLst/>
          </a:prstGeom>
          <a:noFill/>
          <a:ln/>
        </p:spPr>
        <p:txBody>
          <a:bodyPr wrap="square" lIns="0" tIns="0" rIns="0" bIns="0" rtlCol="0" anchor="t">
            <a:normAutofit/>
          </a:bodyPr>
          <a:lstStyle/>
          <a:p>
            <a:pPr marL="0" indent="0">
              <a:buNone/>
            </a:pPr>
            <a:r>
              <a:rPr lang="en-US" sz="1800" dirty="0">
                <a:solidFill>
                  <a:srgbClr val="312649"/>
                </a:solidFill>
                <a:latin typeface="Segoe UI" pitchFamily="34" charset="0"/>
                <a:ea typeface="Segoe UI" pitchFamily="34" charset="-122"/>
                <a:cs typeface="Segoe UI" pitchFamily="34" charset="-120"/>
              </a:rPr>
              <a:t>2. Click “Send”</a:t>
            </a:r>
            <a:endParaRPr lang="en-US" sz="1800" dirty="0"/>
          </a:p>
        </p:txBody>
      </p:sp>
      <p:sp>
        <p:nvSpPr>
          <p:cNvPr id="10" name="Rounded Rectangle 9">
            <a:extLst>
              <a:ext uri="{FF2B5EF4-FFF2-40B4-BE49-F238E27FC236}">
                <a16:creationId xmlns:a16="http://schemas.microsoft.com/office/drawing/2014/main" id="{C4740989-5D43-C754-D557-18553298B643}"/>
              </a:ext>
            </a:extLst>
          </p:cNvPr>
          <p:cNvSpPr/>
          <p:nvPr/>
        </p:nvSpPr>
        <p:spPr>
          <a:xfrm>
            <a:off x="4987178" y="4453592"/>
            <a:ext cx="419848" cy="197784"/>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pic>
        <p:nvPicPr>
          <p:cNvPr id="2" name="Image 0" descr="/mnt/data/Revised_II_Bloom_Workshop_Document_Request_Rebuilt/slide-21.pn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487680" y="1661160"/>
            <a:ext cx="7498080" cy="4244340"/>
          </a:xfrm>
          <a:prstGeom prst="roundRect">
            <a:avLst>
              <a:gd name="adj" fmla="val 1724"/>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sp>
        <p:nvSpPr>
          <p:cNvPr id="4" name="Shape 1"/>
          <p:cNvSpPr/>
          <p:nvPr/>
        </p:nvSpPr>
        <p:spPr>
          <a:xfrm>
            <a:off x="8161020" y="1661160"/>
            <a:ext cx="3581400" cy="4411980"/>
          </a:xfrm>
          <a:prstGeom prst="roundRect">
            <a:avLst>
              <a:gd name="adj" fmla="val 2043"/>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pic>
        <p:nvPicPr>
          <p:cNvPr id="5" name="Image 1" descr="/mnt/data/a92da22e-22e5-429d-a51e-2c76dc818e92.png"/>
          <p:cNvPicPr>
            <a:picLocks noChangeAspect="1"/>
          </p:cNvPicPr>
          <p:nvPr/>
        </p:nvPicPr>
        <p:blipFill>
          <a:blip r:embed="rId4"/>
          <a:stretch>
            <a:fillRect/>
          </a:stretch>
        </p:blipFill>
        <p:spPr>
          <a:xfrm>
            <a:off x="678180" y="2392680"/>
            <a:ext cx="7086600" cy="2758440"/>
          </a:xfrm>
          <a:prstGeom prst="rect">
            <a:avLst/>
          </a:prstGeom>
        </p:spPr>
      </p:pic>
      <p:sp>
        <p:nvSpPr>
          <p:cNvPr id="6" name="Text 2"/>
          <p:cNvSpPr/>
          <p:nvPr/>
        </p:nvSpPr>
        <p:spPr>
          <a:xfrm>
            <a:off x="8508492" y="1990344"/>
            <a:ext cx="2941320" cy="1768018"/>
          </a:xfrm>
          <a:prstGeom prst="rect">
            <a:avLst/>
          </a:prstGeom>
          <a:noFill/>
          <a:ln/>
        </p:spPr>
        <p:txBody>
          <a:bodyPr wrap="square" lIns="0" tIns="0" rIns="0" bIns="0" rtlCol="0" anchor="t">
            <a:normAutofit/>
          </a:bodyPr>
          <a:lstStyle/>
          <a:p>
            <a:pPr marL="0" indent="0">
              <a:buNone/>
            </a:pPr>
            <a:r>
              <a:rPr lang="en-US" sz="2200" dirty="0">
                <a:solidFill>
                  <a:srgbClr val="312649"/>
                </a:solidFill>
                <a:latin typeface="Segoe UI" pitchFamily="34" charset="0"/>
                <a:ea typeface="Segoe UI" pitchFamily="34" charset="-122"/>
                <a:cs typeface="Segoe UI" pitchFamily="34" charset="-120"/>
              </a:rPr>
              <a:t>1. Documents requested will appear in “RED” and “Status” will show Document Requested</a:t>
            </a:r>
            <a:endParaRPr lang="en-US" sz="2200" dirty="0"/>
          </a:p>
        </p:txBody>
      </p:sp>
      <p:sp>
        <p:nvSpPr>
          <p:cNvPr id="8" name="Rounded Rectangle 9">
            <a:extLst>
              <a:ext uri="{FF2B5EF4-FFF2-40B4-BE49-F238E27FC236}">
                <a16:creationId xmlns:a16="http://schemas.microsoft.com/office/drawing/2014/main" id="{DB4F10FB-08A0-22D0-73D0-41D03F2CAA9A}"/>
              </a:ext>
            </a:extLst>
          </p:cNvPr>
          <p:cNvSpPr/>
          <p:nvPr/>
        </p:nvSpPr>
        <p:spPr>
          <a:xfrm>
            <a:off x="770965" y="3881720"/>
            <a:ext cx="6993815" cy="717175"/>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cxnSp>
        <p:nvCxnSpPr>
          <p:cNvPr id="10" name="Straight Arrow Connector 9">
            <a:extLst>
              <a:ext uri="{FF2B5EF4-FFF2-40B4-BE49-F238E27FC236}">
                <a16:creationId xmlns:a16="http://schemas.microsoft.com/office/drawing/2014/main" id="{CF7A5B15-DA08-3B61-EE6D-349E8DFC69EE}"/>
              </a:ext>
            </a:extLst>
          </p:cNvPr>
          <p:cNvCxnSpPr/>
          <p:nvPr/>
        </p:nvCxnSpPr>
        <p:spPr>
          <a:xfrm flipH="1">
            <a:off x="4840943" y="3720356"/>
            <a:ext cx="268941" cy="268941"/>
          </a:xfrm>
          <a:prstGeom prst="straightConnector1">
            <a:avLst/>
          </a:prstGeom>
          <a:ln w="38100">
            <a:solidFill>
              <a:srgbClr val="FF0000"/>
            </a:solidFill>
            <a:tailEnd type="triangle"/>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2">
    <p:spTree>
      <p:nvGrpSpPr>
        <p:cNvPr id="1" name=""/>
        <p:cNvGrpSpPr/>
        <p:nvPr/>
      </p:nvGrpSpPr>
      <p:grpSpPr>
        <a:xfrm>
          <a:off x="0" y="0"/>
          <a:ext cx="0" cy="0"/>
          <a:chOff x="0" y="0"/>
          <a:chExt cx="0" cy="0"/>
        </a:xfrm>
      </p:grpSpPr>
      <p:pic>
        <p:nvPicPr>
          <p:cNvPr id="2" name="Image 0" descr="/mnt/data/Revised_II_Bloom_Workshop_Document_Request_Rebuilt/slide-22.pn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487680" y="1661160"/>
            <a:ext cx="7498080" cy="4244340"/>
          </a:xfrm>
          <a:prstGeom prst="roundRect">
            <a:avLst>
              <a:gd name="adj" fmla="val 1724"/>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sp>
        <p:nvSpPr>
          <p:cNvPr id="4" name="Shape 1"/>
          <p:cNvSpPr/>
          <p:nvPr/>
        </p:nvSpPr>
        <p:spPr>
          <a:xfrm>
            <a:off x="8161020" y="1661160"/>
            <a:ext cx="3581400" cy="4411980"/>
          </a:xfrm>
          <a:prstGeom prst="roundRect">
            <a:avLst>
              <a:gd name="adj" fmla="val 2043"/>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pic>
        <p:nvPicPr>
          <p:cNvPr id="5" name="Image 1" descr="/mnt/data/21b2796d-a269-4ce8-97be-1e7a438fe1e6.png"/>
          <p:cNvPicPr>
            <a:picLocks noChangeAspect="1"/>
          </p:cNvPicPr>
          <p:nvPr/>
        </p:nvPicPr>
        <p:blipFill>
          <a:blip r:embed="rId4"/>
          <a:stretch>
            <a:fillRect/>
          </a:stretch>
        </p:blipFill>
        <p:spPr>
          <a:xfrm>
            <a:off x="1920240" y="1805940"/>
            <a:ext cx="4594860" cy="3939540"/>
          </a:xfrm>
          <a:prstGeom prst="rect">
            <a:avLst/>
          </a:prstGeom>
        </p:spPr>
      </p:pic>
      <p:sp>
        <p:nvSpPr>
          <p:cNvPr id="6" name="Text 2"/>
          <p:cNvSpPr/>
          <p:nvPr/>
        </p:nvSpPr>
        <p:spPr>
          <a:xfrm>
            <a:off x="8508492" y="1990344"/>
            <a:ext cx="2941320" cy="1465986"/>
          </a:xfrm>
          <a:prstGeom prst="rect">
            <a:avLst/>
          </a:prstGeom>
          <a:noFill/>
          <a:ln/>
        </p:spPr>
        <p:txBody>
          <a:bodyPr wrap="square" lIns="0" tIns="0" rIns="0" bIns="0" rtlCol="0" anchor="t">
            <a:normAutofit/>
          </a:bodyPr>
          <a:lstStyle/>
          <a:p>
            <a:pPr marL="0" indent="0">
              <a:buNone/>
            </a:pPr>
            <a:r>
              <a:rPr lang="en-US" sz="2200" dirty="0">
                <a:solidFill>
                  <a:srgbClr val="312649"/>
                </a:solidFill>
                <a:latin typeface="Segoe UI" pitchFamily="34" charset="0"/>
                <a:ea typeface="Segoe UI" pitchFamily="34" charset="-122"/>
                <a:cs typeface="Segoe UI" pitchFamily="34" charset="-120"/>
              </a:rPr>
              <a:t>1. Customer will receive the following and Click “Upload Documents”</a:t>
            </a:r>
            <a:endParaRPr lang="en-US" sz="2200" dirty="0"/>
          </a:p>
        </p:txBody>
      </p:sp>
      <p:sp>
        <p:nvSpPr>
          <p:cNvPr id="8" name="Rounded Rectangle 9">
            <a:extLst>
              <a:ext uri="{FF2B5EF4-FFF2-40B4-BE49-F238E27FC236}">
                <a16:creationId xmlns:a16="http://schemas.microsoft.com/office/drawing/2014/main" id="{FE39A6B1-C6E6-6799-F690-3F92D1057479}"/>
              </a:ext>
            </a:extLst>
          </p:cNvPr>
          <p:cNvSpPr/>
          <p:nvPr/>
        </p:nvSpPr>
        <p:spPr>
          <a:xfrm>
            <a:off x="2568761" y="4043366"/>
            <a:ext cx="1832910" cy="343746"/>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3">
    <p:spTree>
      <p:nvGrpSpPr>
        <p:cNvPr id="1" name=""/>
        <p:cNvGrpSpPr/>
        <p:nvPr/>
      </p:nvGrpSpPr>
      <p:grpSpPr>
        <a:xfrm>
          <a:off x="0" y="0"/>
          <a:ext cx="0" cy="0"/>
          <a:chOff x="0" y="0"/>
          <a:chExt cx="0" cy="0"/>
        </a:xfrm>
      </p:grpSpPr>
      <p:pic>
        <p:nvPicPr>
          <p:cNvPr id="2" name="Image 0" descr="/mnt/data/Revised_II_Bloom_Workshop_Document_Request_Rebuilt/slide-23.pn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487680" y="1661160"/>
            <a:ext cx="7498080" cy="4244340"/>
          </a:xfrm>
          <a:prstGeom prst="roundRect">
            <a:avLst>
              <a:gd name="adj" fmla="val 1724"/>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sp>
        <p:nvSpPr>
          <p:cNvPr id="4" name="Shape 1"/>
          <p:cNvSpPr/>
          <p:nvPr/>
        </p:nvSpPr>
        <p:spPr>
          <a:xfrm>
            <a:off x="8161020" y="1661160"/>
            <a:ext cx="3581400" cy="4411980"/>
          </a:xfrm>
          <a:prstGeom prst="roundRect">
            <a:avLst>
              <a:gd name="adj" fmla="val 2043"/>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pic>
        <p:nvPicPr>
          <p:cNvPr id="5" name="Image 1" descr="/mnt/data/48a3189b-5d4e-4141-bab9-4e5060c72c15.png"/>
          <p:cNvPicPr>
            <a:picLocks noChangeAspect="1"/>
          </p:cNvPicPr>
          <p:nvPr/>
        </p:nvPicPr>
        <p:blipFill>
          <a:blip r:embed="rId4"/>
          <a:stretch>
            <a:fillRect/>
          </a:stretch>
        </p:blipFill>
        <p:spPr>
          <a:xfrm>
            <a:off x="632460" y="2758440"/>
            <a:ext cx="7208520" cy="2049780"/>
          </a:xfrm>
          <a:prstGeom prst="rect">
            <a:avLst/>
          </a:prstGeom>
        </p:spPr>
      </p:pic>
      <p:sp>
        <p:nvSpPr>
          <p:cNvPr id="6" name="Text 2"/>
          <p:cNvSpPr/>
          <p:nvPr/>
        </p:nvSpPr>
        <p:spPr>
          <a:xfrm>
            <a:off x="8508492" y="1990344"/>
            <a:ext cx="2941320" cy="971753"/>
          </a:xfrm>
          <a:prstGeom prst="rect">
            <a:avLst/>
          </a:prstGeom>
          <a:noFill/>
          <a:ln/>
        </p:spPr>
        <p:txBody>
          <a:bodyPr wrap="square" lIns="0" tIns="0" rIns="0" bIns="0" rtlCol="0" anchor="t">
            <a:normAutofit/>
          </a:bodyPr>
          <a:lstStyle/>
          <a:p>
            <a:pPr marL="0" indent="0">
              <a:buNone/>
            </a:pPr>
            <a:r>
              <a:rPr lang="en-US" sz="2600" dirty="0">
                <a:solidFill>
                  <a:srgbClr val="312649"/>
                </a:solidFill>
                <a:latin typeface="Segoe UI" pitchFamily="34" charset="0"/>
                <a:ea typeface="Segoe UI" pitchFamily="34" charset="-122"/>
                <a:cs typeface="Segoe UI" pitchFamily="34" charset="-120"/>
              </a:rPr>
              <a:t>1. Recipient will click “Opt-In”</a:t>
            </a:r>
            <a:endParaRPr lang="en-US" sz="2600" dirty="0"/>
          </a:p>
        </p:txBody>
      </p:sp>
      <p:sp>
        <p:nvSpPr>
          <p:cNvPr id="8" name="Rounded Rectangle 9">
            <a:extLst>
              <a:ext uri="{FF2B5EF4-FFF2-40B4-BE49-F238E27FC236}">
                <a16:creationId xmlns:a16="http://schemas.microsoft.com/office/drawing/2014/main" id="{C66731FC-9334-8355-25F9-6F2718B501B0}"/>
              </a:ext>
            </a:extLst>
          </p:cNvPr>
          <p:cNvSpPr/>
          <p:nvPr/>
        </p:nvSpPr>
        <p:spPr>
          <a:xfrm>
            <a:off x="2990101" y="4127689"/>
            <a:ext cx="810374" cy="377636"/>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B9E6A6-DA09-8864-0AFE-C3F6158286A2}"/>
            </a:ext>
          </a:extLst>
        </p:cNvPr>
        <p:cNvGrpSpPr/>
        <p:nvPr/>
      </p:nvGrpSpPr>
      <p:grpSpPr>
        <a:xfrm>
          <a:off x="0" y="0"/>
          <a:ext cx="0" cy="0"/>
          <a:chOff x="0" y="0"/>
          <a:chExt cx="0" cy="0"/>
        </a:xfrm>
      </p:grpSpPr>
      <p:pic>
        <p:nvPicPr>
          <p:cNvPr id="2" name="Image 0" descr="/mnt/data/Revised_II_Bloom_Workshop_Document_Request_Rebuilt/slide-23.png">
            <a:extLst>
              <a:ext uri="{FF2B5EF4-FFF2-40B4-BE49-F238E27FC236}">
                <a16:creationId xmlns:a16="http://schemas.microsoft.com/office/drawing/2014/main" id="{CD02C393-F70E-36CB-07CF-EC0A7300F866}"/>
              </a:ext>
            </a:extLst>
          </p:cNvPr>
          <p:cNvPicPr>
            <a:picLocks noChangeAspect="1"/>
          </p:cNvPicPr>
          <p:nvPr/>
        </p:nvPicPr>
        <p:blipFill>
          <a:blip r:embed="rId3"/>
          <a:stretch>
            <a:fillRect/>
          </a:stretch>
        </p:blipFill>
        <p:spPr>
          <a:xfrm>
            <a:off x="0" y="0"/>
            <a:ext cx="12191695" cy="6858000"/>
          </a:xfrm>
          <a:prstGeom prst="rect">
            <a:avLst/>
          </a:prstGeom>
        </p:spPr>
      </p:pic>
      <p:sp>
        <p:nvSpPr>
          <p:cNvPr id="3" name="Shape 0">
            <a:extLst>
              <a:ext uri="{FF2B5EF4-FFF2-40B4-BE49-F238E27FC236}">
                <a16:creationId xmlns:a16="http://schemas.microsoft.com/office/drawing/2014/main" id="{E9438707-304F-751A-743C-101A1443C9AB}"/>
              </a:ext>
            </a:extLst>
          </p:cNvPr>
          <p:cNvSpPr/>
          <p:nvPr/>
        </p:nvSpPr>
        <p:spPr>
          <a:xfrm>
            <a:off x="487680" y="1661160"/>
            <a:ext cx="7498080" cy="4244340"/>
          </a:xfrm>
          <a:prstGeom prst="roundRect">
            <a:avLst>
              <a:gd name="adj" fmla="val 1724"/>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sp>
        <p:nvSpPr>
          <p:cNvPr id="4" name="Shape 1">
            <a:extLst>
              <a:ext uri="{FF2B5EF4-FFF2-40B4-BE49-F238E27FC236}">
                <a16:creationId xmlns:a16="http://schemas.microsoft.com/office/drawing/2014/main" id="{75788F6F-54BB-FB17-4403-C39B14D13278}"/>
              </a:ext>
            </a:extLst>
          </p:cNvPr>
          <p:cNvSpPr/>
          <p:nvPr/>
        </p:nvSpPr>
        <p:spPr>
          <a:xfrm>
            <a:off x="8161020" y="1661160"/>
            <a:ext cx="3581400" cy="4411980"/>
          </a:xfrm>
          <a:prstGeom prst="roundRect">
            <a:avLst>
              <a:gd name="adj" fmla="val 2043"/>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sp>
        <p:nvSpPr>
          <p:cNvPr id="6" name="Text 2">
            <a:extLst>
              <a:ext uri="{FF2B5EF4-FFF2-40B4-BE49-F238E27FC236}">
                <a16:creationId xmlns:a16="http://schemas.microsoft.com/office/drawing/2014/main" id="{F4A0A798-2CEF-509D-9E8F-390754AE0498}"/>
              </a:ext>
            </a:extLst>
          </p:cNvPr>
          <p:cNvSpPr/>
          <p:nvPr/>
        </p:nvSpPr>
        <p:spPr>
          <a:xfrm>
            <a:off x="8508492" y="1990344"/>
            <a:ext cx="2941320" cy="971753"/>
          </a:xfrm>
          <a:prstGeom prst="rect">
            <a:avLst/>
          </a:prstGeom>
          <a:noFill/>
          <a:ln/>
        </p:spPr>
        <p:txBody>
          <a:bodyPr wrap="square" lIns="0" tIns="0" rIns="0" bIns="0" rtlCol="0" anchor="t">
            <a:noAutofit/>
          </a:bodyPr>
          <a:lstStyle/>
          <a:p>
            <a:pPr marL="514350" lvl="0" indent="-514350">
              <a:buFont typeface="+mj-lt"/>
              <a:buAutoNum type="arabicPeriod"/>
            </a:pPr>
            <a:r>
              <a:rPr lang="en-US" sz="2600" dirty="0"/>
              <a:t> Customer would select “Upload” </a:t>
            </a:r>
          </a:p>
          <a:p>
            <a:pPr marL="514350" lvl="0" indent="-514350">
              <a:buFont typeface="+mj-lt"/>
              <a:buAutoNum type="arabicPeriod"/>
            </a:pPr>
            <a:endParaRPr lang="en-US" sz="2600" dirty="0"/>
          </a:p>
          <a:p>
            <a:pPr marL="514350" lvl="0" indent="-514350">
              <a:buFont typeface="+mj-lt"/>
              <a:buAutoNum type="arabicPeriod"/>
            </a:pPr>
            <a:r>
              <a:rPr lang="en-US" sz="2600" dirty="0"/>
              <a:t>Attach the Document Requested</a:t>
            </a:r>
          </a:p>
        </p:txBody>
      </p:sp>
      <p:pic>
        <p:nvPicPr>
          <p:cNvPr id="7" name="Image 1">
            <a:extLst>
              <a:ext uri="{FF2B5EF4-FFF2-40B4-BE49-F238E27FC236}">
                <a16:creationId xmlns:a16="http://schemas.microsoft.com/office/drawing/2014/main" id="{F9A98012-DC36-0630-2156-567F86ADEDFB}"/>
              </a:ext>
            </a:extLst>
          </p:cNvPr>
          <p:cNvPicPr>
            <a:picLocks noChangeAspect="1"/>
          </p:cNvPicPr>
          <p:nvPr/>
        </p:nvPicPr>
        <p:blipFill>
          <a:blip r:embed="rId4"/>
          <a:srcRect/>
          <a:stretch/>
        </p:blipFill>
        <p:spPr>
          <a:xfrm>
            <a:off x="708865" y="2225040"/>
            <a:ext cx="7040469" cy="3108960"/>
          </a:xfrm>
          <a:prstGeom prst="rect">
            <a:avLst/>
          </a:prstGeom>
        </p:spPr>
      </p:pic>
    </p:spTree>
    <p:extLst>
      <p:ext uri="{BB962C8B-B14F-4D97-AF65-F5344CB8AC3E}">
        <p14:creationId xmlns:p14="http://schemas.microsoft.com/office/powerpoint/2010/main" val="14829747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7">
    <p:spTree>
      <p:nvGrpSpPr>
        <p:cNvPr id="1" name=""/>
        <p:cNvGrpSpPr/>
        <p:nvPr/>
      </p:nvGrpSpPr>
      <p:grpSpPr>
        <a:xfrm>
          <a:off x="0" y="0"/>
          <a:ext cx="0" cy="0"/>
          <a:chOff x="0" y="0"/>
          <a:chExt cx="0" cy="0"/>
        </a:xfrm>
      </p:grpSpPr>
      <p:pic>
        <p:nvPicPr>
          <p:cNvPr id="2" name="Image 0" descr="/mnt/data/Revised_II_Bloom_Workshop_Document_Request_Rebuilt/slide-27.pn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487680" y="1661160"/>
            <a:ext cx="7498080" cy="4244340"/>
          </a:xfrm>
          <a:prstGeom prst="roundRect">
            <a:avLst>
              <a:gd name="adj" fmla="val 1724"/>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sp>
        <p:nvSpPr>
          <p:cNvPr id="4" name="Shape 1"/>
          <p:cNvSpPr/>
          <p:nvPr/>
        </p:nvSpPr>
        <p:spPr>
          <a:xfrm>
            <a:off x="8161020" y="1661160"/>
            <a:ext cx="3581400" cy="4411980"/>
          </a:xfrm>
          <a:prstGeom prst="roundRect">
            <a:avLst>
              <a:gd name="adj" fmla="val 2043"/>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pic>
        <p:nvPicPr>
          <p:cNvPr id="5" name="Image 1" descr="/mnt/data/58f22e5c-906d-4abc-ac2e-30b22094d581.png"/>
          <p:cNvPicPr>
            <a:picLocks noChangeAspect="1"/>
          </p:cNvPicPr>
          <p:nvPr/>
        </p:nvPicPr>
        <p:blipFill>
          <a:blip r:embed="rId4"/>
          <a:stretch>
            <a:fillRect/>
          </a:stretch>
        </p:blipFill>
        <p:spPr>
          <a:xfrm>
            <a:off x="1493520" y="1805940"/>
            <a:ext cx="5417820" cy="3916680"/>
          </a:xfrm>
          <a:prstGeom prst="rect">
            <a:avLst/>
          </a:prstGeom>
        </p:spPr>
      </p:pic>
      <p:sp>
        <p:nvSpPr>
          <p:cNvPr id="6" name="Text 2"/>
          <p:cNvSpPr/>
          <p:nvPr/>
        </p:nvSpPr>
        <p:spPr>
          <a:xfrm>
            <a:off x="8508492" y="1990344"/>
            <a:ext cx="2941320" cy="1465986"/>
          </a:xfrm>
          <a:prstGeom prst="rect">
            <a:avLst/>
          </a:prstGeom>
          <a:noFill/>
          <a:ln/>
        </p:spPr>
        <p:txBody>
          <a:bodyPr wrap="square" lIns="0" tIns="0" rIns="0" bIns="0" rtlCol="0" anchor="t">
            <a:normAutofit/>
          </a:bodyPr>
          <a:lstStyle/>
          <a:p>
            <a:pPr marL="0" indent="0">
              <a:buNone/>
            </a:pPr>
            <a:r>
              <a:rPr lang="en-US" sz="2200" dirty="0">
                <a:solidFill>
                  <a:srgbClr val="312649"/>
                </a:solidFill>
                <a:latin typeface="Segoe UI" pitchFamily="34" charset="0"/>
                <a:ea typeface="Segoe UI" pitchFamily="34" charset="-122"/>
                <a:cs typeface="Segoe UI" pitchFamily="34" charset="-120"/>
              </a:rPr>
              <a:t>1. You will receive an email your Loan Documents have been received</a:t>
            </a:r>
            <a:endParaRPr lang="en-US" sz="2200" dirty="0"/>
          </a:p>
        </p:txBody>
      </p:sp>
      <p:sp>
        <p:nvSpPr>
          <p:cNvPr id="8" name="Rounded Rectangle 9">
            <a:extLst>
              <a:ext uri="{FF2B5EF4-FFF2-40B4-BE49-F238E27FC236}">
                <a16:creationId xmlns:a16="http://schemas.microsoft.com/office/drawing/2014/main" id="{B8ABB127-FA61-BA45-30FA-98BABEFD7BDA}"/>
              </a:ext>
            </a:extLst>
          </p:cNvPr>
          <p:cNvSpPr/>
          <p:nvPr/>
        </p:nvSpPr>
        <p:spPr>
          <a:xfrm>
            <a:off x="1493520" y="1805940"/>
            <a:ext cx="5417820" cy="3223260"/>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4">
    <p:spTree>
      <p:nvGrpSpPr>
        <p:cNvPr id="1" name=""/>
        <p:cNvGrpSpPr/>
        <p:nvPr/>
      </p:nvGrpSpPr>
      <p:grpSpPr>
        <a:xfrm>
          <a:off x="0" y="0"/>
          <a:ext cx="0" cy="0"/>
          <a:chOff x="0" y="0"/>
          <a:chExt cx="0" cy="0"/>
        </a:xfrm>
      </p:grpSpPr>
      <p:pic>
        <p:nvPicPr>
          <p:cNvPr id="2" name="Image 0" descr="/mnt/data/Revised_II_Bloom_Workshop_Document_Request_Rebuilt/slide-24.pn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487680" y="1661160"/>
            <a:ext cx="7498080" cy="4244340"/>
          </a:xfrm>
          <a:prstGeom prst="roundRect">
            <a:avLst>
              <a:gd name="adj" fmla="val 1724"/>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sp>
        <p:nvSpPr>
          <p:cNvPr id="4" name="Shape 1"/>
          <p:cNvSpPr/>
          <p:nvPr/>
        </p:nvSpPr>
        <p:spPr>
          <a:xfrm>
            <a:off x="8161020" y="1661160"/>
            <a:ext cx="3581400" cy="4411980"/>
          </a:xfrm>
          <a:prstGeom prst="roundRect">
            <a:avLst>
              <a:gd name="adj" fmla="val 2043"/>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pic>
        <p:nvPicPr>
          <p:cNvPr id="5" name="Image 1" descr="/mnt/data/8c4f90eb-2a19-4610-876d-b79bd590014b.png"/>
          <p:cNvPicPr>
            <a:picLocks noChangeAspect="1"/>
          </p:cNvPicPr>
          <p:nvPr/>
        </p:nvPicPr>
        <p:blipFill>
          <a:blip r:embed="rId4"/>
          <a:stretch>
            <a:fillRect/>
          </a:stretch>
        </p:blipFill>
        <p:spPr>
          <a:xfrm>
            <a:off x="662940" y="2910840"/>
            <a:ext cx="7208520" cy="1744980"/>
          </a:xfrm>
          <a:prstGeom prst="rect">
            <a:avLst/>
          </a:prstGeom>
        </p:spPr>
      </p:pic>
      <p:sp>
        <p:nvSpPr>
          <p:cNvPr id="6" name="Text 2"/>
          <p:cNvSpPr/>
          <p:nvPr/>
        </p:nvSpPr>
        <p:spPr>
          <a:xfrm>
            <a:off x="8508492" y="1990344"/>
            <a:ext cx="2941320" cy="1328699"/>
          </a:xfrm>
          <a:prstGeom prst="rect">
            <a:avLst/>
          </a:prstGeom>
          <a:noFill/>
          <a:ln/>
        </p:spPr>
        <p:txBody>
          <a:bodyPr wrap="square" lIns="0" tIns="0" rIns="0" bIns="0" rtlCol="0" anchor="t">
            <a:normAutofit/>
          </a:bodyPr>
          <a:lstStyle/>
          <a:p>
            <a:pPr marL="0" indent="0">
              <a:buNone/>
            </a:pPr>
            <a:r>
              <a:rPr lang="en-US" sz="2600" dirty="0">
                <a:solidFill>
                  <a:srgbClr val="312649"/>
                </a:solidFill>
                <a:latin typeface="Segoe UI" pitchFamily="34" charset="0"/>
                <a:ea typeface="Segoe UI" pitchFamily="34" charset="-122"/>
                <a:cs typeface="Segoe UI" pitchFamily="34" charset="-120"/>
              </a:rPr>
              <a:t>1. Recipient will “Upload” their document</a:t>
            </a:r>
            <a:endParaRPr lang="en-US" sz="2600" dirty="0"/>
          </a:p>
        </p:txBody>
      </p:sp>
      <p:sp>
        <p:nvSpPr>
          <p:cNvPr id="8" name="Rounded Rectangle 9">
            <a:extLst>
              <a:ext uri="{FF2B5EF4-FFF2-40B4-BE49-F238E27FC236}">
                <a16:creationId xmlns:a16="http://schemas.microsoft.com/office/drawing/2014/main" id="{0CFE22F1-A9E7-70AF-3285-FC04A2E5FB8E}"/>
              </a:ext>
            </a:extLst>
          </p:cNvPr>
          <p:cNvSpPr/>
          <p:nvPr/>
        </p:nvSpPr>
        <p:spPr>
          <a:xfrm>
            <a:off x="5401607" y="3554731"/>
            <a:ext cx="676463" cy="730398"/>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5">
    <p:spTree>
      <p:nvGrpSpPr>
        <p:cNvPr id="1" name=""/>
        <p:cNvGrpSpPr/>
        <p:nvPr/>
      </p:nvGrpSpPr>
      <p:grpSpPr>
        <a:xfrm>
          <a:off x="0" y="0"/>
          <a:ext cx="0" cy="0"/>
          <a:chOff x="0" y="0"/>
          <a:chExt cx="0" cy="0"/>
        </a:xfrm>
      </p:grpSpPr>
      <p:pic>
        <p:nvPicPr>
          <p:cNvPr id="2" name="Image 0" descr="/mnt/data/Revised_II_Bloom_Workshop_Document_Request_Rebuilt/slide-25.pn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487680" y="1661160"/>
            <a:ext cx="7498080" cy="4244340"/>
          </a:xfrm>
          <a:prstGeom prst="roundRect">
            <a:avLst>
              <a:gd name="adj" fmla="val 1724"/>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sp>
        <p:nvSpPr>
          <p:cNvPr id="4" name="Shape 1"/>
          <p:cNvSpPr/>
          <p:nvPr/>
        </p:nvSpPr>
        <p:spPr>
          <a:xfrm>
            <a:off x="8161020" y="1661160"/>
            <a:ext cx="3581400" cy="4411980"/>
          </a:xfrm>
          <a:prstGeom prst="roundRect">
            <a:avLst>
              <a:gd name="adj" fmla="val 2043"/>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pic>
        <p:nvPicPr>
          <p:cNvPr id="5" name="Image 1" descr="/mnt/data/8c4f90eb-2a19-4610-876d-b79bd590014b.png"/>
          <p:cNvPicPr>
            <a:picLocks noChangeAspect="1"/>
          </p:cNvPicPr>
          <p:nvPr/>
        </p:nvPicPr>
        <p:blipFill>
          <a:blip r:embed="rId4"/>
          <a:stretch>
            <a:fillRect/>
          </a:stretch>
        </p:blipFill>
        <p:spPr>
          <a:xfrm>
            <a:off x="662940" y="2910840"/>
            <a:ext cx="7208520" cy="1744980"/>
          </a:xfrm>
          <a:prstGeom prst="rect">
            <a:avLst/>
          </a:prstGeom>
        </p:spPr>
      </p:pic>
      <p:sp>
        <p:nvSpPr>
          <p:cNvPr id="6" name="Text 2"/>
          <p:cNvSpPr/>
          <p:nvPr/>
        </p:nvSpPr>
        <p:spPr>
          <a:xfrm>
            <a:off x="8508492" y="1990344"/>
            <a:ext cx="2941320" cy="1163955"/>
          </a:xfrm>
          <a:prstGeom prst="rect">
            <a:avLst/>
          </a:prstGeom>
          <a:noFill/>
          <a:ln/>
        </p:spPr>
        <p:txBody>
          <a:bodyPr wrap="square" lIns="0" tIns="0" rIns="0" bIns="0" rtlCol="0" anchor="t">
            <a:normAutofit/>
          </a:bodyPr>
          <a:lstStyle/>
          <a:p>
            <a:pPr marL="0" indent="0">
              <a:buNone/>
            </a:pPr>
            <a:r>
              <a:rPr lang="en-US" sz="2200" dirty="0">
                <a:solidFill>
                  <a:srgbClr val="7F7788"/>
                </a:solidFill>
                <a:latin typeface="Segoe UI" pitchFamily="34" charset="0"/>
                <a:ea typeface="Segoe UI" pitchFamily="34" charset="-122"/>
                <a:cs typeface="Segoe UI" pitchFamily="34" charset="-120"/>
              </a:rPr>
              <a:t>1. Recipient will “Upload” their document</a:t>
            </a:r>
            <a:endParaRPr lang="en-US" sz="2200" dirty="0"/>
          </a:p>
        </p:txBody>
      </p:sp>
      <p:sp>
        <p:nvSpPr>
          <p:cNvPr id="7" name="Text 3"/>
          <p:cNvSpPr/>
          <p:nvPr/>
        </p:nvSpPr>
        <p:spPr>
          <a:xfrm>
            <a:off x="8508492" y="3202686"/>
            <a:ext cx="2941320" cy="1163955"/>
          </a:xfrm>
          <a:prstGeom prst="rect">
            <a:avLst/>
          </a:prstGeom>
          <a:noFill/>
          <a:ln/>
        </p:spPr>
        <p:txBody>
          <a:bodyPr wrap="square" lIns="0" tIns="0" rIns="0" bIns="0" rtlCol="0" anchor="t">
            <a:normAutofit/>
          </a:bodyPr>
          <a:lstStyle/>
          <a:p>
            <a:pPr marL="0" indent="0">
              <a:buNone/>
            </a:pPr>
            <a:r>
              <a:rPr lang="en-US" sz="2200" dirty="0">
                <a:solidFill>
                  <a:srgbClr val="312649"/>
                </a:solidFill>
                <a:latin typeface="Segoe UI" pitchFamily="34" charset="0"/>
                <a:ea typeface="Segoe UI" pitchFamily="34" charset="-122"/>
                <a:cs typeface="Segoe UI" pitchFamily="34" charset="-120"/>
              </a:rPr>
              <a:t>2. Documents have been uploaded back into Path</a:t>
            </a:r>
            <a:endParaRPr lang="en-US" sz="2200" dirty="0"/>
          </a:p>
        </p:txBody>
      </p:sp>
      <p:sp>
        <p:nvSpPr>
          <p:cNvPr id="9" name="Rounded Rectangle 9">
            <a:extLst>
              <a:ext uri="{FF2B5EF4-FFF2-40B4-BE49-F238E27FC236}">
                <a16:creationId xmlns:a16="http://schemas.microsoft.com/office/drawing/2014/main" id="{147696A1-8BB0-6932-734F-7859A503BD37}"/>
              </a:ext>
            </a:extLst>
          </p:cNvPr>
          <p:cNvSpPr/>
          <p:nvPr/>
        </p:nvSpPr>
        <p:spPr>
          <a:xfrm>
            <a:off x="662941" y="3722528"/>
            <a:ext cx="7208520" cy="554423"/>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6">
    <p:spTree>
      <p:nvGrpSpPr>
        <p:cNvPr id="1" name=""/>
        <p:cNvGrpSpPr/>
        <p:nvPr/>
      </p:nvGrpSpPr>
      <p:grpSpPr>
        <a:xfrm>
          <a:off x="0" y="0"/>
          <a:ext cx="0" cy="0"/>
          <a:chOff x="0" y="0"/>
          <a:chExt cx="0" cy="0"/>
        </a:xfrm>
      </p:grpSpPr>
      <p:pic>
        <p:nvPicPr>
          <p:cNvPr id="2" name="Image 0" descr="/mnt/data/Revised_II_Bloom_Workshop_Document_Request_Rebuilt/slide-26.pn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487680" y="1661160"/>
            <a:ext cx="7498080" cy="4244340"/>
          </a:xfrm>
          <a:prstGeom prst="roundRect">
            <a:avLst>
              <a:gd name="adj" fmla="val 1724"/>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sp>
        <p:nvSpPr>
          <p:cNvPr id="4" name="Shape 1"/>
          <p:cNvSpPr/>
          <p:nvPr/>
        </p:nvSpPr>
        <p:spPr>
          <a:xfrm>
            <a:off x="8161020" y="1661160"/>
            <a:ext cx="3581400" cy="4411980"/>
          </a:xfrm>
          <a:prstGeom prst="roundRect">
            <a:avLst>
              <a:gd name="adj" fmla="val 2043"/>
            </a:avLst>
          </a:prstGeom>
          <a:solidFill>
            <a:srgbClr val="F5F2F6"/>
          </a:solidFill>
          <a:ln w="12700">
            <a:solidFill>
              <a:srgbClr val="D8D0DD"/>
            </a:solidFill>
            <a:prstDash val="solid"/>
          </a:ln>
          <a:effectLst>
            <a:outerShdw blurRad="19050" dist="12700" dir="2700000" algn="bl" rotWithShape="0">
              <a:srgbClr val="000000">
                <a:alpha val="14000"/>
              </a:srgbClr>
            </a:outerShdw>
          </a:effectLst>
        </p:spPr>
        <p:txBody>
          <a:bodyPr/>
          <a:lstStyle/>
          <a:p>
            <a:endParaRPr lang="en-US"/>
          </a:p>
        </p:txBody>
      </p:sp>
      <p:pic>
        <p:nvPicPr>
          <p:cNvPr id="5" name="Image 1" descr="/mnt/data/8c4f90eb-2a19-4610-876d-b79bd590014b.png"/>
          <p:cNvPicPr>
            <a:picLocks noChangeAspect="1"/>
          </p:cNvPicPr>
          <p:nvPr/>
        </p:nvPicPr>
        <p:blipFill>
          <a:blip r:embed="rId4"/>
          <a:stretch>
            <a:fillRect/>
          </a:stretch>
        </p:blipFill>
        <p:spPr>
          <a:xfrm>
            <a:off x="662940" y="2910840"/>
            <a:ext cx="7208520" cy="1744980"/>
          </a:xfrm>
          <a:prstGeom prst="rect">
            <a:avLst/>
          </a:prstGeom>
        </p:spPr>
      </p:pic>
      <p:sp>
        <p:nvSpPr>
          <p:cNvPr id="6" name="Text 2"/>
          <p:cNvSpPr/>
          <p:nvPr/>
        </p:nvSpPr>
        <p:spPr>
          <a:xfrm>
            <a:off x="8508492" y="1990344"/>
            <a:ext cx="2941320" cy="697179"/>
          </a:xfrm>
          <a:prstGeom prst="rect">
            <a:avLst/>
          </a:prstGeom>
          <a:noFill/>
          <a:ln/>
        </p:spPr>
        <p:txBody>
          <a:bodyPr wrap="square" lIns="0" tIns="0" rIns="0" bIns="0" rtlCol="0" anchor="t">
            <a:normAutofit/>
          </a:bodyPr>
          <a:lstStyle/>
          <a:p>
            <a:pPr marL="0" indent="0">
              <a:buNone/>
            </a:pPr>
            <a:r>
              <a:rPr lang="en-US" sz="1600" dirty="0">
                <a:solidFill>
                  <a:srgbClr val="7F7788"/>
                </a:solidFill>
                <a:latin typeface="Segoe UI" pitchFamily="34" charset="0"/>
                <a:ea typeface="Segoe UI" pitchFamily="34" charset="-122"/>
                <a:cs typeface="Segoe UI" pitchFamily="34" charset="-120"/>
              </a:rPr>
              <a:t>1. Recipient will “Upload” their document</a:t>
            </a:r>
            <a:endParaRPr lang="en-US" sz="1600" dirty="0"/>
          </a:p>
        </p:txBody>
      </p:sp>
      <p:sp>
        <p:nvSpPr>
          <p:cNvPr id="7" name="Text 3"/>
          <p:cNvSpPr/>
          <p:nvPr/>
        </p:nvSpPr>
        <p:spPr>
          <a:xfrm>
            <a:off x="8508492" y="2745842"/>
            <a:ext cx="2941320" cy="697179"/>
          </a:xfrm>
          <a:prstGeom prst="rect">
            <a:avLst/>
          </a:prstGeom>
          <a:noFill/>
          <a:ln/>
        </p:spPr>
        <p:txBody>
          <a:bodyPr wrap="square" lIns="0" tIns="0" rIns="0" bIns="0" rtlCol="0" anchor="t">
            <a:normAutofit/>
          </a:bodyPr>
          <a:lstStyle/>
          <a:p>
            <a:pPr marL="0" indent="0">
              <a:buNone/>
            </a:pPr>
            <a:r>
              <a:rPr lang="en-US" sz="1600" dirty="0">
                <a:solidFill>
                  <a:srgbClr val="7F7788"/>
                </a:solidFill>
                <a:latin typeface="Segoe UI" pitchFamily="34" charset="0"/>
                <a:ea typeface="Segoe UI" pitchFamily="34" charset="-122"/>
                <a:cs typeface="Segoe UI" pitchFamily="34" charset="-120"/>
              </a:rPr>
              <a:t>2. Documents have been uploaded back into Path</a:t>
            </a:r>
            <a:endParaRPr lang="en-US" sz="1600" dirty="0"/>
          </a:p>
        </p:txBody>
      </p:sp>
      <p:sp>
        <p:nvSpPr>
          <p:cNvPr id="8" name="Text 4"/>
          <p:cNvSpPr/>
          <p:nvPr/>
        </p:nvSpPr>
        <p:spPr>
          <a:xfrm>
            <a:off x="8508492" y="3501339"/>
            <a:ext cx="2941320" cy="916838"/>
          </a:xfrm>
          <a:prstGeom prst="rect">
            <a:avLst/>
          </a:prstGeom>
          <a:noFill/>
          <a:ln/>
        </p:spPr>
        <p:txBody>
          <a:bodyPr wrap="square" lIns="0" tIns="0" rIns="0" bIns="0" rtlCol="0" anchor="t">
            <a:normAutofit/>
          </a:bodyPr>
          <a:lstStyle/>
          <a:p>
            <a:pPr marL="0" indent="0">
              <a:buNone/>
            </a:pPr>
            <a:r>
              <a:rPr lang="en-US" sz="1600" dirty="0">
                <a:solidFill>
                  <a:srgbClr val="312649"/>
                </a:solidFill>
                <a:latin typeface="Segoe UI" pitchFamily="34" charset="0"/>
                <a:ea typeface="Segoe UI" pitchFamily="34" charset="-122"/>
                <a:cs typeface="Segoe UI" pitchFamily="34" charset="-120"/>
              </a:rPr>
              <a:t>3. Color has changed from “red” to “black” signifying documents received</a:t>
            </a:r>
            <a:endParaRPr lang="en-US" sz="1600" dirty="0"/>
          </a:p>
        </p:txBody>
      </p:sp>
      <p:sp>
        <p:nvSpPr>
          <p:cNvPr id="10" name="Rounded Rectangle 9">
            <a:extLst>
              <a:ext uri="{FF2B5EF4-FFF2-40B4-BE49-F238E27FC236}">
                <a16:creationId xmlns:a16="http://schemas.microsoft.com/office/drawing/2014/main" id="{AA6DB19D-A626-9BEB-9AEA-28B3F610538B}"/>
              </a:ext>
            </a:extLst>
          </p:cNvPr>
          <p:cNvSpPr/>
          <p:nvPr/>
        </p:nvSpPr>
        <p:spPr>
          <a:xfrm>
            <a:off x="659893" y="3720912"/>
            <a:ext cx="7208520" cy="591111"/>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30">
    <p:spTree>
      <p:nvGrpSpPr>
        <p:cNvPr id="1" name=""/>
        <p:cNvGrpSpPr/>
        <p:nvPr/>
      </p:nvGrpSpPr>
      <p:grpSpPr>
        <a:xfrm>
          <a:off x="0" y="0"/>
          <a:ext cx="0" cy="0"/>
          <a:chOff x="0" y="0"/>
          <a:chExt cx="0" cy="0"/>
        </a:xfrm>
      </p:grpSpPr>
      <p:pic>
        <p:nvPicPr>
          <p:cNvPr id="2" name="Image 0" descr="/mnt/data/Revised_II_Bloom_Workshop_Document_Request_Rebuilt/slide-30.png"/>
          <p:cNvPicPr>
            <a:picLocks noChangeAspect="1"/>
          </p:cNvPicPr>
          <p:nvPr/>
        </p:nvPicPr>
        <p:blipFill>
          <a:blip r:embed="rId3"/>
          <a:stretch>
            <a:fillRect/>
          </a:stretch>
        </p:blipFill>
        <p:spPr>
          <a:xfrm>
            <a:off x="0" y="0"/>
            <a:ext cx="12191695" cy="6858000"/>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8F7F9"/>
        </a:solidFill>
        <a:effectLst/>
      </p:bgPr>
    </p:bg>
    <p:spTree>
      <p:nvGrpSpPr>
        <p:cNvPr id="1" name=""/>
        <p:cNvGrpSpPr/>
        <p:nvPr/>
      </p:nvGrpSpPr>
      <p:grpSpPr>
        <a:xfrm>
          <a:off x="0" y="0"/>
          <a:ext cx="0" cy="0"/>
          <a:chOff x="0" y="0"/>
          <a:chExt cx="0" cy="0"/>
        </a:xfrm>
      </p:grpSpPr>
      <p:pic>
        <p:nvPicPr>
          <p:cNvPr id="2" name="Picture 1" descr="pending_header_crop.png"/>
          <p:cNvPicPr>
            <a:picLocks noChangeAspect="1"/>
          </p:cNvPicPr>
          <p:nvPr/>
        </p:nvPicPr>
        <p:blipFill>
          <a:blip r:embed="rId2"/>
          <a:stretch>
            <a:fillRect/>
          </a:stretch>
        </p:blipFill>
        <p:spPr>
          <a:xfrm>
            <a:off x="0" y="0"/>
            <a:ext cx="12191695" cy="1371600"/>
          </a:xfrm>
          <a:prstGeom prst="rect">
            <a:avLst/>
          </a:prstGeom>
        </p:spPr>
      </p:pic>
      <p:sp>
        <p:nvSpPr>
          <p:cNvPr id="3" name="Rectangle 2"/>
          <p:cNvSpPr/>
          <p:nvPr/>
        </p:nvSpPr>
        <p:spPr>
          <a:xfrm>
            <a:off x="0" y="6163056"/>
            <a:ext cx="2578608" cy="694944"/>
          </a:xfrm>
          <a:prstGeom prst="rect">
            <a:avLst/>
          </a:prstGeom>
          <a:solidFill>
            <a:srgbClr val="A0419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Rectangle 3"/>
          <p:cNvSpPr/>
          <p:nvPr/>
        </p:nvSpPr>
        <p:spPr>
          <a:xfrm>
            <a:off x="4727448" y="6181344"/>
            <a:ext cx="4617720" cy="667512"/>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5010912" y="6382512"/>
            <a:ext cx="4114800" cy="256032"/>
          </a:xfrm>
          <a:prstGeom prst="rect">
            <a:avLst/>
          </a:prstGeom>
          <a:noFill/>
        </p:spPr>
        <p:txBody>
          <a:bodyPr wrap="square" lIns="18288" tIns="18288" rIns="18288" bIns="18288" anchor="t">
            <a:spAutoFit/>
          </a:bodyPr>
          <a:lstStyle/>
          <a:p>
            <a:pPr algn="l">
              <a:lnSpc>
                <a:spcPct val="118000"/>
              </a:lnSpc>
              <a:spcBef>
                <a:spcPts val="0"/>
              </a:spcBef>
              <a:spcAft>
                <a:spcPts val="0"/>
              </a:spcAft>
            </a:pPr>
            <a:r>
              <a:rPr sz="1900" b="0">
                <a:solidFill>
                  <a:srgbClr val="5C3D71"/>
                </a:solidFill>
                <a:latin typeface="Segoe UI"/>
              </a:rPr>
              <a:t>THE CALYX PATH PLATFORM</a:t>
            </a:r>
          </a:p>
        </p:txBody>
      </p:sp>
      <p:pic>
        <p:nvPicPr>
          <p:cNvPr id="6" name="Picture 5" descr="calyx_logo_footer.png"/>
          <p:cNvPicPr>
            <a:picLocks noChangeAspect="1"/>
          </p:cNvPicPr>
          <p:nvPr/>
        </p:nvPicPr>
        <p:blipFill>
          <a:blip r:embed="rId3"/>
          <a:stretch>
            <a:fillRect/>
          </a:stretch>
        </p:blipFill>
        <p:spPr>
          <a:xfrm>
            <a:off x="11173968" y="6327648"/>
            <a:ext cx="681881" cy="329184"/>
          </a:xfrm>
          <a:prstGeom prst="rect">
            <a:avLst/>
          </a:prstGeom>
        </p:spPr>
      </p:pic>
      <p:sp>
        <p:nvSpPr>
          <p:cNvPr id="7" name="Rectangle 6"/>
          <p:cNvSpPr/>
          <p:nvPr/>
        </p:nvSpPr>
        <p:spPr>
          <a:xfrm>
            <a:off x="512064" y="1444752"/>
            <a:ext cx="6492240" cy="4224528"/>
          </a:xfrm>
          <a:prstGeom prst="rect">
            <a:avLst/>
          </a:prstGeom>
          <a:solidFill>
            <a:srgbClr val="FFFFFF"/>
          </a:solidFill>
          <a:ln w="12700">
            <a:solidFill>
              <a:srgbClr val="D8D3D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8" name="Picture 7" descr="21d9a6ee-5965-49e3-b449-37dbfedd49c0.png"/>
          <p:cNvPicPr>
            <a:picLocks noChangeAspect="1"/>
          </p:cNvPicPr>
          <p:nvPr/>
        </p:nvPicPr>
        <p:blipFill>
          <a:blip r:embed="rId4"/>
          <a:stretch>
            <a:fillRect/>
          </a:stretch>
        </p:blipFill>
        <p:spPr>
          <a:xfrm>
            <a:off x="566928" y="1972843"/>
            <a:ext cx="6382512" cy="3168344"/>
          </a:xfrm>
          <a:prstGeom prst="rect">
            <a:avLst/>
          </a:prstGeom>
        </p:spPr>
      </p:pic>
      <p:sp>
        <p:nvSpPr>
          <p:cNvPr id="9" name="TextBox 8"/>
          <p:cNvSpPr txBox="1"/>
          <p:nvPr/>
        </p:nvSpPr>
        <p:spPr>
          <a:xfrm>
            <a:off x="7205472" y="1627632"/>
            <a:ext cx="2240280" cy="3520440"/>
          </a:xfrm>
          <a:prstGeom prst="rect">
            <a:avLst/>
          </a:prstGeom>
          <a:noFill/>
        </p:spPr>
        <p:txBody>
          <a:bodyPr wrap="square" lIns="18288" tIns="18288" rIns="18288" bIns="18288" anchor="t">
            <a:spAutoFit/>
          </a:bodyPr>
          <a:lstStyle/>
          <a:p>
            <a:pPr algn="l">
              <a:lnSpc>
                <a:spcPct val="118000"/>
              </a:lnSpc>
              <a:spcBef>
                <a:spcPts val="0"/>
              </a:spcBef>
              <a:spcAft>
                <a:spcPts val="0"/>
              </a:spcAft>
            </a:pPr>
            <a:r>
              <a:rPr sz="1550" b="0">
                <a:solidFill>
                  <a:srgbClr val="222222"/>
                </a:solidFill>
                <a:latin typeface="Segoe UI"/>
              </a:rPr>
              <a:t>1. Documents appear under the Pending Tab</a:t>
            </a:r>
          </a:p>
        </p:txBody>
      </p:sp>
      <p:sp>
        <p:nvSpPr>
          <p:cNvPr id="11" name="Rounded Rectangle 9">
            <a:extLst>
              <a:ext uri="{FF2B5EF4-FFF2-40B4-BE49-F238E27FC236}">
                <a16:creationId xmlns:a16="http://schemas.microsoft.com/office/drawing/2014/main" id="{3C079D19-41BA-A125-B9A4-D3A1182E1E6F}"/>
              </a:ext>
            </a:extLst>
          </p:cNvPr>
          <p:cNvSpPr/>
          <p:nvPr/>
        </p:nvSpPr>
        <p:spPr>
          <a:xfrm>
            <a:off x="512065" y="2312894"/>
            <a:ext cx="1038830" cy="1048871"/>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8F7F9"/>
        </a:solidFill>
        <a:effectLst/>
      </p:bgPr>
    </p:bg>
    <p:spTree>
      <p:nvGrpSpPr>
        <p:cNvPr id="1" name=""/>
        <p:cNvGrpSpPr/>
        <p:nvPr/>
      </p:nvGrpSpPr>
      <p:grpSpPr>
        <a:xfrm>
          <a:off x="0" y="0"/>
          <a:ext cx="0" cy="0"/>
          <a:chOff x="0" y="0"/>
          <a:chExt cx="0" cy="0"/>
        </a:xfrm>
      </p:grpSpPr>
      <p:pic>
        <p:nvPicPr>
          <p:cNvPr id="2" name="Picture 1" descr="pending_header_crop.png"/>
          <p:cNvPicPr>
            <a:picLocks noChangeAspect="1"/>
          </p:cNvPicPr>
          <p:nvPr/>
        </p:nvPicPr>
        <p:blipFill>
          <a:blip r:embed="rId2"/>
          <a:stretch>
            <a:fillRect/>
          </a:stretch>
        </p:blipFill>
        <p:spPr>
          <a:xfrm>
            <a:off x="0" y="0"/>
            <a:ext cx="12191695" cy="1371600"/>
          </a:xfrm>
          <a:prstGeom prst="rect">
            <a:avLst/>
          </a:prstGeom>
        </p:spPr>
      </p:pic>
      <p:sp>
        <p:nvSpPr>
          <p:cNvPr id="3" name="Rectangle 2"/>
          <p:cNvSpPr/>
          <p:nvPr/>
        </p:nvSpPr>
        <p:spPr>
          <a:xfrm>
            <a:off x="0" y="6163056"/>
            <a:ext cx="2578608" cy="694944"/>
          </a:xfrm>
          <a:prstGeom prst="rect">
            <a:avLst/>
          </a:prstGeom>
          <a:solidFill>
            <a:srgbClr val="A0419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Rectangle 3"/>
          <p:cNvSpPr/>
          <p:nvPr/>
        </p:nvSpPr>
        <p:spPr>
          <a:xfrm>
            <a:off x="4727448" y="6181344"/>
            <a:ext cx="4617720" cy="667512"/>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5010912" y="6382512"/>
            <a:ext cx="4114800" cy="256032"/>
          </a:xfrm>
          <a:prstGeom prst="rect">
            <a:avLst/>
          </a:prstGeom>
          <a:noFill/>
        </p:spPr>
        <p:txBody>
          <a:bodyPr wrap="square" lIns="18288" tIns="18288" rIns="18288" bIns="18288" anchor="t">
            <a:spAutoFit/>
          </a:bodyPr>
          <a:lstStyle/>
          <a:p>
            <a:pPr algn="l">
              <a:lnSpc>
                <a:spcPct val="118000"/>
              </a:lnSpc>
              <a:spcBef>
                <a:spcPts val="0"/>
              </a:spcBef>
              <a:spcAft>
                <a:spcPts val="0"/>
              </a:spcAft>
            </a:pPr>
            <a:r>
              <a:rPr sz="1900" b="0">
                <a:solidFill>
                  <a:srgbClr val="5C3D71"/>
                </a:solidFill>
                <a:latin typeface="Segoe UI"/>
              </a:rPr>
              <a:t>THE CALYX PATH PLATFORM</a:t>
            </a:r>
          </a:p>
        </p:txBody>
      </p:sp>
      <p:pic>
        <p:nvPicPr>
          <p:cNvPr id="6" name="Picture 5" descr="calyx_logo_footer.png"/>
          <p:cNvPicPr>
            <a:picLocks noChangeAspect="1"/>
          </p:cNvPicPr>
          <p:nvPr/>
        </p:nvPicPr>
        <p:blipFill>
          <a:blip r:embed="rId3"/>
          <a:stretch>
            <a:fillRect/>
          </a:stretch>
        </p:blipFill>
        <p:spPr>
          <a:xfrm>
            <a:off x="11173968" y="6327648"/>
            <a:ext cx="681881" cy="329184"/>
          </a:xfrm>
          <a:prstGeom prst="rect">
            <a:avLst/>
          </a:prstGeom>
        </p:spPr>
      </p:pic>
      <p:sp>
        <p:nvSpPr>
          <p:cNvPr id="7" name="Rectangle 6"/>
          <p:cNvSpPr/>
          <p:nvPr/>
        </p:nvSpPr>
        <p:spPr>
          <a:xfrm>
            <a:off x="512064" y="1444752"/>
            <a:ext cx="6492240" cy="4224528"/>
          </a:xfrm>
          <a:prstGeom prst="rect">
            <a:avLst/>
          </a:prstGeom>
          <a:solidFill>
            <a:srgbClr val="FFFFFF"/>
          </a:solidFill>
          <a:ln w="12700">
            <a:solidFill>
              <a:srgbClr val="D8D3D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8" name="Picture 7" descr="21d9a6ee-5965-49e3-b449-37dbfedd49c0.png"/>
          <p:cNvPicPr>
            <a:picLocks noChangeAspect="1"/>
          </p:cNvPicPr>
          <p:nvPr/>
        </p:nvPicPr>
        <p:blipFill>
          <a:blip r:embed="rId4"/>
          <a:stretch>
            <a:fillRect/>
          </a:stretch>
        </p:blipFill>
        <p:spPr>
          <a:xfrm>
            <a:off x="566928" y="1972843"/>
            <a:ext cx="6382512" cy="3168344"/>
          </a:xfrm>
          <a:prstGeom prst="rect">
            <a:avLst/>
          </a:prstGeom>
        </p:spPr>
      </p:pic>
      <p:sp>
        <p:nvSpPr>
          <p:cNvPr id="9" name="TextBox 8"/>
          <p:cNvSpPr txBox="1"/>
          <p:nvPr/>
        </p:nvSpPr>
        <p:spPr>
          <a:xfrm>
            <a:off x="7205472" y="1627632"/>
            <a:ext cx="2240280" cy="3520440"/>
          </a:xfrm>
          <a:prstGeom prst="rect">
            <a:avLst/>
          </a:prstGeom>
          <a:noFill/>
        </p:spPr>
        <p:txBody>
          <a:bodyPr wrap="square" lIns="18288" tIns="18288" rIns="18288" bIns="18288" anchor="t">
            <a:spAutoFit/>
          </a:bodyPr>
          <a:lstStyle/>
          <a:p>
            <a:pPr algn="l">
              <a:lnSpc>
                <a:spcPct val="118000"/>
              </a:lnSpc>
              <a:spcBef>
                <a:spcPts val="0"/>
              </a:spcBef>
              <a:spcAft>
                <a:spcPts val="0"/>
              </a:spcAft>
            </a:pPr>
            <a:r>
              <a:rPr sz="1550" b="0">
                <a:solidFill>
                  <a:srgbClr val="222222"/>
                </a:solidFill>
                <a:latin typeface="Segoe UI"/>
              </a:rPr>
              <a:t>1. Documents appear under the Pending Tab</a:t>
            </a:r>
            <a:br/>
            <a:r>
              <a:t>2. Pending shows the number of documents received</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8F7F9"/>
        </a:solidFill>
        <a:effectLst/>
      </p:bgPr>
    </p:bg>
    <p:spTree>
      <p:nvGrpSpPr>
        <p:cNvPr id="1" name=""/>
        <p:cNvGrpSpPr/>
        <p:nvPr/>
      </p:nvGrpSpPr>
      <p:grpSpPr>
        <a:xfrm>
          <a:off x="0" y="0"/>
          <a:ext cx="0" cy="0"/>
          <a:chOff x="0" y="0"/>
          <a:chExt cx="0" cy="0"/>
        </a:xfrm>
      </p:grpSpPr>
      <p:pic>
        <p:nvPicPr>
          <p:cNvPr id="2" name="Picture 1" descr="pending_header_crop.png"/>
          <p:cNvPicPr>
            <a:picLocks noChangeAspect="1"/>
          </p:cNvPicPr>
          <p:nvPr/>
        </p:nvPicPr>
        <p:blipFill>
          <a:blip r:embed="rId2"/>
          <a:stretch>
            <a:fillRect/>
          </a:stretch>
        </p:blipFill>
        <p:spPr>
          <a:xfrm>
            <a:off x="0" y="0"/>
            <a:ext cx="12191695" cy="1371600"/>
          </a:xfrm>
          <a:prstGeom prst="rect">
            <a:avLst/>
          </a:prstGeom>
        </p:spPr>
      </p:pic>
      <p:sp>
        <p:nvSpPr>
          <p:cNvPr id="3" name="Rectangle 2"/>
          <p:cNvSpPr/>
          <p:nvPr/>
        </p:nvSpPr>
        <p:spPr>
          <a:xfrm>
            <a:off x="0" y="6163056"/>
            <a:ext cx="2578608" cy="694944"/>
          </a:xfrm>
          <a:prstGeom prst="rect">
            <a:avLst/>
          </a:prstGeom>
          <a:solidFill>
            <a:srgbClr val="A0419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Rectangle 3"/>
          <p:cNvSpPr/>
          <p:nvPr/>
        </p:nvSpPr>
        <p:spPr>
          <a:xfrm>
            <a:off x="4727448" y="6181344"/>
            <a:ext cx="4617720" cy="667512"/>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5010912" y="6382512"/>
            <a:ext cx="4114800" cy="256032"/>
          </a:xfrm>
          <a:prstGeom prst="rect">
            <a:avLst/>
          </a:prstGeom>
          <a:noFill/>
        </p:spPr>
        <p:txBody>
          <a:bodyPr wrap="square" lIns="18288" tIns="18288" rIns="18288" bIns="18288" anchor="t">
            <a:spAutoFit/>
          </a:bodyPr>
          <a:lstStyle/>
          <a:p>
            <a:pPr algn="l">
              <a:lnSpc>
                <a:spcPct val="118000"/>
              </a:lnSpc>
              <a:spcBef>
                <a:spcPts val="0"/>
              </a:spcBef>
              <a:spcAft>
                <a:spcPts val="0"/>
              </a:spcAft>
            </a:pPr>
            <a:r>
              <a:rPr sz="1900" b="0">
                <a:solidFill>
                  <a:srgbClr val="5C3D71"/>
                </a:solidFill>
                <a:latin typeface="Segoe UI"/>
              </a:rPr>
              <a:t>THE CALYX PATH PLATFORM</a:t>
            </a:r>
          </a:p>
        </p:txBody>
      </p:sp>
      <p:pic>
        <p:nvPicPr>
          <p:cNvPr id="6" name="Picture 5" descr="calyx_logo_footer.png"/>
          <p:cNvPicPr>
            <a:picLocks noChangeAspect="1"/>
          </p:cNvPicPr>
          <p:nvPr/>
        </p:nvPicPr>
        <p:blipFill>
          <a:blip r:embed="rId3"/>
          <a:stretch>
            <a:fillRect/>
          </a:stretch>
        </p:blipFill>
        <p:spPr>
          <a:xfrm>
            <a:off x="11173968" y="6327648"/>
            <a:ext cx="681881" cy="329184"/>
          </a:xfrm>
          <a:prstGeom prst="rect">
            <a:avLst/>
          </a:prstGeom>
        </p:spPr>
      </p:pic>
      <p:sp>
        <p:nvSpPr>
          <p:cNvPr id="7" name="Rectangle 6"/>
          <p:cNvSpPr/>
          <p:nvPr/>
        </p:nvSpPr>
        <p:spPr>
          <a:xfrm>
            <a:off x="512064" y="1444752"/>
            <a:ext cx="6492240" cy="4224528"/>
          </a:xfrm>
          <a:prstGeom prst="rect">
            <a:avLst/>
          </a:prstGeom>
          <a:solidFill>
            <a:srgbClr val="FFFFFF"/>
          </a:solidFill>
          <a:ln w="12700">
            <a:solidFill>
              <a:srgbClr val="D8D3D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8" name="Picture 7" descr="21d9a6ee-5965-49e3-b449-37dbfedd49c0.png"/>
          <p:cNvPicPr>
            <a:picLocks noChangeAspect="1"/>
          </p:cNvPicPr>
          <p:nvPr/>
        </p:nvPicPr>
        <p:blipFill>
          <a:blip r:embed="rId4"/>
          <a:stretch>
            <a:fillRect/>
          </a:stretch>
        </p:blipFill>
        <p:spPr>
          <a:xfrm>
            <a:off x="566928" y="1972843"/>
            <a:ext cx="6382512" cy="3168344"/>
          </a:xfrm>
          <a:prstGeom prst="rect">
            <a:avLst/>
          </a:prstGeom>
        </p:spPr>
      </p:pic>
      <p:sp>
        <p:nvSpPr>
          <p:cNvPr id="9" name="TextBox 8"/>
          <p:cNvSpPr txBox="1"/>
          <p:nvPr/>
        </p:nvSpPr>
        <p:spPr>
          <a:xfrm>
            <a:off x="7205472" y="1627632"/>
            <a:ext cx="2240280" cy="3520440"/>
          </a:xfrm>
          <a:prstGeom prst="rect">
            <a:avLst/>
          </a:prstGeom>
          <a:noFill/>
        </p:spPr>
        <p:txBody>
          <a:bodyPr wrap="square" lIns="18288" tIns="18288" rIns="18288" bIns="18288" anchor="t">
            <a:spAutoFit/>
          </a:bodyPr>
          <a:lstStyle/>
          <a:p>
            <a:pPr algn="l">
              <a:lnSpc>
                <a:spcPct val="118000"/>
              </a:lnSpc>
              <a:spcBef>
                <a:spcPts val="0"/>
              </a:spcBef>
              <a:spcAft>
                <a:spcPts val="0"/>
              </a:spcAft>
            </a:pPr>
            <a:r>
              <a:rPr sz="1550" b="0">
                <a:solidFill>
                  <a:srgbClr val="222222"/>
                </a:solidFill>
                <a:latin typeface="Segoe UI"/>
              </a:rPr>
              <a:t>1. Documents appear under the Pending Tab</a:t>
            </a:r>
            <a:br/>
            <a:r>
              <a:t>2. Pending shows the number of documents received</a:t>
            </a:r>
            <a:br/>
            <a:r>
              <a:t>3. New “View” feature to your left</a:t>
            </a:r>
          </a:p>
        </p:txBody>
      </p:sp>
      <p:sp>
        <p:nvSpPr>
          <p:cNvPr id="11" name="Rounded Rectangle 9">
            <a:extLst>
              <a:ext uri="{FF2B5EF4-FFF2-40B4-BE49-F238E27FC236}">
                <a16:creationId xmlns:a16="http://schemas.microsoft.com/office/drawing/2014/main" id="{35D8A18A-A2AC-DCD7-DCCE-2F9F0EF22414}"/>
              </a:ext>
            </a:extLst>
          </p:cNvPr>
          <p:cNvSpPr/>
          <p:nvPr/>
        </p:nvSpPr>
        <p:spPr>
          <a:xfrm>
            <a:off x="512065" y="2312894"/>
            <a:ext cx="1038830" cy="2483224"/>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8F7F9"/>
        </a:solidFill>
        <a:effectLst/>
      </p:bgPr>
    </p:bg>
    <p:spTree>
      <p:nvGrpSpPr>
        <p:cNvPr id="1" name=""/>
        <p:cNvGrpSpPr/>
        <p:nvPr/>
      </p:nvGrpSpPr>
      <p:grpSpPr>
        <a:xfrm>
          <a:off x="0" y="0"/>
          <a:ext cx="0" cy="0"/>
          <a:chOff x="0" y="0"/>
          <a:chExt cx="0" cy="0"/>
        </a:xfrm>
      </p:grpSpPr>
      <p:pic>
        <p:nvPicPr>
          <p:cNvPr id="2" name="Picture 1" descr="pending_header_crop.png"/>
          <p:cNvPicPr>
            <a:picLocks noChangeAspect="1"/>
          </p:cNvPicPr>
          <p:nvPr/>
        </p:nvPicPr>
        <p:blipFill>
          <a:blip r:embed="rId2"/>
          <a:stretch>
            <a:fillRect/>
          </a:stretch>
        </p:blipFill>
        <p:spPr>
          <a:xfrm>
            <a:off x="0" y="0"/>
            <a:ext cx="12191695" cy="1371600"/>
          </a:xfrm>
          <a:prstGeom prst="rect">
            <a:avLst/>
          </a:prstGeom>
        </p:spPr>
      </p:pic>
      <p:sp>
        <p:nvSpPr>
          <p:cNvPr id="3" name="Rectangle 2"/>
          <p:cNvSpPr/>
          <p:nvPr/>
        </p:nvSpPr>
        <p:spPr>
          <a:xfrm>
            <a:off x="0" y="6163056"/>
            <a:ext cx="2578608" cy="694944"/>
          </a:xfrm>
          <a:prstGeom prst="rect">
            <a:avLst/>
          </a:prstGeom>
          <a:solidFill>
            <a:srgbClr val="A0419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Rectangle 3"/>
          <p:cNvSpPr/>
          <p:nvPr/>
        </p:nvSpPr>
        <p:spPr>
          <a:xfrm>
            <a:off x="4727448" y="6181344"/>
            <a:ext cx="4617720" cy="667512"/>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5010912" y="6382512"/>
            <a:ext cx="4114800" cy="256032"/>
          </a:xfrm>
          <a:prstGeom prst="rect">
            <a:avLst/>
          </a:prstGeom>
          <a:noFill/>
        </p:spPr>
        <p:txBody>
          <a:bodyPr wrap="square" lIns="18288" tIns="18288" rIns="18288" bIns="18288" anchor="t">
            <a:spAutoFit/>
          </a:bodyPr>
          <a:lstStyle/>
          <a:p>
            <a:pPr algn="l">
              <a:lnSpc>
                <a:spcPct val="118000"/>
              </a:lnSpc>
              <a:spcBef>
                <a:spcPts val="0"/>
              </a:spcBef>
              <a:spcAft>
                <a:spcPts val="0"/>
              </a:spcAft>
            </a:pPr>
            <a:r>
              <a:rPr sz="1900" b="0">
                <a:solidFill>
                  <a:srgbClr val="5C3D71"/>
                </a:solidFill>
                <a:latin typeface="Segoe UI"/>
              </a:rPr>
              <a:t>THE CALYX PATH PLATFORM</a:t>
            </a:r>
          </a:p>
        </p:txBody>
      </p:sp>
      <p:pic>
        <p:nvPicPr>
          <p:cNvPr id="6" name="Picture 5" descr="calyx_logo_footer.png"/>
          <p:cNvPicPr>
            <a:picLocks noChangeAspect="1"/>
          </p:cNvPicPr>
          <p:nvPr/>
        </p:nvPicPr>
        <p:blipFill>
          <a:blip r:embed="rId3"/>
          <a:stretch>
            <a:fillRect/>
          </a:stretch>
        </p:blipFill>
        <p:spPr>
          <a:xfrm>
            <a:off x="11173968" y="6327648"/>
            <a:ext cx="681881" cy="329184"/>
          </a:xfrm>
          <a:prstGeom prst="rect">
            <a:avLst/>
          </a:prstGeom>
        </p:spPr>
      </p:pic>
      <p:sp>
        <p:nvSpPr>
          <p:cNvPr id="7" name="Rectangle 6"/>
          <p:cNvSpPr/>
          <p:nvPr/>
        </p:nvSpPr>
        <p:spPr>
          <a:xfrm>
            <a:off x="512064" y="1444752"/>
            <a:ext cx="6492240" cy="4224528"/>
          </a:xfrm>
          <a:prstGeom prst="rect">
            <a:avLst/>
          </a:prstGeom>
          <a:solidFill>
            <a:srgbClr val="FFFFFF"/>
          </a:solidFill>
          <a:ln w="12700">
            <a:solidFill>
              <a:srgbClr val="D8D3D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8" name="Picture 7" descr="ebfd202f-d6b5-442d-83dc-ab7b9045f46b.png"/>
          <p:cNvPicPr>
            <a:picLocks noChangeAspect="1"/>
          </p:cNvPicPr>
          <p:nvPr/>
        </p:nvPicPr>
        <p:blipFill>
          <a:blip r:embed="rId4"/>
          <a:stretch>
            <a:fillRect/>
          </a:stretch>
        </p:blipFill>
        <p:spPr>
          <a:xfrm>
            <a:off x="631062" y="1499616"/>
            <a:ext cx="6254243" cy="4114800"/>
          </a:xfrm>
          <a:prstGeom prst="rect">
            <a:avLst/>
          </a:prstGeom>
        </p:spPr>
      </p:pic>
      <p:sp>
        <p:nvSpPr>
          <p:cNvPr id="9" name="TextBox 8"/>
          <p:cNvSpPr txBox="1"/>
          <p:nvPr/>
        </p:nvSpPr>
        <p:spPr>
          <a:xfrm>
            <a:off x="7205472" y="1627632"/>
            <a:ext cx="2240280" cy="3520440"/>
          </a:xfrm>
          <a:prstGeom prst="rect">
            <a:avLst/>
          </a:prstGeom>
          <a:noFill/>
        </p:spPr>
        <p:txBody>
          <a:bodyPr wrap="square" lIns="18288" tIns="18288" rIns="18288" bIns="18288" anchor="t">
            <a:spAutoFit/>
          </a:bodyPr>
          <a:lstStyle/>
          <a:p>
            <a:pPr algn="l">
              <a:lnSpc>
                <a:spcPct val="118000"/>
              </a:lnSpc>
              <a:spcBef>
                <a:spcPts val="0"/>
              </a:spcBef>
              <a:spcAft>
                <a:spcPts val="0"/>
              </a:spcAft>
            </a:pPr>
            <a:r>
              <a:rPr sz="1550" b="0">
                <a:solidFill>
                  <a:srgbClr val="222222"/>
                </a:solidFill>
                <a:latin typeface="Segoe UI"/>
              </a:rPr>
              <a:t>1. Accept Button</a:t>
            </a:r>
          </a:p>
        </p:txBody>
      </p:sp>
      <p:sp>
        <p:nvSpPr>
          <p:cNvPr id="11" name="Rounded Rectangle 9">
            <a:extLst>
              <a:ext uri="{FF2B5EF4-FFF2-40B4-BE49-F238E27FC236}">
                <a16:creationId xmlns:a16="http://schemas.microsoft.com/office/drawing/2014/main" id="{F7DF2CAC-725A-083C-74D1-093A6A9B257D}"/>
              </a:ext>
            </a:extLst>
          </p:cNvPr>
          <p:cNvSpPr/>
          <p:nvPr/>
        </p:nvSpPr>
        <p:spPr>
          <a:xfrm>
            <a:off x="675157" y="5341098"/>
            <a:ext cx="419848" cy="197784"/>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8F7F9"/>
        </a:solidFill>
        <a:effectLst/>
      </p:bgPr>
    </p:bg>
    <p:spTree>
      <p:nvGrpSpPr>
        <p:cNvPr id="1" name=""/>
        <p:cNvGrpSpPr/>
        <p:nvPr/>
      </p:nvGrpSpPr>
      <p:grpSpPr>
        <a:xfrm>
          <a:off x="0" y="0"/>
          <a:ext cx="0" cy="0"/>
          <a:chOff x="0" y="0"/>
          <a:chExt cx="0" cy="0"/>
        </a:xfrm>
      </p:grpSpPr>
      <p:pic>
        <p:nvPicPr>
          <p:cNvPr id="2" name="Picture 1" descr="pending_header_crop.png"/>
          <p:cNvPicPr>
            <a:picLocks noChangeAspect="1"/>
          </p:cNvPicPr>
          <p:nvPr/>
        </p:nvPicPr>
        <p:blipFill>
          <a:blip r:embed="rId2"/>
          <a:stretch>
            <a:fillRect/>
          </a:stretch>
        </p:blipFill>
        <p:spPr>
          <a:xfrm>
            <a:off x="0" y="0"/>
            <a:ext cx="12191695" cy="1371600"/>
          </a:xfrm>
          <a:prstGeom prst="rect">
            <a:avLst/>
          </a:prstGeom>
        </p:spPr>
      </p:pic>
      <p:sp>
        <p:nvSpPr>
          <p:cNvPr id="3" name="Rectangle 2"/>
          <p:cNvSpPr/>
          <p:nvPr/>
        </p:nvSpPr>
        <p:spPr>
          <a:xfrm>
            <a:off x="0" y="6163056"/>
            <a:ext cx="2578608" cy="694944"/>
          </a:xfrm>
          <a:prstGeom prst="rect">
            <a:avLst/>
          </a:prstGeom>
          <a:solidFill>
            <a:srgbClr val="A0419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Rectangle 3"/>
          <p:cNvSpPr/>
          <p:nvPr/>
        </p:nvSpPr>
        <p:spPr>
          <a:xfrm>
            <a:off x="4727448" y="6181344"/>
            <a:ext cx="4617720" cy="667512"/>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5010912" y="6382512"/>
            <a:ext cx="4114800" cy="256032"/>
          </a:xfrm>
          <a:prstGeom prst="rect">
            <a:avLst/>
          </a:prstGeom>
          <a:noFill/>
        </p:spPr>
        <p:txBody>
          <a:bodyPr wrap="square" lIns="18288" tIns="18288" rIns="18288" bIns="18288" anchor="t">
            <a:spAutoFit/>
          </a:bodyPr>
          <a:lstStyle/>
          <a:p>
            <a:pPr algn="l">
              <a:lnSpc>
                <a:spcPct val="118000"/>
              </a:lnSpc>
              <a:spcBef>
                <a:spcPts val="0"/>
              </a:spcBef>
              <a:spcAft>
                <a:spcPts val="0"/>
              </a:spcAft>
            </a:pPr>
            <a:r>
              <a:rPr sz="1900" b="0">
                <a:solidFill>
                  <a:srgbClr val="5C3D71"/>
                </a:solidFill>
                <a:latin typeface="Segoe UI"/>
              </a:rPr>
              <a:t>THE CALYX PATH PLATFORM</a:t>
            </a:r>
          </a:p>
        </p:txBody>
      </p:sp>
      <p:pic>
        <p:nvPicPr>
          <p:cNvPr id="6" name="Picture 5" descr="calyx_logo_footer.png"/>
          <p:cNvPicPr>
            <a:picLocks noChangeAspect="1"/>
          </p:cNvPicPr>
          <p:nvPr/>
        </p:nvPicPr>
        <p:blipFill>
          <a:blip r:embed="rId3"/>
          <a:stretch>
            <a:fillRect/>
          </a:stretch>
        </p:blipFill>
        <p:spPr>
          <a:xfrm>
            <a:off x="11173968" y="6327648"/>
            <a:ext cx="681881" cy="329184"/>
          </a:xfrm>
          <a:prstGeom prst="rect">
            <a:avLst/>
          </a:prstGeom>
        </p:spPr>
      </p:pic>
      <p:sp>
        <p:nvSpPr>
          <p:cNvPr id="7" name="Rectangle 6"/>
          <p:cNvSpPr/>
          <p:nvPr/>
        </p:nvSpPr>
        <p:spPr>
          <a:xfrm>
            <a:off x="512064" y="1444752"/>
            <a:ext cx="6492240" cy="4224528"/>
          </a:xfrm>
          <a:prstGeom prst="rect">
            <a:avLst/>
          </a:prstGeom>
          <a:solidFill>
            <a:srgbClr val="FFFFFF"/>
          </a:solidFill>
          <a:ln w="12700">
            <a:solidFill>
              <a:srgbClr val="D8D3D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8" name="Picture 7" descr="ebfd202f-d6b5-442d-83dc-ab7b9045f46b.png"/>
          <p:cNvPicPr>
            <a:picLocks noChangeAspect="1"/>
          </p:cNvPicPr>
          <p:nvPr/>
        </p:nvPicPr>
        <p:blipFill>
          <a:blip r:embed="rId4"/>
          <a:stretch>
            <a:fillRect/>
          </a:stretch>
        </p:blipFill>
        <p:spPr>
          <a:xfrm>
            <a:off x="631062" y="1499616"/>
            <a:ext cx="6254243" cy="4114800"/>
          </a:xfrm>
          <a:prstGeom prst="rect">
            <a:avLst/>
          </a:prstGeom>
        </p:spPr>
      </p:pic>
      <p:sp>
        <p:nvSpPr>
          <p:cNvPr id="9" name="TextBox 8"/>
          <p:cNvSpPr txBox="1"/>
          <p:nvPr/>
        </p:nvSpPr>
        <p:spPr>
          <a:xfrm>
            <a:off x="7205472" y="1627632"/>
            <a:ext cx="2240280" cy="3520440"/>
          </a:xfrm>
          <a:prstGeom prst="rect">
            <a:avLst/>
          </a:prstGeom>
          <a:noFill/>
        </p:spPr>
        <p:txBody>
          <a:bodyPr wrap="square" lIns="18288" tIns="18288" rIns="18288" bIns="18288" anchor="t">
            <a:spAutoFit/>
          </a:bodyPr>
          <a:lstStyle/>
          <a:p>
            <a:pPr algn="l">
              <a:lnSpc>
                <a:spcPct val="118000"/>
              </a:lnSpc>
              <a:spcBef>
                <a:spcPts val="0"/>
              </a:spcBef>
              <a:spcAft>
                <a:spcPts val="0"/>
              </a:spcAft>
            </a:pPr>
            <a:r>
              <a:rPr sz="1550" b="0">
                <a:solidFill>
                  <a:srgbClr val="222222"/>
                </a:solidFill>
                <a:latin typeface="Segoe UI"/>
              </a:rPr>
              <a:t>1. Accept Button</a:t>
            </a:r>
            <a:br/>
            <a:r>
              <a:t>2. Reject Button – you can Reject &amp; Resend or Reject</a:t>
            </a:r>
          </a:p>
        </p:txBody>
      </p:sp>
      <p:sp>
        <p:nvSpPr>
          <p:cNvPr id="12" name="Rounded Rectangle 9">
            <a:extLst>
              <a:ext uri="{FF2B5EF4-FFF2-40B4-BE49-F238E27FC236}">
                <a16:creationId xmlns:a16="http://schemas.microsoft.com/office/drawing/2014/main" id="{74D49C05-F714-A62A-A86E-7C6690E7C5E2}"/>
              </a:ext>
            </a:extLst>
          </p:cNvPr>
          <p:cNvSpPr/>
          <p:nvPr/>
        </p:nvSpPr>
        <p:spPr>
          <a:xfrm>
            <a:off x="4517523" y="3813487"/>
            <a:ext cx="1103347" cy="197784"/>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F8F7F9"/>
        </a:solidFill>
        <a:effectLst/>
      </p:bgPr>
    </p:bg>
    <p:spTree>
      <p:nvGrpSpPr>
        <p:cNvPr id="1" name=""/>
        <p:cNvGrpSpPr/>
        <p:nvPr/>
      </p:nvGrpSpPr>
      <p:grpSpPr>
        <a:xfrm>
          <a:off x="0" y="0"/>
          <a:ext cx="0" cy="0"/>
          <a:chOff x="0" y="0"/>
          <a:chExt cx="0" cy="0"/>
        </a:xfrm>
      </p:grpSpPr>
      <p:pic>
        <p:nvPicPr>
          <p:cNvPr id="2" name="Picture 1" descr="pending_header_crop.png"/>
          <p:cNvPicPr>
            <a:picLocks noChangeAspect="1"/>
          </p:cNvPicPr>
          <p:nvPr/>
        </p:nvPicPr>
        <p:blipFill>
          <a:blip r:embed="rId2"/>
          <a:stretch>
            <a:fillRect/>
          </a:stretch>
        </p:blipFill>
        <p:spPr>
          <a:xfrm>
            <a:off x="0" y="0"/>
            <a:ext cx="12191695" cy="1371600"/>
          </a:xfrm>
          <a:prstGeom prst="rect">
            <a:avLst/>
          </a:prstGeom>
        </p:spPr>
      </p:pic>
      <p:sp>
        <p:nvSpPr>
          <p:cNvPr id="3" name="Rectangle 2"/>
          <p:cNvSpPr/>
          <p:nvPr/>
        </p:nvSpPr>
        <p:spPr>
          <a:xfrm>
            <a:off x="0" y="6163056"/>
            <a:ext cx="2578608" cy="694944"/>
          </a:xfrm>
          <a:prstGeom prst="rect">
            <a:avLst/>
          </a:prstGeom>
          <a:solidFill>
            <a:srgbClr val="A0419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Rectangle 3"/>
          <p:cNvSpPr/>
          <p:nvPr/>
        </p:nvSpPr>
        <p:spPr>
          <a:xfrm>
            <a:off x="4727448" y="6181344"/>
            <a:ext cx="4617720" cy="667512"/>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5010912" y="6382512"/>
            <a:ext cx="4114800" cy="256032"/>
          </a:xfrm>
          <a:prstGeom prst="rect">
            <a:avLst/>
          </a:prstGeom>
          <a:noFill/>
        </p:spPr>
        <p:txBody>
          <a:bodyPr wrap="square" lIns="18288" tIns="18288" rIns="18288" bIns="18288" anchor="t">
            <a:spAutoFit/>
          </a:bodyPr>
          <a:lstStyle/>
          <a:p>
            <a:pPr algn="l">
              <a:lnSpc>
                <a:spcPct val="118000"/>
              </a:lnSpc>
              <a:spcBef>
                <a:spcPts val="0"/>
              </a:spcBef>
              <a:spcAft>
                <a:spcPts val="0"/>
              </a:spcAft>
            </a:pPr>
            <a:r>
              <a:rPr sz="1900" b="0">
                <a:solidFill>
                  <a:srgbClr val="5C3D71"/>
                </a:solidFill>
                <a:latin typeface="Segoe UI"/>
              </a:rPr>
              <a:t>THE CALYX PATH PLATFORM</a:t>
            </a:r>
          </a:p>
        </p:txBody>
      </p:sp>
      <p:pic>
        <p:nvPicPr>
          <p:cNvPr id="6" name="Picture 5" descr="calyx_logo_footer.png"/>
          <p:cNvPicPr>
            <a:picLocks noChangeAspect="1"/>
          </p:cNvPicPr>
          <p:nvPr/>
        </p:nvPicPr>
        <p:blipFill>
          <a:blip r:embed="rId3"/>
          <a:stretch>
            <a:fillRect/>
          </a:stretch>
        </p:blipFill>
        <p:spPr>
          <a:xfrm>
            <a:off x="11173968" y="6327648"/>
            <a:ext cx="681881" cy="329184"/>
          </a:xfrm>
          <a:prstGeom prst="rect">
            <a:avLst/>
          </a:prstGeom>
        </p:spPr>
      </p:pic>
      <p:sp>
        <p:nvSpPr>
          <p:cNvPr id="7" name="Rectangle 6"/>
          <p:cNvSpPr/>
          <p:nvPr/>
        </p:nvSpPr>
        <p:spPr>
          <a:xfrm>
            <a:off x="512064" y="1444752"/>
            <a:ext cx="6492240" cy="4224528"/>
          </a:xfrm>
          <a:prstGeom prst="rect">
            <a:avLst/>
          </a:prstGeom>
          <a:solidFill>
            <a:srgbClr val="FFFFFF"/>
          </a:solidFill>
          <a:ln w="12700">
            <a:solidFill>
              <a:srgbClr val="D8D3D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8" name="Picture 7" descr="573a19b6-6403-44ce-9fa6-6ce085599070.png"/>
          <p:cNvPicPr>
            <a:picLocks noChangeAspect="1"/>
          </p:cNvPicPr>
          <p:nvPr/>
        </p:nvPicPr>
        <p:blipFill>
          <a:blip r:embed="rId4"/>
          <a:stretch>
            <a:fillRect/>
          </a:stretch>
        </p:blipFill>
        <p:spPr>
          <a:xfrm>
            <a:off x="673957" y="1499616"/>
            <a:ext cx="6168452" cy="4114800"/>
          </a:xfrm>
          <a:prstGeom prst="rect">
            <a:avLst/>
          </a:prstGeom>
        </p:spPr>
      </p:pic>
      <p:sp>
        <p:nvSpPr>
          <p:cNvPr id="9" name="TextBox 8"/>
          <p:cNvSpPr txBox="1"/>
          <p:nvPr/>
        </p:nvSpPr>
        <p:spPr>
          <a:xfrm>
            <a:off x="7205472" y="1627632"/>
            <a:ext cx="2240280" cy="3520440"/>
          </a:xfrm>
          <a:prstGeom prst="rect">
            <a:avLst/>
          </a:prstGeom>
          <a:noFill/>
        </p:spPr>
        <p:txBody>
          <a:bodyPr wrap="square" lIns="18288" tIns="18288" rIns="18288" bIns="18288" anchor="t">
            <a:spAutoFit/>
          </a:bodyPr>
          <a:lstStyle/>
          <a:p>
            <a:pPr algn="l">
              <a:lnSpc>
                <a:spcPct val="118000"/>
              </a:lnSpc>
              <a:spcBef>
                <a:spcPts val="0"/>
              </a:spcBef>
              <a:spcAft>
                <a:spcPts val="0"/>
              </a:spcAft>
            </a:pPr>
            <a:r>
              <a:rPr sz="1550" b="0">
                <a:solidFill>
                  <a:srgbClr val="222222"/>
                </a:solidFill>
                <a:latin typeface="Segoe UI"/>
              </a:rPr>
              <a:t>1. View Button</a:t>
            </a:r>
          </a:p>
        </p:txBody>
      </p:sp>
      <p:sp>
        <p:nvSpPr>
          <p:cNvPr id="11" name="Rounded Rectangle 9">
            <a:extLst>
              <a:ext uri="{FF2B5EF4-FFF2-40B4-BE49-F238E27FC236}">
                <a16:creationId xmlns:a16="http://schemas.microsoft.com/office/drawing/2014/main" id="{E8DF6F9A-BF0A-0C12-881F-EB389B379984}"/>
              </a:ext>
            </a:extLst>
          </p:cNvPr>
          <p:cNvSpPr/>
          <p:nvPr/>
        </p:nvSpPr>
        <p:spPr>
          <a:xfrm>
            <a:off x="1410265" y="5359028"/>
            <a:ext cx="419848" cy="197784"/>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F8F7F9"/>
        </a:solidFill>
        <a:effectLst/>
      </p:bgPr>
    </p:bg>
    <p:spTree>
      <p:nvGrpSpPr>
        <p:cNvPr id="1" name=""/>
        <p:cNvGrpSpPr/>
        <p:nvPr/>
      </p:nvGrpSpPr>
      <p:grpSpPr>
        <a:xfrm>
          <a:off x="0" y="0"/>
          <a:ext cx="0" cy="0"/>
          <a:chOff x="0" y="0"/>
          <a:chExt cx="0" cy="0"/>
        </a:xfrm>
      </p:grpSpPr>
      <p:pic>
        <p:nvPicPr>
          <p:cNvPr id="2" name="Picture 1" descr="pending_header_crop.png"/>
          <p:cNvPicPr>
            <a:picLocks noChangeAspect="1"/>
          </p:cNvPicPr>
          <p:nvPr/>
        </p:nvPicPr>
        <p:blipFill>
          <a:blip r:embed="rId2"/>
          <a:stretch>
            <a:fillRect/>
          </a:stretch>
        </p:blipFill>
        <p:spPr>
          <a:xfrm>
            <a:off x="0" y="0"/>
            <a:ext cx="12191695" cy="1371600"/>
          </a:xfrm>
          <a:prstGeom prst="rect">
            <a:avLst/>
          </a:prstGeom>
        </p:spPr>
      </p:pic>
      <p:sp>
        <p:nvSpPr>
          <p:cNvPr id="3" name="Rectangle 2"/>
          <p:cNvSpPr/>
          <p:nvPr/>
        </p:nvSpPr>
        <p:spPr>
          <a:xfrm>
            <a:off x="0" y="6163056"/>
            <a:ext cx="2578608" cy="694944"/>
          </a:xfrm>
          <a:prstGeom prst="rect">
            <a:avLst/>
          </a:prstGeom>
          <a:solidFill>
            <a:srgbClr val="A0419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Rectangle 3"/>
          <p:cNvSpPr/>
          <p:nvPr/>
        </p:nvSpPr>
        <p:spPr>
          <a:xfrm>
            <a:off x="4727448" y="6181344"/>
            <a:ext cx="4617720" cy="667512"/>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5010912" y="6382512"/>
            <a:ext cx="4114800" cy="256032"/>
          </a:xfrm>
          <a:prstGeom prst="rect">
            <a:avLst/>
          </a:prstGeom>
          <a:noFill/>
        </p:spPr>
        <p:txBody>
          <a:bodyPr wrap="square" lIns="18288" tIns="18288" rIns="18288" bIns="18288" anchor="t">
            <a:spAutoFit/>
          </a:bodyPr>
          <a:lstStyle/>
          <a:p>
            <a:pPr algn="l">
              <a:lnSpc>
                <a:spcPct val="118000"/>
              </a:lnSpc>
              <a:spcBef>
                <a:spcPts val="0"/>
              </a:spcBef>
              <a:spcAft>
                <a:spcPts val="0"/>
              </a:spcAft>
            </a:pPr>
            <a:r>
              <a:rPr sz="1900" b="0">
                <a:solidFill>
                  <a:srgbClr val="5C3D71"/>
                </a:solidFill>
                <a:latin typeface="Segoe UI"/>
              </a:rPr>
              <a:t>THE CALYX PATH PLATFORM</a:t>
            </a:r>
          </a:p>
        </p:txBody>
      </p:sp>
      <p:pic>
        <p:nvPicPr>
          <p:cNvPr id="6" name="Picture 5" descr="calyx_logo_footer.png"/>
          <p:cNvPicPr>
            <a:picLocks noChangeAspect="1"/>
          </p:cNvPicPr>
          <p:nvPr/>
        </p:nvPicPr>
        <p:blipFill>
          <a:blip r:embed="rId3"/>
          <a:stretch>
            <a:fillRect/>
          </a:stretch>
        </p:blipFill>
        <p:spPr>
          <a:xfrm>
            <a:off x="11173968" y="6327648"/>
            <a:ext cx="681881" cy="329184"/>
          </a:xfrm>
          <a:prstGeom prst="rect">
            <a:avLst/>
          </a:prstGeom>
        </p:spPr>
      </p:pic>
      <p:sp>
        <p:nvSpPr>
          <p:cNvPr id="7" name="Rectangle 6"/>
          <p:cNvSpPr/>
          <p:nvPr/>
        </p:nvSpPr>
        <p:spPr>
          <a:xfrm>
            <a:off x="512064" y="1444752"/>
            <a:ext cx="6492240" cy="4224528"/>
          </a:xfrm>
          <a:prstGeom prst="rect">
            <a:avLst/>
          </a:prstGeom>
          <a:solidFill>
            <a:srgbClr val="FFFFFF"/>
          </a:solidFill>
          <a:ln w="12700">
            <a:solidFill>
              <a:srgbClr val="D8D3D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8" name="Picture 7" descr="573a19b6-6403-44ce-9fa6-6ce085599070.png"/>
          <p:cNvPicPr>
            <a:picLocks noChangeAspect="1"/>
          </p:cNvPicPr>
          <p:nvPr/>
        </p:nvPicPr>
        <p:blipFill>
          <a:blip r:embed="rId4"/>
          <a:stretch>
            <a:fillRect/>
          </a:stretch>
        </p:blipFill>
        <p:spPr>
          <a:xfrm>
            <a:off x="673957" y="1499616"/>
            <a:ext cx="6168452" cy="4114800"/>
          </a:xfrm>
          <a:prstGeom prst="rect">
            <a:avLst/>
          </a:prstGeom>
        </p:spPr>
      </p:pic>
      <p:sp>
        <p:nvSpPr>
          <p:cNvPr id="9" name="TextBox 8"/>
          <p:cNvSpPr txBox="1"/>
          <p:nvPr/>
        </p:nvSpPr>
        <p:spPr>
          <a:xfrm>
            <a:off x="7205472" y="1627632"/>
            <a:ext cx="2240280" cy="3520440"/>
          </a:xfrm>
          <a:prstGeom prst="rect">
            <a:avLst/>
          </a:prstGeom>
          <a:noFill/>
        </p:spPr>
        <p:txBody>
          <a:bodyPr wrap="square" lIns="18288" tIns="18288" rIns="18288" bIns="18288" anchor="t">
            <a:spAutoFit/>
          </a:bodyPr>
          <a:lstStyle/>
          <a:p>
            <a:pPr algn="l">
              <a:lnSpc>
                <a:spcPct val="118000"/>
              </a:lnSpc>
              <a:spcBef>
                <a:spcPts val="0"/>
              </a:spcBef>
              <a:spcAft>
                <a:spcPts val="0"/>
              </a:spcAft>
            </a:pPr>
            <a:r>
              <a:rPr sz="1550" b="0">
                <a:solidFill>
                  <a:srgbClr val="222222"/>
                </a:solidFill>
                <a:latin typeface="Segoe UI"/>
              </a:rPr>
              <a:t>1. View Button</a:t>
            </a:r>
            <a:br/>
            <a:r>
              <a:t>2. Select the document and click “View”</a:t>
            </a:r>
          </a:p>
        </p:txBody>
      </p:sp>
      <p:sp>
        <p:nvSpPr>
          <p:cNvPr id="12" name="Rounded Rectangle 9">
            <a:extLst>
              <a:ext uri="{FF2B5EF4-FFF2-40B4-BE49-F238E27FC236}">
                <a16:creationId xmlns:a16="http://schemas.microsoft.com/office/drawing/2014/main" id="{A6769FD6-2DB7-0C14-4E06-0696BBEA207C}"/>
              </a:ext>
            </a:extLst>
          </p:cNvPr>
          <p:cNvSpPr/>
          <p:nvPr/>
        </p:nvSpPr>
        <p:spPr>
          <a:xfrm>
            <a:off x="1410266" y="5350063"/>
            <a:ext cx="419848" cy="197784"/>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Rounded Rectangle 9">
            <a:extLst>
              <a:ext uri="{FF2B5EF4-FFF2-40B4-BE49-F238E27FC236}">
                <a16:creationId xmlns:a16="http://schemas.microsoft.com/office/drawing/2014/main" id="{C028F20B-A521-14CD-E538-E0197A2348FA}"/>
              </a:ext>
            </a:extLst>
          </p:cNvPr>
          <p:cNvSpPr/>
          <p:nvPr/>
        </p:nvSpPr>
        <p:spPr>
          <a:xfrm>
            <a:off x="581360" y="2088776"/>
            <a:ext cx="1248754" cy="842683"/>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F8F7F9"/>
        </a:solidFill>
        <a:effectLst/>
      </p:bgPr>
    </p:bg>
    <p:spTree>
      <p:nvGrpSpPr>
        <p:cNvPr id="1" name=""/>
        <p:cNvGrpSpPr/>
        <p:nvPr/>
      </p:nvGrpSpPr>
      <p:grpSpPr>
        <a:xfrm>
          <a:off x="0" y="0"/>
          <a:ext cx="0" cy="0"/>
          <a:chOff x="0" y="0"/>
          <a:chExt cx="0" cy="0"/>
        </a:xfrm>
      </p:grpSpPr>
      <p:pic>
        <p:nvPicPr>
          <p:cNvPr id="2" name="Picture 1" descr="pending_header_crop.png"/>
          <p:cNvPicPr>
            <a:picLocks noChangeAspect="1"/>
          </p:cNvPicPr>
          <p:nvPr/>
        </p:nvPicPr>
        <p:blipFill>
          <a:blip r:embed="rId2"/>
          <a:stretch>
            <a:fillRect/>
          </a:stretch>
        </p:blipFill>
        <p:spPr>
          <a:xfrm>
            <a:off x="0" y="0"/>
            <a:ext cx="12191695" cy="1371600"/>
          </a:xfrm>
          <a:prstGeom prst="rect">
            <a:avLst/>
          </a:prstGeom>
        </p:spPr>
      </p:pic>
      <p:sp>
        <p:nvSpPr>
          <p:cNvPr id="3" name="Rectangle 2"/>
          <p:cNvSpPr/>
          <p:nvPr/>
        </p:nvSpPr>
        <p:spPr>
          <a:xfrm>
            <a:off x="0" y="6163056"/>
            <a:ext cx="2578608" cy="694944"/>
          </a:xfrm>
          <a:prstGeom prst="rect">
            <a:avLst/>
          </a:prstGeom>
          <a:solidFill>
            <a:srgbClr val="A0419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Rectangle 3"/>
          <p:cNvSpPr/>
          <p:nvPr/>
        </p:nvSpPr>
        <p:spPr>
          <a:xfrm>
            <a:off x="4727448" y="6181344"/>
            <a:ext cx="4617720" cy="667512"/>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5010912" y="6382512"/>
            <a:ext cx="4114800" cy="256032"/>
          </a:xfrm>
          <a:prstGeom prst="rect">
            <a:avLst/>
          </a:prstGeom>
          <a:noFill/>
        </p:spPr>
        <p:txBody>
          <a:bodyPr wrap="square" lIns="18288" tIns="18288" rIns="18288" bIns="18288" anchor="t">
            <a:spAutoFit/>
          </a:bodyPr>
          <a:lstStyle/>
          <a:p>
            <a:pPr algn="l">
              <a:lnSpc>
                <a:spcPct val="118000"/>
              </a:lnSpc>
              <a:spcBef>
                <a:spcPts val="0"/>
              </a:spcBef>
              <a:spcAft>
                <a:spcPts val="0"/>
              </a:spcAft>
            </a:pPr>
            <a:r>
              <a:rPr sz="1900" b="0">
                <a:solidFill>
                  <a:srgbClr val="5C3D71"/>
                </a:solidFill>
                <a:latin typeface="Segoe UI"/>
              </a:rPr>
              <a:t>THE CALYX PATH PLATFORM</a:t>
            </a:r>
          </a:p>
        </p:txBody>
      </p:sp>
      <p:pic>
        <p:nvPicPr>
          <p:cNvPr id="6" name="Picture 5" descr="calyx_logo_footer.png"/>
          <p:cNvPicPr>
            <a:picLocks noChangeAspect="1"/>
          </p:cNvPicPr>
          <p:nvPr/>
        </p:nvPicPr>
        <p:blipFill>
          <a:blip r:embed="rId3"/>
          <a:stretch>
            <a:fillRect/>
          </a:stretch>
        </p:blipFill>
        <p:spPr>
          <a:xfrm>
            <a:off x="11173968" y="6327648"/>
            <a:ext cx="681881" cy="329184"/>
          </a:xfrm>
          <a:prstGeom prst="rect">
            <a:avLst/>
          </a:prstGeom>
        </p:spPr>
      </p:pic>
      <p:sp>
        <p:nvSpPr>
          <p:cNvPr id="7" name="Rectangle 6"/>
          <p:cNvSpPr/>
          <p:nvPr/>
        </p:nvSpPr>
        <p:spPr>
          <a:xfrm>
            <a:off x="512064" y="1444752"/>
            <a:ext cx="6492240" cy="4224528"/>
          </a:xfrm>
          <a:prstGeom prst="rect">
            <a:avLst/>
          </a:prstGeom>
          <a:solidFill>
            <a:srgbClr val="FFFFFF"/>
          </a:solidFill>
          <a:ln w="12700">
            <a:solidFill>
              <a:srgbClr val="D8D3D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8" name="Picture 7" descr="e903c99b-5421-4d0d-b23e-dc9265e1a4c4.png"/>
          <p:cNvPicPr>
            <a:picLocks noChangeAspect="1"/>
          </p:cNvPicPr>
          <p:nvPr/>
        </p:nvPicPr>
        <p:blipFill>
          <a:blip r:embed="rId4"/>
          <a:stretch>
            <a:fillRect/>
          </a:stretch>
        </p:blipFill>
        <p:spPr>
          <a:xfrm>
            <a:off x="566928" y="1730469"/>
            <a:ext cx="6382512" cy="3653093"/>
          </a:xfrm>
          <a:prstGeom prst="rect">
            <a:avLst/>
          </a:prstGeom>
        </p:spPr>
      </p:pic>
      <p:sp>
        <p:nvSpPr>
          <p:cNvPr id="9" name="TextBox 8"/>
          <p:cNvSpPr txBox="1"/>
          <p:nvPr/>
        </p:nvSpPr>
        <p:spPr>
          <a:xfrm>
            <a:off x="7205472" y="1627632"/>
            <a:ext cx="2240280" cy="3520440"/>
          </a:xfrm>
          <a:prstGeom prst="rect">
            <a:avLst/>
          </a:prstGeom>
          <a:noFill/>
        </p:spPr>
        <p:txBody>
          <a:bodyPr wrap="square" lIns="18288" tIns="18288" rIns="18288" bIns="18288" anchor="t">
            <a:spAutoFit/>
          </a:bodyPr>
          <a:lstStyle/>
          <a:p>
            <a:pPr algn="l">
              <a:lnSpc>
                <a:spcPct val="118000"/>
              </a:lnSpc>
              <a:spcBef>
                <a:spcPts val="0"/>
              </a:spcBef>
              <a:spcAft>
                <a:spcPts val="0"/>
              </a:spcAft>
            </a:pPr>
            <a:r>
              <a:rPr sz="1550" b="0">
                <a:solidFill>
                  <a:srgbClr val="222222"/>
                </a:solidFill>
                <a:latin typeface="Segoe UI"/>
              </a:rPr>
              <a:t>1. Add from Computer button</a:t>
            </a:r>
          </a:p>
        </p:txBody>
      </p:sp>
      <p:sp>
        <p:nvSpPr>
          <p:cNvPr id="11" name="Rounded Rectangle 9">
            <a:extLst>
              <a:ext uri="{FF2B5EF4-FFF2-40B4-BE49-F238E27FC236}">
                <a16:creationId xmlns:a16="http://schemas.microsoft.com/office/drawing/2014/main" id="{A9B394C0-B670-AD42-8F5F-06EE6DC06B62}"/>
              </a:ext>
            </a:extLst>
          </p:cNvPr>
          <p:cNvSpPr/>
          <p:nvPr/>
        </p:nvSpPr>
        <p:spPr>
          <a:xfrm>
            <a:off x="1538388" y="5161806"/>
            <a:ext cx="677761" cy="197784"/>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F8F7F9"/>
        </a:solidFill>
        <a:effectLst/>
      </p:bgPr>
    </p:bg>
    <p:spTree>
      <p:nvGrpSpPr>
        <p:cNvPr id="1" name=""/>
        <p:cNvGrpSpPr/>
        <p:nvPr/>
      </p:nvGrpSpPr>
      <p:grpSpPr>
        <a:xfrm>
          <a:off x="0" y="0"/>
          <a:ext cx="0" cy="0"/>
          <a:chOff x="0" y="0"/>
          <a:chExt cx="0" cy="0"/>
        </a:xfrm>
      </p:grpSpPr>
      <p:pic>
        <p:nvPicPr>
          <p:cNvPr id="2" name="Picture 1" descr="pending_header_crop.png"/>
          <p:cNvPicPr>
            <a:picLocks noChangeAspect="1"/>
          </p:cNvPicPr>
          <p:nvPr/>
        </p:nvPicPr>
        <p:blipFill>
          <a:blip r:embed="rId2"/>
          <a:stretch>
            <a:fillRect/>
          </a:stretch>
        </p:blipFill>
        <p:spPr>
          <a:xfrm>
            <a:off x="0" y="0"/>
            <a:ext cx="12191695" cy="1371600"/>
          </a:xfrm>
          <a:prstGeom prst="rect">
            <a:avLst/>
          </a:prstGeom>
        </p:spPr>
      </p:pic>
      <p:sp>
        <p:nvSpPr>
          <p:cNvPr id="3" name="Rectangle 2"/>
          <p:cNvSpPr/>
          <p:nvPr/>
        </p:nvSpPr>
        <p:spPr>
          <a:xfrm>
            <a:off x="0" y="6163056"/>
            <a:ext cx="2578608" cy="694944"/>
          </a:xfrm>
          <a:prstGeom prst="rect">
            <a:avLst/>
          </a:prstGeom>
          <a:solidFill>
            <a:srgbClr val="A0419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Rectangle 3"/>
          <p:cNvSpPr/>
          <p:nvPr/>
        </p:nvSpPr>
        <p:spPr>
          <a:xfrm>
            <a:off x="4727448" y="6181344"/>
            <a:ext cx="4617720" cy="667512"/>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5010912" y="6382512"/>
            <a:ext cx="4114800" cy="256032"/>
          </a:xfrm>
          <a:prstGeom prst="rect">
            <a:avLst/>
          </a:prstGeom>
          <a:noFill/>
        </p:spPr>
        <p:txBody>
          <a:bodyPr wrap="square" lIns="18288" tIns="18288" rIns="18288" bIns="18288" anchor="t">
            <a:spAutoFit/>
          </a:bodyPr>
          <a:lstStyle/>
          <a:p>
            <a:pPr algn="l">
              <a:lnSpc>
                <a:spcPct val="118000"/>
              </a:lnSpc>
              <a:spcBef>
                <a:spcPts val="0"/>
              </a:spcBef>
              <a:spcAft>
                <a:spcPts val="0"/>
              </a:spcAft>
            </a:pPr>
            <a:r>
              <a:rPr sz="1900" b="0">
                <a:solidFill>
                  <a:srgbClr val="5C3D71"/>
                </a:solidFill>
                <a:latin typeface="Segoe UI"/>
              </a:rPr>
              <a:t>THE CALYX PATH PLATFORM</a:t>
            </a:r>
          </a:p>
        </p:txBody>
      </p:sp>
      <p:pic>
        <p:nvPicPr>
          <p:cNvPr id="6" name="Picture 5" descr="calyx_logo_footer.png"/>
          <p:cNvPicPr>
            <a:picLocks noChangeAspect="1"/>
          </p:cNvPicPr>
          <p:nvPr/>
        </p:nvPicPr>
        <p:blipFill>
          <a:blip r:embed="rId3"/>
          <a:stretch>
            <a:fillRect/>
          </a:stretch>
        </p:blipFill>
        <p:spPr>
          <a:xfrm>
            <a:off x="11173968" y="6327648"/>
            <a:ext cx="681881" cy="329184"/>
          </a:xfrm>
          <a:prstGeom prst="rect">
            <a:avLst/>
          </a:prstGeom>
        </p:spPr>
      </p:pic>
      <p:sp>
        <p:nvSpPr>
          <p:cNvPr id="7" name="Rectangle 6"/>
          <p:cNvSpPr/>
          <p:nvPr/>
        </p:nvSpPr>
        <p:spPr>
          <a:xfrm>
            <a:off x="512064" y="1444752"/>
            <a:ext cx="6492240" cy="4224528"/>
          </a:xfrm>
          <a:prstGeom prst="rect">
            <a:avLst/>
          </a:prstGeom>
          <a:solidFill>
            <a:srgbClr val="FFFFFF"/>
          </a:solidFill>
          <a:ln w="12700">
            <a:solidFill>
              <a:srgbClr val="D8D3D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8" name="Picture 7" descr="e903c99b-5421-4d0d-b23e-dc9265e1a4c4.png"/>
          <p:cNvPicPr>
            <a:picLocks noChangeAspect="1"/>
          </p:cNvPicPr>
          <p:nvPr/>
        </p:nvPicPr>
        <p:blipFill>
          <a:blip r:embed="rId4"/>
          <a:stretch>
            <a:fillRect/>
          </a:stretch>
        </p:blipFill>
        <p:spPr>
          <a:xfrm>
            <a:off x="566928" y="1730469"/>
            <a:ext cx="6382512" cy="3653093"/>
          </a:xfrm>
          <a:prstGeom prst="rect">
            <a:avLst/>
          </a:prstGeom>
        </p:spPr>
      </p:pic>
      <p:sp>
        <p:nvSpPr>
          <p:cNvPr id="9" name="TextBox 8"/>
          <p:cNvSpPr txBox="1"/>
          <p:nvPr/>
        </p:nvSpPr>
        <p:spPr>
          <a:xfrm>
            <a:off x="7205472" y="1627632"/>
            <a:ext cx="2240280" cy="3520440"/>
          </a:xfrm>
          <a:prstGeom prst="rect">
            <a:avLst/>
          </a:prstGeom>
          <a:noFill/>
        </p:spPr>
        <p:txBody>
          <a:bodyPr wrap="square" lIns="18288" tIns="18288" rIns="18288" bIns="18288" anchor="t">
            <a:spAutoFit/>
          </a:bodyPr>
          <a:lstStyle/>
          <a:p>
            <a:pPr algn="l">
              <a:lnSpc>
                <a:spcPct val="118000"/>
              </a:lnSpc>
              <a:spcBef>
                <a:spcPts val="0"/>
              </a:spcBef>
              <a:spcAft>
                <a:spcPts val="0"/>
              </a:spcAft>
            </a:pPr>
            <a:r>
              <a:rPr sz="1550" b="0">
                <a:solidFill>
                  <a:srgbClr val="222222"/>
                </a:solidFill>
                <a:latin typeface="Segoe UI"/>
              </a:rPr>
              <a:t>1. Add from Computer button</a:t>
            </a:r>
            <a:br/>
            <a:r>
              <a:t>2. Loan Officer can add documents</a:t>
            </a:r>
          </a:p>
        </p:txBody>
      </p:sp>
      <p:sp>
        <p:nvSpPr>
          <p:cNvPr id="11" name="Rounded Rectangle 9">
            <a:extLst>
              <a:ext uri="{FF2B5EF4-FFF2-40B4-BE49-F238E27FC236}">
                <a16:creationId xmlns:a16="http://schemas.microsoft.com/office/drawing/2014/main" id="{C8AE6500-81FD-8A2E-11B5-64C12E541E92}"/>
              </a:ext>
            </a:extLst>
          </p:cNvPr>
          <p:cNvSpPr/>
          <p:nvPr/>
        </p:nvSpPr>
        <p:spPr>
          <a:xfrm>
            <a:off x="2190192" y="2302059"/>
            <a:ext cx="4596087" cy="2520949"/>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cxnSp>
        <p:nvCxnSpPr>
          <p:cNvPr id="12" name="Straight Arrow Connector 11">
            <a:extLst>
              <a:ext uri="{FF2B5EF4-FFF2-40B4-BE49-F238E27FC236}">
                <a16:creationId xmlns:a16="http://schemas.microsoft.com/office/drawing/2014/main" id="{AA67CF04-05A2-543D-2582-47A8A2A51FD4}"/>
              </a:ext>
            </a:extLst>
          </p:cNvPr>
          <p:cNvCxnSpPr/>
          <p:nvPr/>
        </p:nvCxnSpPr>
        <p:spPr>
          <a:xfrm flipH="1">
            <a:off x="4545106" y="4258240"/>
            <a:ext cx="268941" cy="268941"/>
          </a:xfrm>
          <a:prstGeom prst="straightConnector1">
            <a:avLst/>
          </a:prstGeom>
          <a:ln w="38100">
            <a:solidFill>
              <a:srgbClr val="FF0000"/>
            </a:solidFill>
            <a:tailEnd type="triangle"/>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F8F7F9"/>
        </a:solidFill>
        <a:effectLst/>
      </p:bgPr>
    </p:bg>
    <p:spTree>
      <p:nvGrpSpPr>
        <p:cNvPr id="1" name=""/>
        <p:cNvGrpSpPr/>
        <p:nvPr/>
      </p:nvGrpSpPr>
      <p:grpSpPr>
        <a:xfrm>
          <a:off x="0" y="0"/>
          <a:ext cx="0" cy="0"/>
          <a:chOff x="0" y="0"/>
          <a:chExt cx="0" cy="0"/>
        </a:xfrm>
      </p:grpSpPr>
      <p:pic>
        <p:nvPicPr>
          <p:cNvPr id="2" name="Picture 1" descr="pending_header_crop.png"/>
          <p:cNvPicPr>
            <a:picLocks noChangeAspect="1"/>
          </p:cNvPicPr>
          <p:nvPr/>
        </p:nvPicPr>
        <p:blipFill>
          <a:blip r:embed="rId2"/>
          <a:stretch>
            <a:fillRect/>
          </a:stretch>
        </p:blipFill>
        <p:spPr>
          <a:xfrm>
            <a:off x="0" y="0"/>
            <a:ext cx="12191695" cy="1371600"/>
          </a:xfrm>
          <a:prstGeom prst="rect">
            <a:avLst/>
          </a:prstGeom>
        </p:spPr>
      </p:pic>
      <p:sp>
        <p:nvSpPr>
          <p:cNvPr id="3" name="Rectangle 2"/>
          <p:cNvSpPr/>
          <p:nvPr/>
        </p:nvSpPr>
        <p:spPr>
          <a:xfrm>
            <a:off x="0" y="6163056"/>
            <a:ext cx="2578608" cy="694944"/>
          </a:xfrm>
          <a:prstGeom prst="rect">
            <a:avLst/>
          </a:prstGeom>
          <a:solidFill>
            <a:srgbClr val="A0419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Rectangle 3"/>
          <p:cNvSpPr/>
          <p:nvPr/>
        </p:nvSpPr>
        <p:spPr>
          <a:xfrm>
            <a:off x="4727448" y="6181344"/>
            <a:ext cx="4617720" cy="667512"/>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5010912" y="6382512"/>
            <a:ext cx="4114800" cy="256032"/>
          </a:xfrm>
          <a:prstGeom prst="rect">
            <a:avLst/>
          </a:prstGeom>
          <a:noFill/>
        </p:spPr>
        <p:txBody>
          <a:bodyPr wrap="square" lIns="18288" tIns="18288" rIns="18288" bIns="18288" anchor="t">
            <a:spAutoFit/>
          </a:bodyPr>
          <a:lstStyle/>
          <a:p>
            <a:pPr algn="l">
              <a:lnSpc>
                <a:spcPct val="118000"/>
              </a:lnSpc>
              <a:spcBef>
                <a:spcPts val="0"/>
              </a:spcBef>
              <a:spcAft>
                <a:spcPts val="0"/>
              </a:spcAft>
            </a:pPr>
            <a:r>
              <a:rPr sz="1900" b="0">
                <a:solidFill>
                  <a:srgbClr val="5C3D71"/>
                </a:solidFill>
                <a:latin typeface="Segoe UI"/>
              </a:rPr>
              <a:t>THE CALYX PATH PLATFORM</a:t>
            </a:r>
          </a:p>
        </p:txBody>
      </p:sp>
      <p:pic>
        <p:nvPicPr>
          <p:cNvPr id="6" name="Picture 5" descr="calyx_logo_footer.png"/>
          <p:cNvPicPr>
            <a:picLocks noChangeAspect="1"/>
          </p:cNvPicPr>
          <p:nvPr/>
        </p:nvPicPr>
        <p:blipFill>
          <a:blip r:embed="rId3"/>
          <a:stretch>
            <a:fillRect/>
          </a:stretch>
        </p:blipFill>
        <p:spPr>
          <a:xfrm>
            <a:off x="11173968" y="6327648"/>
            <a:ext cx="681881" cy="329184"/>
          </a:xfrm>
          <a:prstGeom prst="rect">
            <a:avLst/>
          </a:prstGeom>
        </p:spPr>
      </p:pic>
      <p:sp>
        <p:nvSpPr>
          <p:cNvPr id="7" name="Rectangle 6"/>
          <p:cNvSpPr/>
          <p:nvPr/>
        </p:nvSpPr>
        <p:spPr>
          <a:xfrm>
            <a:off x="512064" y="1444752"/>
            <a:ext cx="6492240" cy="4224528"/>
          </a:xfrm>
          <a:prstGeom prst="rect">
            <a:avLst/>
          </a:prstGeom>
          <a:solidFill>
            <a:srgbClr val="FFFFFF"/>
          </a:solidFill>
          <a:ln w="12700">
            <a:solidFill>
              <a:srgbClr val="D8D3D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8" name="Picture 7" descr="fa3474c3-dc07-45da-bbb2-c58eee0f1e22.png"/>
          <p:cNvPicPr>
            <a:picLocks noChangeAspect="1"/>
          </p:cNvPicPr>
          <p:nvPr/>
        </p:nvPicPr>
        <p:blipFill>
          <a:blip r:embed="rId4"/>
          <a:stretch>
            <a:fillRect/>
          </a:stretch>
        </p:blipFill>
        <p:spPr>
          <a:xfrm>
            <a:off x="566928" y="2611094"/>
            <a:ext cx="6382512" cy="1891842"/>
          </a:xfrm>
          <a:prstGeom prst="rect">
            <a:avLst/>
          </a:prstGeom>
        </p:spPr>
      </p:pic>
      <p:sp>
        <p:nvSpPr>
          <p:cNvPr id="9" name="TextBox 8"/>
          <p:cNvSpPr txBox="1"/>
          <p:nvPr/>
        </p:nvSpPr>
        <p:spPr>
          <a:xfrm>
            <a:off x="7205472" y="1627632"/>
            <a:ext cx="2240280" cy="3520440"/>
          </a:xfrm>
          <a:prstGeom prst="rect">
            <a:avLst/>
          </a:prstGeom>
          <a:noFill/>
        </p:spPr>
        <p:txBody>
          <a:bodyPr wrap="square" lIns="18288" tIns="18288" rIns="18288" bIns="18288" anchor="t">
            <a:spAutoFit/>
          </a:bodyPr>
          <a:lstStyle/>
          <a:p>
            <a:pPr algn="l">
              <a:lnSpc>
                <a:spcPct val="118000"/>
              </a:lnSpc>
              <a:spcBef>
                <a:spcPts val="0"/>
              </a:spcBef>
              <a:spcAft>
                <a:spcPts val="0"/>
              </a:spcAft>
            </a:pPr>
            <a:r>
              <a:rPr sz="1550" b="0">
                <a:solidFill>
                  <a:srgbClr val="222222"/>
                </a:solidFill>
                <a:latin typeface="Segoe UI"/>
              </a:rPr>
              <a:t>1. All Documents have “Accepted”</a:t>
            </a:r>
          </a:p>
        </p:txBody>
      </p:sp>
      <p:sp>
        <p:nvSpPr>
          <p:cNvPr id="12" name="Rounded Rectangle 9">
            <a:extLst>
              <a:ext uri="{FF2B5EF4-FFF2-40B4-BE49-F238E27FC236}">
                <a16:creationId xmlns:a16="http://schemas.microsoft.com/office/drawing/2014/main" id="{D14C39CA-1AE2-AFC6-C408-9F664A397DBA}"/>
              </a:ext>
            </a:extLst>
          </p:cNvPr>
          <p:cNvSpPr/>
          <p:nvPr/>
        </p:nvSpPr>
        <p:spPr>
          <a:xfrm>
            <a:off x="512064" y="3558988"/>
            <a:ext cx="6492240" cy="744629"/>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F8F7F9"/>
        </a:solidFill>
        <a:effectLst/>
      </p:bgPr>
    </p:bg>
    <p:spTree>
      <p:nvGrpSpPr>
        <p:cNvPr id="1" name=""/>
        <p:cNvGrpSpPr/>
        <p:nvPr/>
      </p:nvGrpSpPr>
      <p:grpSpPr>
        <a:xfrm>
          <a:off x="0" y="0"/>
          <a:ext cx="0" cy="0"/>
          <a:chOff x="0" y="0"/>
          <a:chExt cx="0" cy="0"/>
        </a:xfrm>
      </p:grpSpPr>
      <p:pic>
        <p:nvPicPr>
          <p:cNvPr id="2" name="Picture 1" descr="pending_header_crop.png"/>
          <p:cNvPicPr>
            <a:picLocks noChangeAspect="1"/>
          </p:cNvPicPr>
          <p:nvPr/>
        </p:nvPicPr>
        <p:blipFill>
          <a:blip r:embed="rId2"/>
          <a:stretch>
            <a:fillRect/>
          </a:stretch>
        </p:blipFill>
        <p:spPr>
          <a:xfrm>
            <a:off x="0" y="0"/>
            <a:ext cx="12191695" cy="1371600"/>
          </a:xfrm>
          <a:prstGeom prst="rect">
            <a:avLst/>
          </a:prstGeom>
        </p:spPr>
      </p:pic>
      <p:sp>
        <p:nvSpPr>
          <p:cNvPr id="3" name="Rectangle 2"/>
          <p:cNvSpPr/>
          <p:nvPr/>
        </p:nvSpPr>
        <p:spPr>
          <a:xfrm>
            <a:off x="0" y="6163056"/>
            <a:ext cx="2578608" cy="694944"/>
          </a:xfrm>
          <a:prstGeom prst="rect">
            <a:avLst/>
          </a:prstGeom>
          <a:solidFill>
            <a:srgbClr val="A0419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Rectangle 3"/>
          <p:cNvSpPr/>
          <p:nvPr/>
        </p:nvSpPr>
        <p:spPr>
          <a:xfrm>
            <a:off x="4727448" y="6181344"/>
            <a:ext cx="4617720" cy="667512"/>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5010912" y="6382512"/>
            <a:ext cx="4114800" cy="256032"/>
          </a:xfrm>
          <a:prstGeom prst="rect">
            <a:avLst/>
          </a:prstGeom>
          <a:noFill/>
        </p:spPr>
        <p:txBody>
          <a:bodyPr wrap="square" lIns="18288" tIns="18288" rIns="18288" bIns="18288" anchor="t">
            <a:spAutoFit/>
          </a:bodyPr>
          <a:lstStyle/>
          <a:p>
            <a:pPr algn="l">
              <a:lnSpc>
                <a:spcPct val="118000"/>
              </a:lnSpc>
              <a:spcBef>
                <a:spcPts val="0"/>
              </a:spcBef>
              <a:spcAft>
                <a:spcPts val="0"/>
              </a:spcAft>
            </a:pPr>
            <a:r>
              <a:rPr sz="1900" b="0">
                <a:solidFill>
                  <a:srgbClr val="5C3D71"/>
                </a:solidFill>
                <a:latin typeface="Segoe UI"/>
              </a:rPr>
              <a:t>THE CALYX PATH PLATFORM</a:t>
            </a:r>
          </a:p>
        </p:txBody>
      </p:sp>
      <p:pic>
        <p:nvPicPr>
          <p:cNvPr id="6" name="Picture 5" descr="calyx_logo_footer.png"/>
          <p:cNvPicPr>
            <a:picLocks noChangeAspect="1"/>
          </p:cNvPicPr>
          <p:nvPr/>
        </p:nvPicPr>
        <p:blipFill>
          <a:blip r:embed="rId3"/>
          <a:stretch>
            <a:fillRect/>
          </a:stretch>
        </p:blipFill>
        <p:spPr>
          <a:xfrm>
            <a:off x="11173968" y="6327648"/>
            <a:ext cx="681881" cy="329184"/>
          </a:xfrm>
          <a:prstGeom prst="rect">
            <a:avLst/>
          </a:prstGeom>
        </p:spPr>
      </p:pic>
      <p:sp>
        <p:nvSpPr>
          <p:cNvPr id="7" name="Rectangle 6"/>
          <p:cNvSpPr/>
          <p:nvPr/>
        </p:nvSpPr>
        <p:spPr>
          <a:xfrm>
            <a:off x="512064" y="1444752"/>
            <a:ext cx="6492240" cy="4224528"/>
          </a:xfrm>
          <a:prstGeom prst="rect">
            <a:avLst/>
          </a:prstGeom>
          <a:solidFill>
            <a:srgbClr val="FFFFFF"/>
          </a:solidFill>
          <a:ln w="12700">
            <a:solidFill>
              <a:srgbClr val="D8D3D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8" name="Picture 7" descr="fa3474c3-dc07-45da-bbb2-c58eee0f1e22.png"/>
          <p:cNvPicPr>
            <a:picLocks noChangeAspect="1"/>
          </p:cNvPicPr>
          <p:nvPr/>
        </p:nvPicPr>
        <p:blipFill>
          <a:blip r:embed="rId4"/>
          <a:stretch>
            <a:fillRect/>
          </a:stretch>
        </p:blipFill>
        <p:spPr>
          <a:xfrm>
            <a:off x="566928" y="2611094"/>
            <a:ext cx="6382512" cy="1891842"/>
          </a:xfrm>
          <a:prstGeom prst="rect">
            <a:avLst/>
          </a:prstGeom>
        </p:spPr>
      </p:pic>
      <p:sp>
        <p:nvSpPr>
          <p:cNvPr id="9" name="TextBox 8"/>
          <p:cNvSpPr txBox="1"/>
          <p:nvPr/>
        </p:nvSpPr>
        <p:spPr>
          <a:xfrm>
            <a:off x="7205472" y="1627632"/>
            <a:ext cx="2240280" cy="3520440"/>
          </a:xfrm>
          <a:prstGeom prst="rect">
            <a:avLst/>
          </a:prstGeom>
          <a:noFill/>
        </p:spPr>
        <p:txBody>
          <a:bodyPr wrap="square" lIns="18288" tIns="18288" rIns="18288" bIns="18288" anchor="t">
            <a:spAutoFit/>
          </a:bodyPr>
          <a:lstStyle/>
          <a:p>
            <a:pPr algn="l">
              <a:lnSpc>
                <a:spcPct val="118000"/>
              </a:lnSpc>
              <a:spcBef>
                <a:spcPts val="0"/>
              </a:spcBef>
              <a:spcAft>
                <a:spcPts val="0"/>
              </a:spcAft>
            </a:pPr>
            <a:r>
              <a:rPr sz="1550" b="0">
                <a:solidFill>
                  <a:srgbClr val="222222"/>
                </a:solidFill>
                <a:latin typeface="Segoe UI"/>
              </a:rPr>
              <a:t>1. All Documents have “Accepted”</a:t>
            </a:r>
            <a:br/>
            <a:r>
              <a:t>2. Appears under Documents/List</a:t>
            </a:r>
          </a:p>
        </p:txBody>
      </p:sp>
      <p:sp>
        <p:nvSpPr>
          <p:cNvPr id="11" name="Rounded Rectangle 9">
            <a:extLst>
              <a:ext uri="{FF2B5EF4-FFF2-40B4-BE49-F238E27FC236}">
                <a16:creationId xmlns:a16="http://schemas.microsoft.com/office/drawing/2014/main" id="{D7A11BD0-4221-D9E8-36D1-8E3C316056D3}"/>
              </a:ext>
            </a:extLst>
          </p:cNvPr>
          <p:cNvSpPr/>
          <p:nvPr/>
        </p:nvSpPr>
        <p:spPr>
          <a:xfrm>
            <a:off x="1943098" y="2891398"/>
            <a:ext cx="870698" cy="206188"/>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F8F7F9"/>
        </a:solidFill>
        <a:effectLst/>
      </p:bgPr>
    </p:bg>
    <p:spTree>
      <p:nvGrpSpPr>
        <p:cNvPr id="1" name=""/>
        <p:cNvGrpSpPr/>
        <p:nvPr/>
      </p:nvGrpSpPr>
      <p:grpSpPr>
        <a:xfrm>
          <a:off x="0" y="0"/>
          <a:ext cx="0" cy="0"/>
          <a:chOff x="0" y="0"/>
          <a:chExt cx="0" cy="0"/>
        </a:xfrm>
      </p:grpSpPr>
      <p:pic>
        <p:nvPicPr>
          <p:cNvPr id="2" name="Picture 1" descr="pending_header_crop.png"/>
          <p:cNvPicPr>
            <a:picLocks noChangeAspect="1"/>
          </p:cNvPicPr>
          <p:nvPr/>
        </p:nvPicPr>
        <p:blipFill>
          <a:blip r:embed="rId2"/>
          <a:stretch>
            <a:fillRect/>
          </a:stretch>
        </p:blipFill>
        <p:spPr>
          <a:xfrm>
            <a:off x="0" y="0"/>
            <a:ext cx="12191695" cy="1371600"/>
          </a:xfrm>
          <a:prstGeom prst="rect">
            <a:avLst/>
          </a:prstGeom>
        </p:spPr>
      </p:pic>
      <p:sp>
        <p:nvSpPr>
          <p:cNvPr id="3" name="Rectangle 2"/>
          <p:cNvSpPr/>
          <p:nvPr/>
        </p:nvSpPr>
        <p:spPr>
          <a:xfrm>
            <a:off x="0" y="6163056"/>
            <a:ext cx="2578608" cy="694944"/>
          </a:xfrm>
          <a:prstGeom prst="rect">
            <a:avLst/>
          </a:prstGeom>
          <a:solidFill>
            <a:srgbClr val="A0419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Rectangle 3"/>
          <p:cNvSpPr/>
          <p:nvPr/>
        </p:nvSpPr>
        <p:spPr>
          <a:xfrm>
            <a:off x="4727448" y="6181344"/>
            <a:ext cx="4617720" cy="667512"/>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5010912" y="6382512"/>
            <a:ext cx="4114800" cy="256032"/>
          </a:xfrm>
          <a:prstGeom prst="rect">
            <a:avLst/>
          </a:prstGeom>
          <a:noFill/>
        </p:spPr>
        <p:txBody>
          <a:bodyPr wrap="square" lIns="18288" tIns="18288" rIns="18288" bIns="18288" anchor="t">
            <a:spAutoFit/>
          </a:bodyPr>
          <a:lstStyle/>
          <a:p>
            <a:pPr algn="l">
              <a:lnSpc>
                <a:spcPct val="118000"/>
              </a:lnSpc>
              <a:spcBef>
                <a:spcPts val="0"/>
              </a:spcBef>
              <a:spcAft>
                <a:spcPts val="0"/>
              </a:spcAft>
            </a:pPr>
            <a:r>
              <a:rPr sz="1900" b="0">
                <a:solidFill>
                  <a:srgbClr val="5C3D71"/>
                </a:solidFill>
                <a:latin typeface="Segoe UI"/>
              </a:rPr>
              <a:t>THE CALYX PATH PLATFORM</a:t>
            </a:r>
          </a:p>
        </p:txBody>
      </p:sp>
      <p:pic>
        <p:nvPicPr>
          <p:cNvPr id="6" name="Picture 5" descr="calyx_logo_footer.png"/>
          <p:cNvPicPr>
            <a:picLocks noChangeAspect="1"/>
          </p:cNvPicPr>
          <p:nvPr/>
        </p:nvPicPr>
        <p:blipFill>
          <a:blip r:embed="rId3"/>
          <a:stretch>
            <a:fillRect/>
          </a:stretch>
        </p:blipFill>
        <p:spPr>
          <a:xfrm>
            <a:off x="11173968" y="6327648"/>
            <a:ext cx="681881" cy="329184"/>
          </a:xfrm>
          <a:prstGeom prst="rect">
            <a:avLst/>
          </a:prstGeom>
        </p:spPr>
      </p:pic>
      <p:sp>
        <p:nvSpPr>
          <p:cNvPr id="7" name="Rectangle 6"/>
          <p:cNvSpPr/>
          <p:nvPr/>
        </p:nvSpPr>
        <p:spPr>
          <a:xfrm>
            <a:off x="512064" y="1444752"/>
            <a:ext cx="6492240" cy="4224528"/>
          </a:xfrm>
          <a:prstGeom prst="rect">
            <a:avLst/>
          </a:prstGeom>
          <a:solidFill>
            <a:srgbClr val="FFFFFF"/>
          </a:solidFill>
          <a:ln w="12700">
            <a:solidFill>
              <a:srgbClr val="D8D3D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8" name="Picture 7" descr="fa3474c3-dc07-45da-bbb2-c58eee0f1e22.png"/>
          <p:cNvPicPr>
            <a:picLocks noChangeAspect="1"/>
          </p:cNvPicPr>
          <p:nvPr/>
        </p:nvPicPr>
        <p:blipFill>
          <a:blip r:embed="rId4"/>
          <a:stretch>
            <a:fillRect/>
          </a:stretch>
        </p:blipFill>
        <p:spPr>
          <a:xfrm>
            <a:off x="566928" y="2611094"/>
            <a:ext cx="6382512" cy="1891842"/>
          </a:xfrm>
          <a:prstGeom prst="rect">
            <a:avLst/>
          </a:prstGeom>
        </p:spPr>
      </p:pic>
      <p:sp>
        <p:nvSpPr>
          <p:cNvPr id="9" name="TextBox 8"/>
          <p:cNvSpPr txBox="1"/>
          <p:nvPr/>
        </p:nvSpPr>
        <p:spPr>
          <a:xfrm>
            <a:off x="7205472" y="1627632"/>
            <a:ext cx="2240280" cy="3520440"/>
          </a:xfrm>
          <a:prstGeom prst="rect">
            <a:avLst/>
          </a:prstGeom>
          <a:noFill/>
        </p:spPr>
        <p:txBody>
          <a:bodyPr wrap="square" lIns="18288" tIns="18288" rIns="18288" bIns="18288" anchor="t">
            <a:spAutoFit/>
          </a:bodyPr>
          <a:lstStyle/>
          <a:p>
            <a:pPr algn="l">
              <a:lnSpc>
                <a:spcPct val="118000"/>
              </a:lnSpc>
              <a:spcBef>
                <a:spcPts val="0"/>
              </a:spcBef>
              <a:spcAft>
                <a:spcPts val="0"/>
              </a:spcAft>
            </a:pPr>
            <a:r>
              <a:rPr sz="1550" b="0">
                <a:solidFill>
                  <a:srgbClr val="222222"/>
                </a:solidFill>
                <a:latin typeface="Segoe UI"/>
              </a:rPr>
              <a:t>1. All Documents have “Accepted”</a:t>
            </a:r>
            <a:br/>
            <a:r>
              <a:t>2. Appears under Documents/List</a:t>
            </a:r>
            <a:br/>
            <a:r>
              <a:t>3. Status shows Document Received</a:t>
            </a:r>
          </a:p>
        </p:txBody>
      </p:sp>
      <p:sp>
        <p:nvSpPr>
          <p:cNvPr id="11" name="Rounded Rectangle 9">
            <a:extLst>
              <a:ext uri="{FF2B5EF4-FFF2-40B4-BE49-F238E27FC236}">
                <a16:creationId xmlns:a16="http://schemas.microsoft.com/office/drawing/2014/main" id="{493E7609-B44A-A444-288B-81EE97588167}"/>
              </a:ext>
            </a:extLst>
          </p:cNvPr>
          <p:cNvSpPr/>
          <p:nvPr/>
        </p:nvSpPr>
        <p:spPr>
          <a:xfrm>
            <a:off x="4285128" y="3523129"/>
            <a:ext cx="537883" cy="636495"/>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F8F7F9"/>
        </a:solidFill>
        <a:effectLst/>
      </p:bgPr>
    </p:bg>
    <p:spTree>
      <p:nvGrpSpPr>
        <p:cNvPr id="1" name=""/>
        <p:cNvGrpSpPr/>
        <p:nvPr/>
      </p:nvGrpSpPr>
      <p:grpSpPr>
        <a:xfrm>
          <a:off x="0" y="0"/>
          <a:ext cx="0" cy="0"/>
          <a:chOff x="0" y="0"/>
          <a:chExt cx="0" cy="0"/>
        </a:xfrm>
      </p:grpSpPr>
      <p:pic>
        <p:nvPicPr>
          <p:cNvPr id="2" name="Picture 1" descr="pending_header_crop.png"/>
          <p:cNvPicPr>
            <a:picLocks noChangeAspect="1"/>
          </p:cNvPicPr>
          <p:nvPr/>
        </p:nvPicPr>
        <p:blipFill>
          <a:blip r:embed="rId2"/>
          <a:stretch>
            <a:fillRect/>
          </a:stretch>
        </p:blipFill>
        <p:spPr>
          <a:xfrm>
            <a:off x="0" y="0"/>
            <a:ext cx="12191695" cy="1371600"/>
          </a:xfrm>
          <a:prstGeom prst="rect">
            <a:avLst/>
          </a:prstGeom>
        </p:spPr>
      </p:pic>
      <p:sp>
        <p:nvSpPr>
          <p:cNvPr id="3" name="Rectangle 2"/>
          <p:cNvSpPr/>
          <p:nvPr/>
        </p:nvSpPr>
        <p:spPr>
          <a:xfrm>
            <a:off x="0" y="6163056"/>
            <a:ext cx="2578608" cy="694944"/>
          </a:xfrm>
          <a:prstGeom prst="rect">
            <a:avLst/>
          </a:prstGeom>
          <a:solidFill>
            <a:srgbClr val="A0419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Rectangle 3"/>
          <p:cNvSpPr/>
          <p:nvPr/>
        </p:nvSpPr>
        <p:spPr>
          <a:xfrm>
            <a:off x="4727448" y="6181344"/>
            <a:ext cx="4617720" cy="667512"/>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5010912" y="6382512"/>
            <a:ext cx="4114800" cy="256032"/>
          </a:xfrm>
          <a:prstGeom prst="rect">
            <a:avLst/>
          </a:prstGeom>
          <a:noFill/>
        </p:spPr>
        <p:txBody>
          <a:bodyPr wrap="square" lIns="18288" tIns="18288" rIns="18288" bIns="18288" anchor="t">
            <a:spAutoFit/>
          </a:bodyPr>
          <a:lstStyle/>
          <a:p>
            <a:pPr algn="l">
              <a:lnSpc>
                <a:spcPct val="118000"/>
              </a:lnSpc>
              <a:spcBef>
                <a:spcPts val="0"/>
              </a:spcBef>
              <a:spcAft>
                <a:spcPts val="0"/>
              </a:spcAft>
            </a:pPr>
            <a:r>
              <a:rPr sz="1900" b="0">
                <a:solidFill>
                  <a:srgbClr val="5C3D71"/>
                </a:solidFill>
                <a:latin typeface="Segoe UI"/>
              </a:rPr>
              <a:t>THE CALYX PATH PLATFORM</a:t>
            </a:r>
          </a:p>
        </p:txBody>
      </p:sp>
      <p:pic>
        <p:nvPicPr>
          <p:cNvPr id="6" name="Picture 5" descr="calyx_logo_footer.png"/>
          <p:cNvPicPr>
            <a:picLocks noChangeAspect="1"/>
          </p:cNvPicPr>
          <p:nvPr/>
        </p:nvPicPr>
        <p:blipFill>
          <a:blip r:embed="rId3"/>
          <a:stretch>
            <a:fillRect/>
          </a:stretch>
        </p:blipFill>
        <p:spPr>
          <a:xfrm>
            <a:off x="11173968" y="6327648"/>
            <a:ext cx="681881" cy="329184"/>
          </a:xfrm>
          <a:prstGeom prst="rect">
            <a:avLst/>
          </a:prstGeom>
        </p:spPr>
      </p:pic>
      <p:sp>
        <p:nvSpPr>
          <p:cNvPr id="7" name="Rectangle 6"/>
          <p:cNvSpPr/>
          <p:nvPr/>
        </p:nvSpPr>
        <p:spPr>
          <a:xfrm>
            <a:off x="512064" y="1444752"/>
            <a:ext cx="6492240" cy="4224528"/>
          </a:xfrm>
          <a:prstGeom prst="rect">
            <a:avLst/>
          </a:prstGeom>
          <a:solidFill>
            <a:srgbClr val="FFFFFF"/>
          </a:solidFill>
          <a:ln w="12700">
            <a:solidFill>
              <a:srgbClr val="D8D3D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8" name="Picture 7" descr="1e4e85c4-40f6-437d-951b-656d1ac6b722.png"/>
          <p:cNvPicPr>
            <a:picLocks noChangeAspect="1"/>
          </p:cNvPicPr>
          <p:nvPr/>
        </p:nvPicPr>
        <p:blipFill>
          <a:blip r:embed="rId4"/>
          <a:stretch>
            <a:fillRect/>
          </a:stretch>
        </p:blipFill>
        <p:spPr>
          <a:xfrm>
            <a:off x="566928" y="1923747"/>
            <a:ext cx="6382512" cy="3266536"/>
          </a:xfrm>
          <a:prstGeom prst="rect">
            <a:avLst/>
          </a:prstGeom>
        </p:spPr>
      </p:pic>
      <p:sp>
        <p:nvSpPr>
          <p:cNvPr id="9" name="TextBox 8"/>
          <p:cNvSpPr txBox="1"/>
          <p:nvPr/>
        </p:nvSpPr>
        <p:spPr>
          <a:xfrm>
            <a:off x="7205472" y="1627632"/>
            <a:ext cx="2240280" cy="3520440"/>
          </a:xfrm>
          <a:prstGeom prst="rect">
            <a:avLst/>
          </a:prstGeom>
          <a:noFill/>
        </p:spPr>
        <p:txBody>
          <a:bodyPr wrap="square" lIns="18288" tIns="18288" rIns="18288" bIns="18288" anchor="t">
            <a:spAutoFit/>
          </a:bodyPr>
          <a:lstStyle/>
          <a:p>
            <a:pPr algn="l">
              <a:lnSpc>
                <a:spcPct val="118000"/>
              </a:lnSpc>
              <a:spcBef>
                <a:spcPts val="0"/>
              </a:spcBef>
              <a:spcAft>
                <a:spcPts val="0"/>
              </a:spcAft>
            </a:pPr>
            <a:r>
              <a:rPr sz="1550" b="0">
                <a:solidFill>
                  <a:srgbClr val="222222"/>
                </a:solidFill>
                <a:latin typeface="Segoe UI"/>
              </a:rPr>
              <a:t>1. Documents/Summary Tab</a:t>
            </a:r>
          </a:p>
        </p:txBody>
      </p:sp>
      <p:sp>
        <p:nvSpPr>
          <p:cNvPr id="11" name="Rounded Rectangle 9">
            <a:extLst>
              <a:ext uri="{FF2B5EF4-FFF2-40B4-BE49-F238E27FC236}">
                <a16:creationId xmlns:a16="http://schemas.microsoft.com/office/drawing/2014/main" id="{86CE4E64-2162-DC50-5628-2F36E7F0EE9B}"/>
              </a:ext>
            </a:extLst>
          </p:cNvPr>
          <p:cNvSpPr/>
          <p:nvPr/>
        </p:nvSpPr>
        <p:spPr>
          <a:xfrm>
            <a:off x="2019448" y="2240903"/>
            <a:ext cx="1066651" cy="196664"/>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F8F7F9"/>
        </a:solidFill>
        <a:effectLst/>
      </p:bgPr>
    </p:bg>
    <p:spTree>
      <p:nvGrpSpPr>
        <p:cNvPr id="1" name=""/>
        <p:cNvGrpSpPr/>
        <p:nvPr/>
      </p:nvGrpSpPr>
      <p:grpSpPr>
        <a:xfrm>
          <a:off x="0" y="0"/>
          <a:ext cx="0" cy="0"/>
          <a:chOff x="0" y="0"/>
          <a:chExt cx="0" cy="0"/>
        </a:xfrm>
      </p:grpSpPr>
      <p:pic>
        <p:nvPicPr>
          <p:cNvPr id="2" name="Picture 1" descr="pending_header_crop.png"/>
          <p:cNvPicPr>
            <a:picLocks noChangeAspect="1"/>
          </p:cNvPicPr>
          <p:nvPr/>
        </p:nvPicPr>
        <p:blipFill>
          <a:blip r:embed="rId2"/>
          <a:stretch>
            <a:fillRect/>
          </a:stretch>
        </p:blipFill>
        <p:spPr>
          <a:xfrm>
            <a:off x="0" y="0"/>
            <a:ext cx="12191695" cy="1371600"/>
          </a:xfrm>
          <a:prstGeom prst="rect">
            <a:avLst/>
          </a:prstGeom>
        </p:spPr>
      </p:pic>
      <p:sp>
        <p:nvSpPr>
          <p:cNvPr id="3" name="Rectangle 2"/>
          <p:cNvSpPr/>
          <p:nvPr/>
        </p:nvSpPr>
        <p:spPr>
          <a:xfrm>
            <a:off x="0" y="6163056"/>
            <a:ext cx="2578608" cy="694944"/>
          </a:xfrm>
          <a:prstGeom prst="rect">
            <a:avLst/>
          </a:prstGeom>
          <a:solidFill>
            <a:srgbClr val="A0419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Rectangle 3"/>
          <p:cNvSpPr/>
          <p:nvPr/>
        </p:nvSpPr>
        <p:spPr>
          <a:xfrm>
            <a:off x="4727448" y="6181344"/>
            <a:ext cx="4617720" cy="667512"/>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5010912" y="6382512"/>
            <a:ext cx="4114800" cy="256032"/>
          </a:xfrm>
          <a:prstGeom prst="rect">
            <a:avLst/>
          </a:prstGeom>
          <a:noFill/>
        </p:spPr>
        <p:txBody>
          <a:bodyPr wrap="square" lIns="18288" tIns="18288" rIns="18288" bIns="18288" anchor="t">
            <a:spAutoFit/>
          </a:bodyPr>
          <a:lstStyle/>
          <a:p>
            <a:pPr algn="l">
              <a:lnSpc>
                <a:spcPct val="118000"/>
              </a:lnSpc>
              <a:spcBef>
                <a:spcPts val="0"/>
              </a:spcBef>
              <a:spcAft>
                <a:spcPts val="0"/>
              </a:spcAft>
            </a:pPr>
            <a:r>
              <a:rPr sz="1900" b="0">
                <a:solidFill>
                  <a:srgbClr val="5C3D71"/>
                </a:solidFill>
                <a:latin typeface="Segoe UI"/>
              </a:rPr>
              <a:t>THE CALYX PATH PLATFORM</a:t>
            </a:r>
          </a:p>
        </p:txBody>
      </p:sp>
      <p:pic>
        <p:nvPicPr>
          <p:cNvPr id="6" name="Picture 5" descr="calyx_logo_footer.png"/>
          <p:cNvPicPr>
            <a:picLocks noChangeAspect="1"/>
          </p:cNvPicPr>
          <p:nvPr/>
        </p:nvPicPr>
        <p:blipFill>
          <a:blip r:embed="rId3"/>
          <a:stretch>
            <a:fillRect/>
          </a:stretch>
        </p:blipFill>
        <p:spPr>
          <a:xfrm>
            <a:off x="11173968" y="6327648"/>
            <a:ext cx="681881" cy="329184"/>
          </a:xfrm>
          <a:prstGeom prst="rect">
            <a:avLst/>
          </a:prstGeom>
        </p:spPr>
      </p:pic>
      <p:sp>
        <p:nvSpPr>
          <p:cNvPr id="7" name="Rectangle 6"/>
          <p:cNvSpPr/>
          <p:nvPr/>
        </p:nvSpPr>
        <p:spPr>
          <a:xfrm>
            <a:off x="512064" y="1444752"/>
            <a:ext cx="6492240" cy="4224528"/>
          </a:xfrm>
          <a:prstGeom prst="rect">
            <a:avLst/>
          </a:prstGeom>
          <a:solidFill>
            <a:srgbClr val="FFFFFF"/>
          </a:solidFill>
          <a:ln w="12700">
            <a:solidFill>
              <a:srgbClr val="D8D3D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8" name="Picture 7" descr="1e4e85c4-40f6-437d-951b-656d1ac6b722.png"/>
          <p:cNvPicPr>
            <a:picLocks noChangeAspect="1"/>
          </p:cNvPicPr>
          <p:nvPr/>
        </p:nvPicPr>
        <p:blipFill>
          <a:blip r:embed="rId4"/>
          <a:stretch>
            <a:fillRect/>
          </a:stretch>
        </p:blipFill>
        <p:spPr>
          <a:xfrm>
            <a:off x="566928" y="1923747"/>
            <a:ext cx="6382512" cy="3266536"/>
          </a:xfrm>
          <a:prstGeom prst="rect">
            <a:avLst/>
          </a:prstGeom>
        </p:spPr>
      </p:pic>
      <p:sp>
        <p:nvSpPr>
          <p:cNvPr id="9" name="TextBox 8"/>
          <p:cNvSpPr txBox="1"/>
          <p:nvPr/>
        </p:nvSpPr>
        <p:spPr>
          <a:xfrm>
            <a:off x="7205472" y="1627632"/>
            <a:ext cx="2240280" cy="3520440"/>
          </a:xfrm>
          <a:prstGeom prst="rect">
            <a:avLst/>
          </a:prstGeom>
          <a:noFill/>
        </p:spPr>
        <p:txBody>
          <a:bodyPr wrap="square" lIns="18288" tIns="18288" rIns="18288" bIns="18288" anchor="t">
            <a:spAutoFit/>
          </a:bodyPr>
          <a:lstStyle/>
          <a:p>
            <a:pPr algn="l">
              <a:lnSpc>
                <a:spcPct val="118000"/>
              </a:lnSpc>
              <a:spcBef>
                <a:spcPts val="0"/>
              </a:spcBef>
              <a:spcAft>
                <a:spcPts val="0"/>
              </a:spcAft>
            </a:pPr>
            <a:r>
              <a:rPr sz="1550" b="0">
                <a:solidFill>
                  <a:srgbClr val="222222"/>
                </a:solidFill>
                <a:latin typeface="Segoe UI"/>
              </a:rPr>
              <a:t>1. Documents/Summary Tab</a:t>
            </a:r>
            <a:br/>
            <a:r>
              <a:t>2. Document Request History</a:t>
            </a:r>
          </a:p>
        </p:txBody>
      </p:sp>
      <p:sp>
        <p:nvSpPr>
          <p:cNvPr id="11" name="Rounded Rectangle 9">
            <a:extLst>
              <a:ext uri="{FF2B5EF4-FFF2-40B4-BE49-F238E27FC236}">
                <a16:creationId xmlns:a16="http://schemas.microsoft.com/office/drawing/2014/main" id="{2B2C3A16-A10B-F627-464D-9017FF1DAECF}"/>
              </a:ext>
            </a:extLst>
          </p:cNvPr>
          <p:cNvSpPr/>
          <p:nvPr/>
        </p:nvSpPr>
        <p:spPr>
          <a:xfrm>
            <a:off x="512064" y="2591359"/>
            <a:ext cx="6492240" cy="662829"/>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F8F7F9"/>
        </a:solidFill>
        <a:effectLst/>
      </p:bgPr>
    </p:bg>
    <p:spTree>
      <p:nvGrpSpPr>
        <p:cNvPr id="1" name=""/>
        <p:cNvGrpSpPr/>
        <p:nvPr/>
      </p:nvGrpSpPr>
      <p:grpSpPr>
        <a:xfrm>
          <a:off x="0" y="0"/>
          <a:ext cx="0" cy="0"/>
          <a:chOff x="0" y="0"/>
          <a:chExt cx="0" cy="0"/>
        </a:xfrm>
      </p:grpSpPr>
      <p:pic>
        <p:nvPicPr>
          <p:cNvPr id="2" name="Picture 1" descr="pending_header_crop.png"/>
          <p:cNvPicPr>
            <a:picLocks noChangeAspect="1"/>
          </p:cNvPicPr>
          <p:nvPr/>
        </p:nvPicPr>
        <p:blipFill>
          <a:blip r:embed="rId2"/>
          <a:stretch>
            <a:fillRect/>
          </a:stretch>
        </p:blipFill>
        <p:spPr>
          <a:xfrm>
            <a:off x="0" y="0"/>
            <a:ext cx="12191695" cy="1371600"/>
          </a:xfrm>
          <a:prstGeom prst="rect">
            <a:avLst/>
          </a:prstGeom>
        </p:spPr>
      </p:pic>
      <p:sp>
        <p:nvSpPr>
          <p:cNvPr id="3" name="Rectangle 2"/>
          <p:cNvSpPr/>
          <p:nvPr/>
        </p:nvSpPr>
        <p:spPr>
          <a:xfrm>
            <a:off x="0" y="6163056"/>
            <a:ext cx="2578608" cy="694944"/>
          </a:xfrm>
          <a:prstGeom prst="rect">
            <a:avLst/>
          </a:prstGeom>
          <a:solidFill>
            <a:srgbClr val="A0419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Rectangle 3"/>
          <p:cNvSpPr/>
          <p:nvPr/>
        </p:nvSpPr>
        <p:spPr>
          <a:xfrm>
            <a:off x="4727448" y="6181344"/>
            <a:ext cx="4617720" cy="667512"/>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5010912" y="6382512"/>
            <a:ext cx="4114800" cy="256032"/>
          </a:xfrm>
          <a:prstGeom prst="rect">
            <a:avLst/>
          </a:prstGeom>
          <a:noFill/>
        </p:spPr>
        <p:txBody>
          <a:bodyPr wrap="square" lIns="18288" tIns="18288" rIns="18288" bIns="18288" anchor="t">
            <a:spAutoFit/>
          </a:bodyPr>
          <a:lstStyle/>
          <a:p>
            <a:pPr algn="l">
              <a:lnSpc>
                <a:spcPct val="118000"/>
              </a:lnSpc>
              <a:spcBef>
                <a:spcPts val="0"/>
              </a:spcBef>
              <a:spcAft>
                <a:spcPts val="0"/>
              </a:spcAft>
            </a:pPr>
            <a:r>
              <a:rPr sz="1900" b="0">
                <a:solidFill>
                  <a:srgbClr val="5C3D71"/>
                </a:solidFill>
                <a:latin typeface="Segoe UI"/>
              </a:rPr>
              <a:t>THE CALYX PATH PLATFORM</a:t>
            </a:r>
          </a:p>
        </p:txBody>
      </p:sp>
      <p:pic>
        <p:nvPicPr>
          <p:cNvPr id="6" name="Picture 5" descr="calyx_logo_footer.png"/>
          <p:cNvPicPr>
            <a:picLocks noChangeAspect="1"/>
          </p:cNvPicPr>
          <p:nvPr/>
        </p:nvPicPr>
        <p:blipFill>
          <a:blip r:embed="rId3"/>
          <a:stretch>
            <a:fillRect/>
          </a:stretch>
        </p:blipFill>
        <p:spPr>
          <a:xfrm>
            <a:off x="11173968" y="6327648"/>
            <a:ext cx="681881" cy="329184"/>
          </a:xfrm>
          <a:prstGeom prst="rect">
            <a:avLst/>
          </a:prstGeom>
        </p:spPr>
      </p:pic>
      <p:sp>
        <p:nvSpPr>
          <p:cNvPr id="7" name="Rectangle 6"/>
          <p:cNvSpPr/>
          <p:nvPr/>
        </p:nvSpPr>
        <p:spPr>
          <a:xfrm>
            <a:off x="512064" y="1444752"/>
            <a:ext cx="6492240" cy="4224528"/>
          </a:xfrm>
          <a:prstGeom prst="rect">
            <a:avLst/>
          </a:prstGeom>
          <a:solidFill>
            <a:srgbClr val="FFFFFF"/>
          </a:solidFill>
          <a:ln w="12700">
            <a:solidFill>
              <a:srgbClr val="D8D3D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8" name="Picture 7" descr="1e4e85c4-40f6-437d-951b-656d1ac6b722.png"/>
          <p:cNvPicPr>
            <a:picLocks noChangeAspect="1"/>
          </p:cNvPicPr>
          <p:nvPr/>
        </p:nvPicPr>
        <p:blipFill>
          <a:blip r:embed="rId4"/>
          <a:stretch>
            <a:fillRect/>
          </a:stretch>
        </p:blipFill>
        <p:spPr>
          <a:xfrm>
            <a:off x="566928" y="1923747"/>
            <a:ext cx="6382512" cy="3266536"/>
          </a:xfrm>
          <a:prstGeom prst="rect">
            <a:avLst/>
          </a:prstGeom>
        </p:spPr>
      </p:pic>
      <p:sp>
        <p:nvSpPr>
          <p:cNvPr id="9" name="TextBox 8"/>
          <p:cNvSpPr txBox="1"/>
          <p:nvPr/>
        </p:nvSpPr>
        <p:spPr>
          <a:xfrm>
            <a:off x="7205472" y="1627632"/>
            <a:ext cx="2240280" cy="3520440"/>
          </a:xfrm>
          <a:prstGeom prst="rect">
            <a:avLst/>
          </a:prstGeom>
          <a:noFill/>
        </p:spPr>
        <p:txBody>
          <a:bodyPr wrap="square" lIns="18288" tIns="18288" rIns="18288" bIns="18288" anchor="t">
            <a:spAutoFit/>
          </a:bodyPr>
          <a:lstStyle/>
          <a:p>
            <a:pPr algn="l">
              <a:lnSpc>
                <a:spcPct val="118000"/>
              </a:lnSpc>
              <a:spcBef>
                <a:spcPts val="0"/>
              </a:spcBef>
              <a:spcAft>
                <a:spcPts val="0"/>
              </a:spcAft>
            </a:pPr>
            <a:r>
              <a:rPr sz="1550" b="0">
                <a:solidFill>
                  <a:srgbClr val="222222"/>
                </a:solidFill>
                <a:latin typeface="Segoe UI"/>
              </a:rPr>
              <a:t>1. Documents/Summary Tab</a:t>
            </a:r>
            <a:br/>
            <a:r>
              <a:t>2. Document Request History</a:t>
            </a:r>
            <a:br/>
            <a:r>
              <a:t>3. Shows Status of all Documents Requested History</a:t>
            </a:r>
          </a:p>
        </p:txBody>
      </p:sp>
      <p:sp>
        <p:nvSpPr>
          <p:cNvPr id="11" name="Rounded Rectangle 9">
            <a:extLst>
              <a:ext uri="{FF2B5EF4-FFF2-40B4-BE49-F238E27FC236}">
                <a16:creationId xmlns:a16="http://schemas.microsoft.com/office/drawing/2014/main" id="{C1BD5423-ADF9-1A65-C48E-7DFE100878E9}"/>
              </a:ext>
            </a:extLst>
          </p:cNvPr>
          <p:cNvSpPr/>
          <p:nvPr/>
        </p:nvSpPr>
        <p:spPr>
          <a:xfrm>
            <a:off x="512064" y="3194325"/>
            <a:ext cx="6492240" cy="2078075"/>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 32">
    <p:spTree>
      <p:nvGrpSpPr>
        <p:cNvPr id="1" name=""/>
        <p:cNvGrpSpPr/>
        <p:nvPr/>
      </p:nvGrpSpPr>
      <p:grpSpPr>
        <a:xfrm>
          <a:off x="0" y="0"/>
          <a:ext cx="0" cy="0"/>
          <a:chOff x="0" y="0"/>
          <a:chExt cx="0" cy="0"/>
        </a:xfrm>
      </p:grpSpPr>
      <p:pic>
        <p:nvPicPr>
          <p:cNvPr id="2" name="Image 0" descr="/mnt/data/Revised_II_Bloom_Workshop_Document_Request_Rebuilt/slide-32.png"/>
          <p:cNvPicPr>
            <a:picLocks noChangeAspect="1"/>
          </p:cNvPicPr>
          <p:nvPr/>
        </p:nvPicPr>
        <p:blipFill>
          <a:blip r:embed="rId3"/>
          <a:stretch>
            <a:fillRect/>
          </a:stretch>
        </p:blipFill>
        <p:spPr>
          <a:xfrm>
            <a:off x="0" y="0"/>
            <a:ext cx="12191695" cy="6858000"/>
          </a:xfrm>
          <a:prstGeom prst="rect">
            <a:avLst/>
          </a:prstGeom>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mysign_blank_bg.png"/>
          <p:cNvPicPr>
            <a:picLocks noChangeAspect="1"/>
          </p:cNvPicPr>
          <p:nvPr/>
        </p:nvPicPr>
        <p:blipFill>
          <a:blip r:embed="rId2"/>
          <a:stretch>
            <a:fillRect/>
          </a:stretch>
        </p:blipFill>
        <p:spPr>
          <a:xfrm>
            <a:off x="0" y="0"/>
            <a:ext cx="12191695" cy="6858000"/>
          </a:xfrm>
          <a:prstGeom prst="rect">
            <a:avLst/>
          </a:prstGeom>
        </p:spPr>
      </p:pic>
      <p:pic>
        <p:nvPicPr>
          <p:cNvPr id="4" name="Picture 3" descr="mysign_paint.png"/>
          <p:cNvPicPr>
            <a:picLocks noChangeAspect="1"/>
          </p:cNvPicPr>
          <p:nvPr/>
        </p:nvPicPr>
        <p:blipFill>
          <a:blip r:embed="rId3"/>
          <a:stretch>
            <a:fillRect/>
          </a:stretch>
        </p:blipFill>
        <p:spPr>
          <a:xfrm>
            <a:off x="530352" y="1481328"/>
            <a:ext cx="7818120" cy="4398766"/>
          </a:xfrm>
          <a:prstGeom prst="rect">
            <a:avLst/>
          </a:prstGeom>
        </p:spPr>
      </p:pic>
      <p:sp>
        <p:nvSpPr>
          <p:cNvPr id="5" name="TextBox 4"/>
          <p:cNvSpPr txBox="1"/>
          <p:nvPr/>
        </p:nvSpPr>
        <p:spPr>
          <a:xfrm>
            <a:off x="8485632" y="1664208"/>
            <a:ext cx="3063240" cy="3886200"/>
          </a:xfrm>
          <a:prstGeom prst="rect">
            <a:avLst/>
          </a:prstGeom>
          <a:noFill/>
        </p:spPr>
        <p:txBody>
          <a:bodyPr wrap="square">
            <a:spAutoFit/>
          </a:bodyPr>
          <a:lstStyle/>
          <a:p>
            <a:pPr algn="l">
              <a:lnSpc>
                <a:spcPct val="112000"/>
              </a:lnSpc>
              <a:spcAft>
                <a:spcPts val="1000"/>
              </a:spcAft>
              <a:defRPr sz="1550">
                <a:solidFill>
                  <a:srgbClr val="28323C"/>
                </a:solidFill>
                <a:latin typeface="Segoe UI"/>
              </a:defRPr>
            </a:pPr>
            <a:r>
              <a:rPr sz="1800">
                <a:solidFill>
                  <a:srgbClr val="312742"/>
                </a:solidFill>
                <a:latin typeface="Segoe UI"/>
              </a:rPr>
              <a:t>1. Go to Microsoft Paint, create your signature and Save to your desktop.</a:t>
            </a:r>
          </a:p>
        </p:txBody>
      </p:sp>
      <p:sp>
        <p:nvSpPr>
          <p:cNvPr id="8" name="TextBox 7"/>
          <p:cNvSpPr txBox="1"/>
          <p:nvPr/>
        </p:nvSpPr>
        <p:spPr>
          <a:xfrm>
            <a:off x="4526280" y="6473952"/>
            <a:ext cx="3291840" cy="164592"/>
          </a:xfrm>
          <a:prstGeom prst="rect">
            <a:avLst/>
          </a:prstGeom>
          <a:noFill/>
        </p:spPr>
        <p:txBody>
          <a:bodyPr wrap="none">
            <a:spAutoFit/>
          </a:bodyPr>
          <a:lstStyle/>
          <a:p>
            <a:pPr>
              <a:defRPr sz="1050">
                <a:solidFill>
                  <a:srgbClr val="787D82"/>
                </a:solidFill>
                <a:latin typeface="Segoe UI Semibold"/>
              </a:defRPr>
            </a:pPr>
            <a:r>
              <a:t>THE CALYX PATH PLATFORM</a:t>
            </a:r>
          </a:p>
        </p:txBody>
      </p:sp>
      <p:pic>
        <p:nvPicPr>
          <p:cNvPr id="9" name="Picture 8" descr="image.png"/>
          <p:cNvPicPr>
            <a:picLocks noChangeAspect="1"/>
          </p:cNvPicPr>
          <p:nvPr/>
        </p:nvPicPr>
        <p:blipFill>
          <a:blip r:embed="rId4"/>
          <a:stretch>
            <a:fillRect/>
          </a:stretch>
        </p:blipFill>
        <p:spPr>
          <a:xfrm>
            <a:off x="11411712" y="6382512"/>
            <a:ext cx="640080" cy="310896"/>
          </a:xfrm>
          <a:prstGeom prst="rect">
            <a:avLst/>
          </a:prstGeom>
        </p:spPr>
      </p:pic>
      <p:sp>
        <p:nvSpPr>
          <p:cNvPr id="11" name="TextBox 10"/>
          <p:cNvSpPr txBox="1"/>
          <p:nvPr/>
        </p:nvSpPr>
        <p:spPr>
          <a:xfrm>
            <a:off x="658368" y="438912"/>
            <a:ext cx="3291840" cy="384048"/>
          </a:xfrm>
          <a:prstGeom prst="rect">
            <a:avLst/>
          </a:prstGeom>
          <a:noFill/>
        </p:spPr>
        <p:txBody>
          <a:bodyPr wrap="none">
            <a:spAutoFit/>
          </a:bodyPr>
          <a:lstStyle/>
          <a:p>
            <a:pPr algn="l"/>
            <a:r>
              <a:rPr sz="2800" b="1">
                <a:solidFill>
                  <a:srgbClr val="FFFFFF"/>
                </a:solidFill>
                <a:latin typeface="Segoe UI Semibold"/>
              </a:rPr>
              <a:t>MYSIGN</a:t>
            </a:r>
          </a:p>
        </p:txBody>
      </p:sp>
      <p:sp>
        <p:nvSpPr>
          <p:cNvPr id="2" name="Rounded Rectangle 9">
            <a:extLst>
              <a:ext uri="{FF2B5EF4-FFF2-40B4-BE49-F238E27FC236}">
                <a16:creationId xmlns:a16="http://schemas.microsoft.com/office/drawing/2014/main" id="{73502805-FD4C-D43B-F227-B7FC07FDC280}"/>
              </a:ext>
            </a:extLst>
          </p:cNvPr>
          <p:cNvSpPr/>
          <p:nvPr/>
        </p:nvSpPr>
        <p:spPr>
          <a:xfrm>
            <a:off x="3629360" y="3863788"/>
            <a:ext cx="1435699" cy="493059"/>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mysign_blank_bg.png"/>
          <p:cNvPicPr>
            <a:picLocks noChangeAspect="1"/>
          </p:cNvPicPr>
          <p:nvPr/>
        </p:nvPicPr>
        <p:blipFill>
          <a:blip r:embed="rId2"/>
          <a:stretch>
            <a:fillRect/>
          </a:stretch>
        </p:blipFill>
        <p:spPr>
          <a:xfrm>
            <a:off x="0" y="0"/>
            <a:ext cx="12191695" cy="6858000"/>
          </a:xfrm>
          <a:prstGeom prst="rect">
            <a:avLst/>
          </a:prstGeom>
        </p:spPr>
      </p:pic>
      <p:pic>
        <p:nvPicPr>
          <p:cNvPr id="4" name="Picture 3" descr="mysign_paint.png"/>
          <p:cNvPicPr>
            <a:picLocks noChangeAspect="1"/>
          </p:cNvPicPr>
          <p:nvPr/>
        </p:nvPicPr>
        <p:blipFill>
          <a:blip r:embed="rId3"/>
          <a:stretch>
            <a:fillRect/>
          </a:stretch>
        </p:blipFill>
        <p:spPr>
          <a:xfrm>
            <a:off x="530352" y="1481328"/>
            <a:ext cx="7818120" cy="4398766"/>
          </a:xfrm>
          <a:prstGeom prst="rect">
            <a:avLst/>
          </a:prstGeom>
        </p:spPr>
      </p:pic>
      <p:sp>
        <p:nvSpPr>
          <p:cNvPr id="5" name="TextBox 4"/>
          <p:cNvSpPr txBox="1"/>
          <p:nvPr/>
        </p:nvSpPr>
        <p:spPr>
          <a:xfrm>
            <a:off x="8485632" y="1664208"/>
            <a:ext cx="3063240" cy="3886200"/>
          </a:xfrm>
          <a:prstGeom prst="rect">
            <a:avLst/>
          </a:prstGeom>
          <a:noFill/>
        </p:spPr>
        <p:txBody>
          <a:bodyPr wrap="square">
            <a:spAutoFit/>
          </a:bodyPr>
          <a:lstStyle/>
          <a:p>
            <a:pPr algn="l">
              <a:lnSpc>
                <a:spcPct val="112000"/>
              </a:lnSpc>
              <a:spcAft>
                <a:spcPts val="1000"/>
              </a:spcAft>
              <a:defRPr sz="1550">
                <a:solidFill>
                  <a:srgbClr val="28323C"/>
                </a:solidFill>
                <a:latin typeface="Segoe UI"/>
              </a:defRPr>
            </a:pPr>
            <a:r>
              <a:rPr sz="1800">
                <a:solidFill>
                  <a:srgbClr val="312742"/>
                </a:solidFill>
                <a:latin typeface="Segoe UI"/>
              </a:rPr>
              <a:t>1. Go to Microsoft Paint, create your signature and Save to your desktop.</a:t>
            </a:r>
          </a:p>
          <a:p>
            <a:pPr algn="l">
              <a:lnSpc>
                <a:spcPct val="112000"/>
              </a:lnSpc>
              <a:spcAft>
                <a:spcPts val="1000"/>
              </a:spcAft>
              <a:defRPr sz="1550">
                <a:solidFill>
                  <a:srgbClr val="28323C"/>
                </a:solidFill>
                <a:latin typeface="Segoe UI"/>
              </a:defRPr>
            </a:pPr>
            <a:r>
              <a:rPr sz="1800">
                <a:solidFill>
                  <a:srgbClr val="312742"/>
                </a:solidFill>
                <a:latin typeface="Segoe UI"/>
              </a:rPr>
              <a:t>2. You may also sign a piece of paper, take a photo and Save to your desktop.</a:t>
            </a:r>
          </a:p>
        </p:txBody>
      </p:sp>
      <p:sp>
        <p:nvSpPr>
          <p:cNvPr id="9" name="TextBox 8"/>
          <p:cNvSpPr txBox="1"/>
          <p:nvPr/>
        </p:nvSpPr>
        <p:spPr>
          <a:xfrm>
            <a:off x="4526280" y="6473952"/>
            <a:ext cx="3291840" cy="164592"/>
          </a:xfrm>
          <a:prstGeom prst="rect">
            <a:avLst/>
          </a:prstGeom>
          <a:noFill/>
        </p:spPr>
        <p:txBody>
          <a:bodyPr wrap="none">
            <a:spAutoFit/>
          </a:bodyPr>
          <a:lstStyle/>
          <a:p>
            <a:pPr>
              <a:defRPr sz="1050">
                <a:solidFill>
                  <a:srgbClr val="787D82"/>
                </a:solidFill>
                <a:latin typeface="Segoe UI Semibold"/>
              </a:defRPr>
            </a:pPr>
            <a:r>
              <a:t>THE CALYX PATH PLATFORM</a:t>
            </a:r>
          </a:p>
        </p:txBody>
      </p:sp>
      <p:pic>
        <p:nvPicPr>
          <p:cNvPr id="10" name="Picture 9" descr="image.png"/>
          <p:cNvPicPr>
            <a:picLocks noChangeAspect="1"/>
          </p:cNvPicPr>
          <p:nvPr/>
        </p:nvPicPr>
        <p:blipFill>
          <a:blip r:embed="rId4"/>
          <a:stretch>
            <a:fillRect/>
          </a:stretch>
        </p:blipFill>
        <p:spPr>
          <a:xfrm>
            <a:off x="11411712" y="6382512"/>
            <a:ext cx="640080" cy="310896"/>
          </a:xfrm>
          <a:prstGeom prst="rect">
            <a:avLst/>
          </a:prstGeom>
        </p:spPr>
      </p:pic>
      <p:sp>
        <p:nvSpPr>
          <p:cNvPr id="12" name="TextBox 11"/>
          <p:cNvSpPr txBox="1"/>
          <p:nvPr/>
        </p:nvSpPr>
        <p:spPr>
          <a:xfrm>
            <a:off x="658368" y="438912"/>
            <a:ext cx="3291840" cy="384048"/>
          </a:xfrm>
          <a:prstGeom prst="rect">
            <a:avLst/>
          </a:prstGeom>
          <a:noFill/>
        </p:spPr>
        <p:txBody>
          <a:bodyPr wrap="none">
            <a:spAutoFit/>
          </a:bodyPr>
          <a:lstStyle/>
          <a:p>
            <a:pPr algn="l"/>
            <a:r>
              <a:rPr sz="2800" b="1">
                <a:solidFill>
                  <a:srgbClr val="FFFFFF"/>
                </a:solidFill>
                <a:latin typeface="Segoe UI Semibold"/>
              </a:rPr>
              <a:t>MYSIGN</a:t>
            </a:r>
          </a:p>
        </p:txBody>
      </p:sp>
      <p:sp>
        <p:nvSpPr>
          <p:cNvPr id="2" name="Rounded Rectangle 9">
            <a:extLst>
              <a:ext uri="{FF2B5EF4-FFF2-40B4-BE49-F238E27FC236}">
                <a16:creationId xmlns:a16="http://schemas.microsoft.com/office/drawing/2014/main" id="{4C101F6E-2A09-50E4-2010-98F28BF496C4}"/>
              </a:ext>
            </a:extLst>
          </p:cNvPr>
          <p:cNvSpPr/>
          <p:nvPr/>
        </p:nvSpPr>
        <p:spPr>
          <a:xfrm>
            <a:off x="3629360" y="3863788"/>
            <a:ext cx="1435699" cy="493059"/>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ounded Rectangle 9">
            <a:extLst>
              <a:ext uri="{FF2B5EF4-FFF2-40B4-BE49-F238E27FC236}">
                <a16:creationId xmlns:a16="http://schemas.microsoft.com/office/drawing/2014/main" id="{70BC5951-A497-3432-7D61-7D990B2D3B99}"/>
              </a:ext>
            </a:extLst>
          </p:cNvPr>
          <p:cNvSpPr/>
          <p:nvPr/>
        </p:nvSpPr>
        <p:spPr>
          <a:xfrm>
            <a:off x="530353" y="1490293"/>
            <a:ext cx="912966" cy="239896"/>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mysign_blank_bg.png"/>
          <p:cNvPicPr>
            <a:picLocks noChangeAspect="1"/>
          </p:cNvPicPr>
          <p:nvPr/>
        </p:nvPicPr>
        <p:blipFill>
          <a:blip r:embed="rId2"/>
          <a:stretch>
            <a:fillRect/>
          </a:stretch>
        </p:blipFill>
        <p:spPr>
          <a:xfrm>
            <a:off x="0" y="0"/>
            <a:ext cx="12191695" cy="6858000"/>
          </a:xfrm>
          <a:prstGeom prst="rect">
            <a:avLst/>
          </a:prstGeom>
        </p:spPr>
      </p:pic>
      <p:sp>
        <p:nvSpPr>
          <p:cNvPr id="5" name="TextBox 4"/>
          <p:cNvSpPr txBox="1"/>
          <p:nvPr/>
        </p:nvSpPr>
        <p:spPr>
          <a:xfrm>
            <a:off x="8485632" y="1664208"/>
            <a:ext cx="3063240" cy="3886200"/>
          </a:xfrm>
          <a:prstGeom prst="rect">
            <a:avLst/>
          </a:prstGeom>
          <a:noFill/>
        </p:spPr>
        <p:txBody>
          <a:bodyPr wrap="square">
            <a:spAutoFit/>
          </a:bodyPr>
          <a:lstStyle/>
          <a:p>
            <a:pPr algn="l">
              <a:lnSpc>
                <a:spcPct val="112000"/>
              </a:lnSpc>
              <a:spcAft>
                <a:spcPts val="1000"/>
              </a:spcAft>
              <a:defRPr sz="1700">
                <a:solidFill>
                  <a:srgbClr val="28323C"/>
                </a:solidFill>
                <a:latin typeface="Segoe UI"/>
              </a:defRPr>
            </a:pPr>
            <a:r>
              <a:rPr sz="1800">
                <a:solidFill>
                  <a:srgbClr val="312742"/>
                </a:solidFill>
                <a:latin typeface="Segoe UI"/>
              </a:rPr>
              <a:t>1. The System Manager Role</a:t>
            </a:r>
          </a:p>
        </p:txBody>
      </p:sp>
      <p:pic>
        <p:nvPicPr>
          <p:cNvPr id="9" name="Picture 8" descr="image.png"/>
          <p:cNvPicPr>
            <a:picLocks noChangeAspect="1"/>
          </p:cNvPicPr>
          <p:nvPr/>
        </p:nvPicPr>
        <p:blipFill>
          <a:blip r:embed="rId3"/>
          <a:stretch>
            <a:fillRect/>
          </a:stretch>
        </p:blipFill>
        <p:spPr>
          <a:xfrm>
            <a:off x="11411712" y="6382512"/>
            <a:ext cx="640080" cy="310896"/>
          </a:xfrm>
          <a:prstGeom prst="rect">
            <a:avLst/>
          </a:prstGeom>
        </p:spPr>
      </p:pic>
      <p:sp>
        <p:nvSpPr>
          <p:cNvPr id="11" name="TextBox 10"/>
          <p:cNvSpPr txBox="1"/>
          <p:nvPr/>
        </p:nvSpPr>
        <p:spPr>
          <a:xfrm>
            <a:off x="658368" y="438912"/>
            <a:ext cx="3291840" cy="384048"/>
          </a:xfrm>
          <a:prstGeom prst="rect">
            <a:avLst/>
          </a:prstGeom>
          <a:noFill/>
        </p:spPr>
        <p:txBody>
          <a:bodyPr wrap="none">
            <a:spAutoFit/>
          </a:bodyPr>
          <a:lstStyle/>
          <a:p>
            <a:pPr algn="l"/>
            <a:r>
              <a:rPr sz="2800" b="1">
                <a:solidFill>
                  <a:srgbClr val="FFFFFF"/>
                </a:solidFill>
                <a:latin typeface="Segoe UI Semibold"/>
              </a:rPr>
              <a:t>MYSIGN</a:t>
            </a:r>
          </a:p>
        </p:txBody>
      </p:sp>
      <p:pic>
        <p:nvPicPr>
          <p:cNvPr id="3" name="Picture 2">
            <a:extLst>
              <a:ext uri="{FF2B5EF4-FFF2-40B4-BE49-F238E27FC236}">
                <a16:creationId xmlns:a16="http://schemas.microsoft.com/office/drawing/2014/main" id="{1FE37186-F332-6B0C-DD34-343ACBC75D9C}"/>
              </a:ext>
            </a:extLst>
          </p:cNvPr>
          <p:cNvPicPr>
            <a:picLocks noChangeAspect="1"/>
          </p:cNvPicPr>
          <p:nvPr/>
        </p:nvPicPr>
        <p:blipFill>
          <a:blip r:embed="rId4"/>
          <a:srcRect l="7647" t="28366" r="31786" b="10196"/>
          <a:stretch>
            <a:fillRect/>
          </a:stretch>
        </p:blipFill>
        <p:spPr>
          <a:xfrm>
            <a:off x="502705" y="1478833"/>
            <a:ext cx="7206585" cy="4382460"/>
          </a:xfrm>
          <a:prstGeom prst="rect">
            <a:avLst/>
          </a:prstGeom>
        </p:spPr>
      </p:pic>
      <p:sp>
        <p:nvSpPr>
          <p:cNvPr id="7" name="Rounded Rectangle 9">
            <a:extLst>
              <a:ext uri="{FF2B5EF4-FFF2-40B4-BE49-F238E27FC236}">
                <a16:creationId xmlns:a16="http://schemas.microsoft.com/office/drawing/2014/main" id="{97814618-A358-1620-7618-0BF10296A492}"/>
              </a:ext>
            </a:extLst>
          </p:cNvPr>
          <p:cNvSpPr/>
          <p:nvPr/>
        </p:nvSpPr>
        <p:spPr>
          <a:xfrm>
            <a:off x="502705" y="1478834"/>
            <a:ext cx="2240495" cy="260320"/>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cxnSp>
        <p:nvCxnSpPr>
          <p:cNvPr id="13" name="Straight Arrow Connector 12">
            <a:extLst>
              <a:ext uri="{FF2B5EF4-FFF2-40B4-BE49-F238E27FC236}">
                <a16:creationId xmlns:a16="http://schemas.microsoft.com/office/drawing/2014/main" id="{7CD731EB-77FF-5488-BF86-9A48B23AFA72}"/>
              </a:ext>
            </a:extLst>
          </p:cNvPr>
          <p:cNvCxnSpPr>
            <a:cxnSpLocks/>
          </p:cNvCxnSpPr>
          <p:nvPr/>
        </p:nvCxnSpPr>
        <p:spPr>
          <a:xfrm flipV="1">
            <a:off x="978175" y="5636832"/>
            <a:ext cx="644777" cy="161708"/>
          </a:xfrm>
          <a:prstGeom prst="straightConnector1">
            <a:avLst/>
          </a:prstGeom>
          <a:ln w="76200">
            <a:solidFill>
              <a:srgbClr val="FF0000"/>
            </a:solidFill>
            <a:tailEnd type="triangle"/>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mysign_blank_bg.png"/>
          <p:cNvPicPr>
            <a:picLocks noChangeAspect="1"/>
          </p:cNvPicPr>
          <p:nvPr/>
        </p:nvPicPr>
        <p:blipFill>
          <a:blip r:embed="rId2"/>
          <a:stretch>
            <a:fillRect/>
          </a:stretch>
        </p:blipFill>
        <p:spPr>
          <a:xfrm>
            <a:off x="0" y="0"/>
            <a:ext cx="12191695" cy="6858000"/>
          </a:xfrm>
          <a:prstGeom prst="rect">
            <a:avLst/>
          </a:prstGeom>
        </p:spPr>
      </p:pic>
      <p:sp>
        <p:nvSpPr>
          <p:cNvPr id="5" name="TextBox 4"/>
          <p:cNvSpPr txBox="1"/>
          <p:nvPr/>
        </p:nvSpPr>
        <p:spPr>
          <a:xfrm>
            <a:off x="8485632" y="1664208"/>
            <a:ext cx="3063240" cy="3886200"/>
          </a:xfrm>
          <a:prstGeom prst="rect">
            <a:avLst/>
          </a:prstGeom>
          <a:noFill/>
        </p:spPr>
        <p:txBody>
          <a:bodyPr wrap="square">
            <a:spAutoFit/>
          </a:bodyPr>
          <a:lstStyle/>
          <a:p>
            <a:pPr algn="l">
              <a:lnSpc>
                <a:spcPct val="112000"/>
              </a:lnSpc>
              <a:spcAft>
                <a:spcPts val="1000"/>
              </a:spcAft>
              <a:defRPr sz="1700">
                <a:solidFill>
                  <a:srgbClr val="28323C"/>
                </a:solidFill>
                <a:latin typeface="Segoe UI"/>
              </a:defRPr>
            </a:pPr>
            <a:r>
              <a:rPr sz="1800">
                <a:solidFill>
                  <a:srgbClr val="312742"/>
                </a:solidFill>
                <a:latin typeface="Segoe UI"/>
              </a:rPr>
              <a:t>1. The System Manager Role</a:t>
            </a:r>
          </a:p>
          <a:p>
            <a:pPr algn="l">
              <a:lnSpc>
                <a:spcPct val="112000"/>
              </a:lnSpc>
              <a:spcAft>
                <a:spcPts val="1000"/>
              </a:spcAft>
              <a:defRPr sz="1550">
                <a:solidFill>
                  <a:srgbClr val="28323C"/>
                </a:solidFill>
                <a:latin typeface="Segoe UI"/>
              </a:defRPr>
            </a:pPr>
            <a:r>
              <a:rPr sz="1800">
                <a:solidFill>
                  <a:srgbClr val="312742"/>
                </a:solidFill>
                <a:latin typeface="Segoe UI"/>
              </a:rPr>
              <a:t>2. Configurations &gt; Users &gt; User Authentication &gt; Signature</a:t>
            </a:r>
          </a:p>
        </p:txBody>
      </p:sp>
      <p:sp>
        <p:nvSpPr>
          <p:cNvPr id="6" name="Rounded Rectangle 5"/>
          <p:cNvSpPr/>
          <p:nvPr/>
        </p:nvSpPr>
        <p:spPr>
          <a:xfrm>
            <a:off x="530352" y="5008412"/>
            <a:ext cx="637679" cy="217920"/>
          </a:xfrm>
          <a:prstGeom prst="roundRect">
            <a:avLst/>
          </a:prstGeom>
          <a:noFill/>
          <a:ln w="31750">
            <a:solidFill>
              <a:srgbClr val="6E459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4526280" y="6473952"/>
            <a:ext cx="3291840" cy="164592"/>
          </a:xfrm>
          <a:prstGeom prst="rect">
            <a:avLst/>
          </a:prstGeom>
          <a:noFill/>
        </p:spPr>
        <p:txBody>
          <a:bodyPr wrap="none">
            <a:spAutoFit/>
          </a:bodyPr>
          <a:lstStyle/>
          <a:p>
            <a:pPr>
              <a:defRPr sz="1050">
                <a:solidFill>
                  <a:srgbClr val="787D82"/>
                </a:solidFill>
                <a:latin typeface="Segoe UI Semibold"/>
              </a:defRPr>
            </a:pPr>
            <a:r>
              <a:t>THE CALYX PATH PLATFORM</a:t>
            </a:r>
          </a:p>
        </p:txBody>
      </p:sp>
      <p:pic>
        <p:nvPicPr>
          <p:cNvPr id="10" name="Picture 9" descr="image.png"/>
          <p:cNvPicPr>
            <a:picLocks noChangeAspect="1"/>
          </p:cNvPicPr>
          <p:nvPr/>
        </p:nvPicPr>
        <p:blipFill>
          <a:blip r:embed="rId3"/>
          <a:stretch>
            <a:fillRect/>
          </a:stretch>
        </p:blipFill>
        <p:spPr>
          <a:xfrm>
            <a:off x="11411712" y="6382512"/>
            <a:ext cx="640080" cy="310896"/>
          </a:xfrm>
          <a:prstGeom prst="rect">
            <a:avLst/>
          </a:prstGeom>
        </p:spPr>
      </p:pic>
      <p:sp>
        <p:nvSpPr>
          <p:cNvPr id="12" name="TextBox 11"/>
          <p:cNvSpPr txBox="1"/>
          <p:nvPr/>
        </p:nvSpPr>
        <p:spPr>
          <a:xfrm>
            <a:off x="658368" y="438912"/>
            <a:ext cx="3291840" cy="384048"/>
          </a:xfrm>
          <a:prstGeom prst="rect">
            <a:avLst/>
          </a:prstGeom>
          <a:noFill/>
        </p:spPr>
        <p:txBody>
          <a:bodyPr wrap="none">
            <a:spAutoFit/>
          </a:bodyPr>
          <a:lstStyle/>
          <a:p>
            <a:pPr algn="l"/>
            <a:r>
              <a:rPr sz="2800" b="1">
                <a:solidFill>
                  <a:srgbClr val="FFFFFF"/>
                </a:solidFill>
                <a:latin typeface="Segoe UI Semibold"/>
              </a:rPr>
              <a:t>MYSIGN</a:t>
            </a:r>
          </a:p>
        </p:txBody>
      </p:sp>
      <p:pic>
        <p:nvPicPr>
          <p:cNvPr id="2" name="Picture 1">
            <a:extLst>
              <a:ext uri="{FF2B5EF4-FFF2-40B4-BE49-F238E27FC236}">
                <a16:creationId xmlns:a16="http://schemas.microsoft.com/office/drawing/2014/main" id="{6BA34CE5-6209-1B86-E53F-E5AA439BEB90}"/>
              </a:ext>
            </a:extLst>
          </p:cNvPr>
          <p:cNvPicPr>
            <a:picLocks noChangeAspect="1"/>
          </p:cNvPicPr>
          <p:nvPr/>
        </p:nvPicPr>
        <p:blipFill>
          <a:blip r:embed="rId4"/>
          <a:srcRect l="7647" t="28366" r="31786" b="10196"/>
          <a:stretch>
            <a:fillRect/>
          </a:stretch>
        </p:blipFill>
        <p:spPr>
          <a:xfrm>
            <a:off x="502705" y="1478833"/>
            <a:ext cx="7206585" cy="4382460"/>
          </a:xfrm>
          <a:prstGeom prst="rect">
            <a:avLst/>
          </a:prstGeom>
        </p:spPr>
      </p:pic>
      <p:sp>
        <p:nvSpPr>
          <p:cNvPr id="3" name="Rounded Rectangle 9">
            <a:extLst>
              <a:ext uri="{FF2B5EF4-FFF2-40B4-BE49-F238E27FC236}">
                <a16:creationId xmlns:a16="http://schemas.microsoft.com/office/drawing/2014/main" id="{1C143882-2E2B-3BBF-CE38-406228238C68}"/>
              </a:ext>
            </a:extLst>
          </p:cNvPr>
          <p:cNvSpPr/>
          <p:nvPr/>
        </p:nvSpPr>
        <p:spPr>
          <a:xfrm>
            <a:off x="1667434" y="5448299"/>
            <a:ext cx="1613647" cy="348637"/>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ounded Rectangle 9">
            <a:extLst>
              <a:ext uri="{FF2B5EF4-FFF2-40B4-BE49-F238E27FC236}">
                <a16:creationId xmlns:a16="http://schemas.microsoft.com/office/drawing/2014/main" id="{45A15A9A-3120-7412-9E4C-79DAA2427EAE}"/>
              </a:ext>
            </a:extLst>
          </p:cNvPr>
          <p:cNvSpPr/>
          <p:nvPr/>
        </p:nvSpPr>
        <p:spPr>
          <a:xfrm>
            <a:off x="620002" y="4669503"/>
            <a:ext cx="1056401" cy="252099"/>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mysign_blank_bg.png"/>
          <p:cNvPicPr>
            <a:picLocks noChangeAspect="1"/>
          </p:cNvPicPr>
          <p:nvPr/>
        </p:nvPicPr>
        <p:blipFill>
          <a:blip r:embed="rId2"/>
          <a:stretch>
            <a:fillRect/>
          </a:stretch>
        </p:blipFill>
        <p:spPr>
          <a:xfrm>
            <a:off x="0" y="0"/>
            <a:ext cx="12191695" cy="6858000"/>
          </a:xfrm>
          <a:prstGeom prst="rect">
            <a:avLst/>
          </a:prstGeom>
        </p:spPr>
      </p:pic>
      <p:sp>
        <p:nvSpPr>
          <p:cNvPr id="5" name="TextBox 4"/>
          <p:cNvSpPr txBox="1"/>
          <p:nvPr/>
        </p:nvSpPr>
        <p:spPr>
          <a:xfrm>
            <a:off x="8485632" y="1664208"/>
            <a:ext cx="3063240" cy="3886200"/>
          </a:xfrm>
          <a:prstGeom prst="rect">
            <a:avLst/>
          </a:prstGeom>
          <a:noFill/>
        </p:spPr>
        <p:txBody>
          <a:bodyPr wrap="square">
            <a:spAutoFit/>
          </a:bodyPr>
          <a:lstStyle/>
          <a:p>
            <a:pPr algn="l">
              <a:lnSpc>
                <a:spcPct val="112000"/>
              </a:lnSpc>
              <a:spcAft>
                <a:spcPts val="1000"/>
              </a:spcAft>
              <a:defRPr sz="1700">
                <a:solidFill>
                  <a:srgbClr val="28323C"/>
                </a:solidFill>
                <a:latin typeface="Segoe UI"/>
              </a:defRPr>
            </a:pPr>
            <a:r>
              <a:rPr sz="1800">
                <a:solidFill>
                  <a:srgbClr val="312742"/>
                </a:solidFill>
                <a:latin typeface="Segoe UI"/>
              </a:rPr>
              <a:t>1. The System Manager Role</a:t>
            </a:r>
          </a:p>
          <a:p>
            <a:pPr algn="l">
              <a:lnSpc>
                <a:spcPct val="112000"/>
              </a:lnSpc>
              <a:spcAft>
                <a:spcPts val="1000"/>
              </a:spcAft>
              <a:defRPr sz="1550">
                <a:solidFill>
                  <a:srgbClr val="28323C"/>
                </a:solidFill>
                <a:latin typeface="Segoe UI"/>
              </a:defRPr>
            </a:pPr>
            <a:r>
              <a:rPr sz="1800">
                <a:solidFill>
                  <a:srgbClr val="312742"/>
                </a:solidFill>
                <a:latin typeface="Segoe UI"/>
              </a:rPr>
              <a:t>2. Configurations &gt; Users &gt; User Authentication &gt; Signature</a:t>
            </a:r>
          </a:p>
          <a:p>
            <a:pPr algn="l">
              <a:lnSpc>
                <a:spcPct val="112000"/>
              </a:lnSpc>
              <a:spcAft>
                <a:spcPts val="1000"/>
              </a:spcAft>
              <a:defRPr sz="1550">
                <a:solidFill>
                  <a:srgbClr val="28323C"/>
                </a:solidFill>
                <a:latin typeface="Segoe UI"/>
              </a:defRPr>
            </a:pPr>
            <a:r>
              <a:rPr sz="1800">
                <a:solidFill>
                  <a:srgbClr val="312742"/>
                </a:solidFill>
                <a:latin typeface="Segoe UI"/>
              </a:rPr>
              <a:t>3. Select Choose File &gt; Select your Signature &gt; Select Open &gt; Save</a:t>
            </a:r>
          </a:p>
        </p:txBody>
      </p:sp>
      <p:sp>
        <p:nvSpPr>
          <p:cNvPr id="8" name="TextBox 7"/>
          <p:cNvSpPr txBox="1"/>
          <p:nvPr/>
        </p:nvSpPr>
        <p:spPr>
          <a:xfrm>
            <a:off x="4526280" y="6473952"/>
            <a:ext cx="3291840" cy="164592"/>
          </a:xfrm>
          <a:prstGeom prst="rect">
            <a:avLst/>
          </a:prstGeom>
          <a:noFill/>
        </p:spPr>
        <p:txBody>
          <a:bodyPr wrap="none">
            <a:spAutoFit/>
          </a:bodyPr>
          <a:lstStyle/>
          <a:p>
            <a:pPr>
              <a:defRPr sz="1050">
                <a:solidFill>
                  <a:srgbClr val="787D82"/>
                </a:solidFill>
                <a:latin typeface="Segoe UI Semibold"/>
              </a:defRPr>
            </a:pPr>
            <a:r>
              <a:t>THE CALYX PATH PLATFORM</a:t>
            </a:r>
          </a:p>
        </p:txBody>
      </p:sp>
      <p:pic>
        <p:nvPicPr>
          <p:cNvPr id="9" name="Picture 8" descr="image.png"/>
          <p:cNvPicPr>
            <a:picLocks noChangeAspect="1"/>
          </p:cNvPicPr>
          <p:nvPr/>
        </p:nvPicPr>
        <p:blipFill>
          <a:blip r:embed="rId3"/>
          <a:stretch>
            <a:fillRect/>
          </a:stretch>
        </p:blipFill>
        <p:spPr>
          <a:xfrm>
            <a:off x="11411712" y="6382512"/>
            <a:ext cx="640080" cy="310896"/>
          </a:xfrm>
          <a:prstGeom prst="rect">
            <a:avLst/>
          </a:prstGeom>
        </p:spPr>
      </p:pic>
      <p:sp>
        <p:nvSpPr>
          <p:cNvPr id="11" name="TextBox 10"/>
          <p:cNvSpPr txBox="1"/>
          <p:nvPr/>
        </p:nvSpPr>
        <p:spPr>
          <a:xfrm>
            <a:off x="658368" y="438912"/>
            <a:ext cx="3291840" cy="384048"/>
          </a:xfrm>
          <a:prstGeom prst="rect">
            <a:avLst/>
          </a:prstGeom>
          <a:noFill/>
        </p:spPr>
        <p:txBody>
          <a:bodyPr wrap="none">
            <a:spAutoFit/>
          </a:bodyPr>
          <a:lstStyle/>
          <a:p>
            <a:pPr algn="l"/>
            <a:r>
              <a:rPr sz="2800" b="1">
                <a:solidFill>
                  <a:srgbClr val="FFFFFF"/>
                </a:solidFill>
                <a:latin typeface="Segoe UI Semibold"/>
              </a:rPr>
              <a:t>MYSIGN</a:t>
            </a:r>
          </a:p>
        </p:txBody>
      </p:sp>
      <p:pic>
        <p:nvPicPr>
          <p:cNvPr id="2" name="Picture 1">
            <a:extLst>
              <a:ext uri="{FF2B5EF4-FFF2-40B4-BE49-F238E27FC236}">
                <a16:creationId xmlns:a16="http://schemas.microsoft.com/office/drawing/2014/main" id="{785946FE-33E0-6709-8FF4-6535054D9EF3}"/>
              </a:ext>
            </a:extLst>
          </p:cNvPr>
          <p:cNvPicPr>
            <a:picLocks noChangeAspect="1"/>
          </p:cNvPicPr>
          <p:nvPr/>
        </p:nvPicPr>
        <p:blipFill>
          <a:blip r:embed="rId4"/>
          <a:srcRect l="7647" t="28366" r="31786" b="10196"/>
          <a:stretch>
            <a:fillRect/>
          </a:stretch>
        </p:blipFill>
        <p:spPr>
          <a:xfrm>
            <a:off x="502705" y="1478833"/>
            <a:ext cx="7206585" cy="4382460"/>
          </a:xfrm>
          <a:prstGeom prst="rect">
            <a:avLst/>
          </a:prstGeom>
        </p:spPr>
      </p:pic>
      <p:sp>
        <p:nvSpPr>
          <p:cNvPr id="3" name="Rounded Rectangle 9">
            <a:extLst>
              <a:ext uri="{FF2B5EF4-FFF2-40B4-BE49-F238E27FC236}">
                <a16:creationId xmlns:a16="http://schemas.microsoft.com/office/drawing/2014/main" id="{F23515F4-A419-3B86-6D6E-E2E37D6CEB8E}"/>
              </a:ext>
            </a:extLst>
          </p:cNvPr>
          <p:cNvSpPr/>
          <p:nvPr/>
        </p:nvSpPr>
        <p:spPr>
          <a:xfrm>
            <a:off x="1685926" y="5253117"/>
            <a:ext cx="698500" cy="207883"/>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mysign_blank_bg.png"/>
          <p:cNvPicPr>
            <a:picLocks noChangeAspect="1"/>
          </p:cNvPicPr>
          <p:nvPr/>
        </p:nvPicPr>
        <p:blipFill>
          <a:blip r:embed="rId2"/>
          <a:stretch>
            <a:fillRect/>
          </a:stretch>
        </p:blipFill>
        <p:spPr>
          <a:xfrm>
            <a:off x="0" y="0"/>
            <a:ext cx="12191695" cy="6858000"/>
          </a:xfrm>
          <a:prstGeom prst="rect">
            <a:avLst/>
          </a:prstGeom>
        </p:spPr>
      </p:pic>
      <p:pic>
        <p:nvPicPr>
          <p:cNvPr id="4" name="Picture 3" descr="mysign_user_form.png"/>
          <p:cNvPicPr>
            <a:picLocks noChangeAspect="1"/>
          </p:cNvPicPr>
          <p:nvPr/>
        </p:nvPicPr>
        <p:blipFill>
          <a:blip r:embed="rId3"/>
          <a:stretch>
            <a:fillRect/>
          </a:stretch>
        </p:blipFill>
        <p:spPr>
          <a:xfrm>
            <a:off x="530352" y="1481328"/>
            <a:ext cx="7818120" cy="4398766"/>
          </a:xfrm>
          <a:prstGeom prst="rect">
            <a:avLst/>
          </a:prstGeom>
        </p:spPr>
      </p:pic>
      <p:sp>
        <p:nvSpPr>
          <p:cNvPr id="5" name="TextBox 4"/>
          <p:cNvSpPr txBox="1"/>
          <p:nvPr/>
        </p:nvSpPr>
        <p:spPr>
          <a:xfrm>
            <a:off x="8485632" y="1664208"/>
            <a:ext cx="3063240" cy="3886200"/>
          </a:xfrm>
          <a:prstGeom prst="rect">
            <a:avLst/>
          </a:prstGeom>
          <a:noFill/>
        </p:spPr>
        <p:txBody>
          <a:bodyPr wrap="square">
            <a:spAutoFit/>
          </a:bodyPr>
          <a:lstStyle/>
          <a:p>
            <a:pPr algn="l">
              <a:lnSpc>
                <a:spcPct val="112000"/>
              </a:lnSpc>
              <a:spcAft>
                <a:spcPts val="1000"/>
              </a:spcAft>
              <a:defRPr sz="1700">
                <a:solidFill>
                  <a:srgbClr val="28323C"/>
                </a:solidFill>
                <a:latin typeface="Segoe UI"/>
              </a:defRPr>
            </a:pPr>
            <a:r>
              <a:rPr sz="1800">
                <a:solidFill>
                  <a:srgbClr val="312742"/>
                </a:solidFill>
                <a:latin typeface="Segoe UI"/>
              </a:rPr>
              <a:t>1. The System Manager Role</a:t>
            </a:r>
          </a:p>
          <a:p>
            <a:pPr algn="l">
              <a:lnSpc>
                <a:spcPct val="112000"/>
              </a:lnSpc>
              <a:spcAft>
                <a:spcPts val="1000"/>
              </a:spcAft>
              <a:defRPr sz="1550">
                <a:solidFill>
                  <a:srgbClr val="28323C"/>
                </a:solidFill>
                <a:latin typeface="Segoe UI"/>
              </a:defRPr>
            </a:pPr>
            <a:r>
              <a:rPr sz="1800">
                <a:solidFill>
                  <a:srgbClr val="312742"/>
                </a:solidFill>
                <a:latin typeface="Segoe UI"/>
              </a:rPr>
              <a:t>2. Configurations &gt; Users &gt; User Authentication &gt; Signature</a:t>
            </a:r>
          </a:p>
          <a:p>
            <a:pPr algn="l">
              <a:lnSpc>
                <a:spcPct val="112000"/>
              </a:lnSpc>
              <a:spcAft>
                <a:spcPts val="1000"/>
              </a:spcAft>
              <a:defRPr sz="1550">
                <a:solidFill>
                  <a:srgbClr val="28323C"/>
                </a:solidFill>
                <a:latin typeface="Segoe UI"/>
              </a:defRPr>
            </a:pPr>
            <a:r>
              <a:rPr sz="1800">
                <a:solidFill>
                  <a:srgbClr val="312742"/>
                </a:solidFill>
                <a:latin typeface="Segoe UI"/>
              </a:rPr>
              <a:t>3. Select Choose File &gt; Select your Signature &gt; Select Open &gt; Save</a:t>
            </a:r>
          </a:p>
          <a:p>
            <a:pPr algn="l">
              <a:lnSpc>
                <a:spcPct val="112000"/>
              </a:lnSpc>
              <a:spcAft>
                <a:spcPts val="1000"/>
              </a:spcAft>
              <a:defRPr sz="1700">
                <a:solidFill>
                  <a:srgbClr val="28323C"/>
                </a:solidFill>
                <a:latin typeface="Segoe UI"/>
              </a:defRPr>
            </a:pPr>
            <a:r>
              <a:rPr sz="1800">
                <a:solidFill>
                  <a:srgbClr val="312742"/>
                </a:solidFill>
                <a:latin typeface="Segoe UI"/>
              </a:rPr>
              <a:t>4. Your Signature will appear in the Signature Image</a:t>
            </a:r>
          </a:p>
        </p:txBody>
      </p:sp>
      <p:sp>
        <p:nvSpPr>
          <p:cNvPr id="8" name="TextBox 7"/>
          <p:cNvSpPr txBox="1"/>
          <p:nvPr/>
        </p:nvSpPr>
        <p:spPr>
          <a:xfrm>
            <a:off x="4526280" y="6473952"/>
            <a:ext cx="3291840" cy="164592"/>
          </a:xfrm>
          <a:prstGeom prst="rect">
            <a:avLst/>
          </a:prstGeom>
          <a:noFill/>
        </p:spPr>
        <p:txBody>
          <a:bodyPr wrap="none">
            <a:spAutoFit/>
          </a:bodyPr>
          <a:lstStyle/>
          <a:p>
            <a:pPr>
              <a:defRPr sz="1050">
                <a:solidFill>
                  <a:srgbClr val="787D82"/>
                </a:solidFill>
                <a:latin typeface="Segoe UI Semibold"/>
              </a:defRPr>
            </a:pPr>
            <a:r>
              <a:t>THE CALYX PATH PLATFORM</a:t>
            </a:r>
          </a:p>
        </p:txBody>
      </p:sp>
      <p:pic>
        <p:nvPicPr>
          <p:cNvPr id="9" name="Picture 8" descr="image.png"/>
          <p:cNvPicPr>
            <a:picLocks noChangeAspect="1"/>
          </p:cNvPicPr>
          <p:nvPr/>
        </p:nvPicPr>
        <p:blipFill>
          <a:blip r:embed="rId4"/>
          <a:stretch>
            <a:fillRect/>
          </a:stretch>
        </p:blipFill>
        <p:spPr>
          <a:xfrm>
            <a:off x="11411712" y="6382512"/>
            <a:ext cx="640080" cy="310896"/>
          </a:xfrm>
          <a:prstGeom prst="rect">
            <a:avLst/>
          </a:prstGeom>
        </p:spPr>
      </p:pic>
      <p:sp>
        <p:nvSpPr>
          <p:cNvPr id="11" name="TextBox 10"/>
          <p:cNvSpPr txBox="1"/>
          <p:nvPr/>
        </p:nvSpPr>
        <p:spPr>
          <a:xfrm>
            <a:off x="658368" y="438912"/>
            <a:ext cx="3291840" cy="384048"/>
          </a:xfrm>
          <a:prstGeom prst="rect">
            <a:avLst/>
          </a:prstGeom>
          <a:noFill/>
        </p:spPr>
        <p:txBody>
          <a:bodyPr wrap="none">
            <a:spAutoFit/>
          </a:bodyPr>
          <a:lstStyle/>
          <a:p>
            <a:pPr algn="l"/>
            <a:r>
              <a:rPr sz="2800" b="1">
                <a:solidFill>
                  <a:srgbClr val="FFFFFF"/>
                </a:solidFill>
                <a:latin typeface="Segoe UI Semibold"/>
              </a:rPr>
              <a:t>MYSIGN</a:t>
            </a:r>
          </a:p>
        </p:txBody>
      </p:sp>
      <p:sp>
        <p:nvSpPr>
          <p:cNvPr id="2" name="Rounded Rectangle 9">
            <a:extLst>
              <a:ext uri="{FF2B5EF4-FFF2-40B4-BE49-F238E27FC236}">
                <a16:creationId xmlns:a16="http://schemas.microsoft.com/office/drawing/2014/main" id="{A7413A75-0226-9125-CCC0-6073BBEEBE31}"/>
              </a:ext>
            </a:extLst>
          </p:cNvPr>
          <p:cNvSpPr/>
          <p:nvPr/>
        </p:nvSpPr>
        <p:spPr>
          <a:xfrm>
            <a:off x="1846729" y="5420387"/>
            <a:ext cx="1272989" cy="477637"/>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mysign_blank_bg.png"/>
          <p:cNvPicPr>
            <a:picLocks noChangeAspect="1"/>
          </p:cNvPicPr>
          <p:nvPr/>
        </p:nvPicPr>
        <p:blipFill>
          <a:blip r:embed="rId2"/>
          <a:stretch>
            <a:fillRect/>
          </a:stretch>
        </p:blipFill>
        <p:spPr>
          <a:xfrm>
            <a:off x="0" y="0"/>
            <a:ext cx="12191695" cy="6858000"/>
          </a:xfrm>
          <a:prstGeom prst="rect">
            <a:avLst/>
          </a:prstGeom>
        </p:spPr>
      </p:pic>
      <p:pic>
        <p:nvPicPr>
          <p:cNvPr id="4" name="Picture 3" descr="mysign_doc_list.png"/>
          <p:cNvPicPr>
            <a:picLocks noChangeAspect="1"/>
          </p:cNvPicPr>
          <p:nvPr/>
        </p:nvPicPr>
        <p:blipFill>
          <a:blip r:embed="rId3"/>
          <a:stretch>
            <a:fillRect/>
          </a:stretch>
        </p:blipFill>
        <p:spPr>
          <a:xfrm>
            <a:off x="530352" y="1481328"/>
            <a:ext cx="7818120" cy="4398766"/>
          </a:xfrm>
          <a:prstGeom prst="rect">
            <a:avLst/>
          </a:prstGeom>
        </p:spPr>
      </p:pic>
      <p:sp>
        <p:nvSpPr>
          <p:cNvPr id="5" name="TextBox 4"/>
          <p:cNvSpPr txBox="1"/>
          <p:nvPr/>
        </p:nvSpPr>
        <p:spPr>
          <a:xfrm>
            <a:off x="8485632" y="1664208"/>
            <a:ext cx="3063240" cy="3886200"/>
          </a:xfrm>
          <a:prstGeom prst="rect">
            <a:avLst/>
          </a:prstGeom>
          <a:noFill/>
        </p:spPr>
        <p:txBody>
          <a:bodyPr wrap="square">
            <a:spAutoFit/>
          </a:bodyPr>
          <a:lstStyle/>
          <a:p>
            <a:pPr algn="l">
              <a:lnSpc>
                <a:spcPct val="112000"/>
              </a:lnSpc>
              <a:spcAft>
                <a:spcPts val="1000"/>
              </a:spcAft>
              <a:defRPr sz="1700">
                <a:solidFill>
                  <a:srgbClr val="28323C"/>
                </a:solidFill>
                <a:latin typeface="Segoe UI"/>
              </a:defRPr>
            </a:pPr>
            <a:r>
              <a:rPr sz="1800">
                <a:solidFill>
                  <a:srgbClr val="312742"/>
                </a:solidFill>
                <a:latin typeface="Segoe UI"/>
              </a:rPr>
              <a:t>1. Within your loan file, go to Documents/List</a:t>
            </a:r>
          </a:p>
        </p:txBody>
      </p:sp>
      <p:sp>
        <p:nvSpPr>
          <p:cNvPr id="9" name="TextBox 8"/>
          <p:cNvSpPr txBox="1"/>
          <p:nvPr/>
        </p:nvSpPr>
        <p:spPr>
          <a:xfrm>
            <a:off x="4526280" y="6473952"/>
            <a:ext cx="3291840" cy="164592"/>
          </a:xfrm>
          <a:prstGeom prst="rect">
            <a:avLst/>
          </a:prstGeom>
          <a:noFill/>
        </p:spPr>
        <p:txBody>
          <a:bodyPr wrap="none">
            <a:spAutoFit/>
          </a:bodyPr>
          <a:lstStyle/>
          <a:p>
            <a:pPr>
              <a:defRPr sz="1050">
                <a:solidFill>
                  <a:srgbClr val="787D82"/>
                </a:solidFill>
                <a:latin typeface="Segoe UI Semibold"/>
              </a:defRPr>
            </a:pPr>
            <a:r>
              <a:t>THE CALYX PATH PLATFORM</a:t>
            </a:r>
          </a:p>
        </p:txBody>
      </p:sp>
      <p:pic>
        <p:nvPicPr>
          <p:cNvPr id="10" name="Picture 9" descr="image.png"/>
          <p:cNvPicPr>
            <a:picLocks noChangeAspect="1"/>
          </p:cNvPicPr>
          <p:nvPr/>
        </p:nvPicPr>
        <p:blipFill>
          <a:blip r:embed="rId4"/>
          <a:stretch>
            <a:fillRect/>
          </a:stretch>
        </p:blipFill>
        <p:spPr>
          <a:xfrm>
            <a:off x="11411712" y="6382512"/>
            <a:ext cx="640080" cy="310896"/>
          </a:xfrm>
          <a:prstGeom prst="rect">
            <a:avLst/>
          </a:prstGeom>
        </p:spPr>
      </p:pic>
      <p:sp>
        <p:nvSpPr>
          <p:cNvPr id="12" name="TextBox 11"/>
          <p:cNvSpPr txBox="1"/>
          <p:nvPr/>
        </p:nvSpPr>
        <p:spPr>
          <a:xfrm>
            <a:off x="658368" y="438912"/>
            <a:ext cx="3291840" cy="384048"/>
          </a:xfrm>
          <a:prstGeom prst="rect">
            <a:avLst/>
          </a:prstGeom>
          <a:noFill/>
        </p:spPr>
        <p:txBody>
          <a:bodyPr wrap="none">
            <a:spAutoFit/>
          </a:bodyPr>
          <a:lstStyle/>
          <a:p>
            <a:pPr algn="l"/>
            <a:r>
              <a:rPr sz="2800" b="1">
                <a:solidFill>
                  <a:srgbClr val="FFFFFF"/>
                </a:solidFill>
                <a:latin typeface="Segoe UI Semibold"/>
              </a:rPr>
              <a:t>MYSIGN</a:t>
            </a:r>
          </a:p>
        </p:txBody>
      </p:sp>
      <p:sp>
        <p:nvSpPr>
          <p:cNvPr id="2" name="Rounded Rectangle 9">
            <a:extLst>
              <a:ext uri="{FF2B5EF4-FFF2-40B4-BE49-F238E27FC236}">
                <a16:creationId xmlns:a16="http://schemas.microsoft.com/office/drawing/2014/main" id="{0092B7CE-8F7C-B992-6278-5E375335673E}"/>
              </a:ext>
            </a:extLst>
          </p:cNvPr>
          <p:cNvSpPr/>
          <p:nvPr/>
        </p:nvSpPr>
        <p:spPr>
          <a:xfrm>
            <a:off x="1982638" y="1481328"/>
            <a:ext cx="1056401" cy="252099"/>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mysign_blank_bg.png"/>
          <p:cNvPicPr>
            <a:picLocks noChangeAspect="1"/>
          </p:cNvPicPr>
          <p:nvPr/>
        </p:nvPicPr>
        <p:blipFill>
          <a:blip r:embed="rId2"/>
          <a:stretch>
            <a:fillRect/>
          </a:stretch>
        </p:blipFill>
        <p:spPr>
          <a:xfrm>
            <a:off x="0" y="0"/>
            <a:ext cx="12191695" cy="6858000"/>
          </a:xfrm>
          <a:prstGeom prst="rect">
            <a:avLst/>
          </a:prstGeom>
        </p:spPr>
      </p:pic>
      <p:pic>
        <p:nvPicPr>
          <p:cNvPr id="4" name="Picture 3" descr="mysign_doc_list.png"/>
          <p:cNvPicPr>
            <a:picLocks noChangeAspect="1"/>
          </p:cNvPicPr>
          <p:nvPr/>
        </p:nvPicPr>
        <p:blipFill>
          <a:blip r:embed="rId3"/>
          <a:stretch>
            <a:fillRect/>
          </a:stretch>
        </p:blipFill>
        <p:spPr>
          <a:xfrm>
            <a:off x="530352" y="1481328"/>
            <a:ext cx="7818120" cy="4398766"/>
          </a:xfrm>
          <a:prstGeom prst="rect">
            <a:avLst/>
          </a:prstGeom>
        </p:spPr>
      </p:pic>
      <p:sp>
        <p:nvSpPr>
          <p:cNvPr id="5" name="TextBox 4"/>
          <p:cNvSpPr txBox="1"/>
          <p:nvPr/>
        </p:nvSpPr>
        <p:spPr>
          <a:xfrm>
            <a:off x="8485632" y="1664208"/>
            <a:ext cx="3063240" cy="3886200"/>
          </a:xfrm>
          <a:prstGeom prst="rect">
            <a:avLst/>
          </a:prstGeom>
          <a:noFill/>
        </p:spPr>
        <p:txBody>
          <a:bodyPr wrap="square">
            <a:spAutoFit/>
          </a:bodyPr>
          <a:lstStyle/>
          <a:p>
            <a:pPr algn="l">
              <a:lnSpc>
                <a:spcPct val="112000"/>
              </a:lnSpc>
              <a:spcAft>
                <a:spcPts val="1000"/>
              </a:spcAft>
              <a:defRPr sz="1700">
                <a:solidFill>
                  <a:srgbClr val="28323C"/>
                </a:solidFill>
                <a:latin typeface="Segoe UI"/>
              </a:defRPr>
            </a:pPr>
            <a:r>
              <a:rPr sz="1800">
                <a:solidFill>
                  <a:srgbClr val="312742"/>
                </a:solidFill>
                <a:latin typeface="Segoe UI"/>
              </a:rPr>
              <a:t>1. Within your loan file, go to Documents/List</a:t>
            </a:r>
          </a:p>
          <a:p>
            <a:pPr algn="l">
              <a:lnSpc>
                <a:spcPct val="112000"/>
              </a:lnSpc>
              <a:spcAft>
                <a:spcPts val="1000"/>
              </a:spcAft>
              <a:defRPr sz="1700">
                <a:solidFill>
                  <a:srgbClr val="28323C"/>
                </a:solidFill>
                <a:latin typeface="Segoe UI"/>
              </a:defRPr>
            </a:pPr>
            <a:r>
              <a:rPr sz="1800">
                <a:solidFill>
                  <a:srgbClr val="312742"/>
                </a:solidFill>
                <a:latin typeface="Segoe UI"/>
              </a:rPr>
              <a:t>2. Select and open the document to add your signature</a:t>
            </a:r>
          </a:p>
        </p:txBody>
      </p:sp>
      <p:sp>
        <p:nvSpPr>
          <p:cNvPr id="8" name="TextBox 7"/>
          <p:cNvSpPr txBox="1"/>
          <p:nvPr/>
        </p:nvSpPr>
        <p:spPr>
          <a:xfrm>
            <a:off x="4526280" y="6473952"/>
            <a:ext cx="3291840" cy="164592"/>
          </a:xfrm>
          <a:prstGeom prst="rect">
            <a:avLst/>
          </a:prstGeom>
          <a:noFill/>
        </p:spPr>
        <p:txBody>
          <a:bodyPr wrap="none">
            <a:spAutoFit/>
          </a:bodyPr>
          <a:lstStyle/>
          <a:p>
            <a:pPr>
              <a:defRPr sz="1050">
                <a:solidFill>
                  <a:srgbClr val="787D82"/>
                </a:solidFill>
                <a:latin typeface="Segoe UI Semibold"/>
              </a:defRPr>
            </a:pPr>
            <a:r>
              <a:t>THE CALYX PATH PLATFORM</a:t>
            </a:r>
          </a:p>
        </p:txBody>
      </p:sp>
      <p:pic>
        <p:nvPicPr>
          <p:cNvPr id="9" name="Picture 8" descr="image.png"/>
          <p:cNvPicPr>
            <a:picLocks noChangeAspect="1"/>
          </p:cNvPicPr>
          <p:nvPr/>
        </p:nvPicPr>
        <p:blipFill>
          <a:blip r:embed="rId4"/>
          <a:stretch>
            <a:fillRect/>
          </a:stretch>
        </p:blipFill>
        <p:spPr>
          <a:xfrm>
            <a:off x="11411712" y="6382512"/>
            <a:ext cx="640080" cy="310896"/>
          </a:xfrm>
          <a:prstGeom prst="rect">
            <a:avLst/>
          </a:prstGeom>
        </p:spPr>
      </p:pic>
      <p:sp>
        <p:nvSpPr>
          <p:cNvPr id="11" name="TextBox 10"/>
          <p:cNvSpPr txBox="1"/>
          <p:nvPr/>
        </p:nvSpPr>
        <p:spPr>
          <a:xfrm>
            <a:off x="658368" y="438912"/>
            <a:ext cx="3291840" cy="384048"/>
          </a:xfrm>
          <a:prstGeom prst="rect">
            <a:avLst/>
          </a:prstGeom>
          <a:noFill/>
        </p:spPr>
        <p:txBody>
          <a:bodyPr wrap="none">
            <a:spAutoFit/>
          </a:bodyPr>
          <a:lstStyle/>
          <a:p>
            <a:pPr algn="l"/>
            <a:r>
              <a:rPr sz="2800" b="1">
                <a:solidFill>
                  <a:srgbClr val="FFFFFF"/>
                </a:solidFill>
                <a:latin typeface="Segoe UI Semibold"/>
              </a:rPr>
              <a:t>MYSIGN</a:t>
            </a:r>
          </a:p>
        </p:txBody>
      </p:sp>
      <p:sp>
        <p:nvSpPr>
          <p:cNvPr id="2" name="Rounded Rectangle 9">
            <a:extLst>
              <a:ext uri="{FF2B5EF4-FFF2-40B4-BE49-F238E27FC236}">
                <a16:creationId xmlns:a16="http://schemas.microsoft.com/office/drawing/2014/main" id="{5E9FDFA2-E529-D593-2357-DFF7097C0D76}"/>
              </a:ext>
            </a:extLst>
          </p:cNvPr>
          <p:cNvSpPr/>
          <p:nvPr/>
        </p:nvSpPr>
        <p:spPr>
          <a:xfrm>
            <a:off x="530352" y="2544868"/>
            <a:ext cx="7744072" cy="252099"/>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mysign_blank_bg.png"/>
          <p:cNvPicPr>
            <a:picLocks noChangeAspect="1"/>
          </p:cNvPicPr>
          <p:nvPr/>
        </p:nvPicPr>
        <p:blipFill>
          <a:blip r:embed="rId2"/>
          <a:stretch>
            <a:fillRect/>
          </a:stretch>
        </p:blipFill>
        <p:spPr>
          <a:xfrm>
            <a:off x="0" y="0"/>
            <a:ext cx="12191695" cy="6858000"/>
          </a:xfrm>
          <a:prstGeom prst="rect">
            <a:avLst/>
          </a:prstGeom>
        </p:spPr>
      </p:pic>
      <p:pic>
        <p:nvPicPr>
          <p:cNvPr id="4" name="Picture 3" descr="mysign_editor_box.png"/>
          <p:cNvPicPr>
            <a:picLocks noChangeAspect="1"/>
          </p:cNvPicPr>
          <p:nvPr/>
        </p:nvPicPr>
        <p:blipFill>
          <a:blip r:embed="rId3"/>
          <a:stretch>
            <a:fillRect/>
          </a:stretch>
        </p:blipFill>
        <p:spPr>
          <a:xfrm>
            <a:off x="530352" y="1481328"/>
            <a:ext cx="7818120" cy="4398766"/>
          </a:xfrm>
          <a:prstGeom prst="rect">
            <a:avLst/>
          </a:prstGeom>
        </p:spPr>
      </p:pic>
      <p:sp>
        <p:nvSpPr>
          <p:cNvPr id="5" name="TextBox 4"/>
          <p:cNvSpPr txBox="1"/>
          <p:nvPr/>
        </p:nvSpPr>
        <p:spPr>
          <a:xfrm>
            <a:off x="8485632" y="1664208"/>
            <a:ext cx="3063240" cy="3886200"/>
          </a:xfrm>
          <a:prstGeom prst="rect">
            <a:avLst/>
          </a:prstGeom>
          <a:noFill/>
        </p:spPr>
        <p:txBody>
          <a:bodyPr wrap="square">
            <a:spAutoFit/>
          </a:bodyPr>
          <a:lstStyle/>
          <a:p>
            <a:pPr algn="l">
              <a:lnSpc>
                <a:spcPct val="112000"/>
              </a:lnSpc>
              <a:spcAft>
                <a:spcPts val="1000"/>
              </a:spcAft>
              <a:defRPr sz="1700">
                <a:solidFill>
                  <a:srgbClr val="28323C"/>
                </a:solidFill>
                <a:latin typeface="Segoe UI"/>
              </a:defRPr>
            </a:pPr>
            <a:r>
              <a:rPr sz="1800">
                <a:solidFill>
                  <a:srgbClr val="312742"/>
                </a:solidFill>
                <a:latin typeface="Segoe UI"/>
              </a:rPr>
              <a:t>1. Click "Signatures"</a:t>
            </a:r>
          </a:p>
        </p:txBody>
      </p:sp>
      <p:sp>
        <p:nvSpPr>
          <p:cNvPr id="8" name="TextBox 7"/>
          <p:cNvSpPr txBox="1"/>
          <p:nvPr/>
        </p:nvSpPr>
        <p:spPr>
          <a:xfrm>
            <a:off x="4526280" y="6473952"/>
            <a:ext cx="3291840" cy="164592"/>
          </a:xfrm>
          <a:prstGeom prst="rect">
            <a:avLst/>
          </a:prstGeom>
          <a:noFill/>
        </p:spPr>
        <p:txBody>
          <a:bodyPr wrap="none">
            <a:spAutoFit/>
          </a:bodyPr>
          <a:lstStyle/>
          <a:p>
            <a:pPr>
              <a:defRPr sz="1050">
                <a:solidFill>
                  <a:srgbClr val="787D82"/>
                </a:solidFill>
                <a:latin typeface="Segoe UI Semibold"/>
              </a:defRPr>
            </a:pPr>
            <a:r>
              <a:t>THE CALYX PATH PLATFORM</a:t>
            </a:r>
          </a:p>
        </p:txBody>
      </p:sp>
      <p:pic>
        <p:nvPicPr>
          <p:cNvPr id="9" name="Picture 8" descr="image.png"/>
          <p:cNvPicPr>
            <a:picLocks noChangeAspect="1"/>
          </p:cNvPicPr>
          <p:nvPr/>
        </p:nvPicPr>
        <p:blipFill>
          <a:blip r:embed="rId4"/>
          <a:stretch>
            <a:fillRect/>
          </a:stretch>
        </p:blipFill>
        <p:spPr>
          <a:xfrm>
            <a:off x="11411712" y="6382512"/>
            <a:ext cx="640080" cy="310896"/>
          </a:xfrm>
          <a:prstGeom prst="rect">
            <a:avLst/>
          </a:prstGeom>
        </p:spPr>
      </p:pic>
      <p:sp>
        <p:nvSpPr>
          <p:cNvPr id="11" name="TextBox 10"/>
          <p:cNvSpPr txBox="1"/>
          <p:nvPr/>
        </p:nvSpPr>
        <p:spPr>
          <a:xfrm>
            <a:off x="658368" y="438912"/>
            <a:ext cx="3291840" cy="384048"/>
          </a:xfrm>
          <a:prstGeom prst="rect">
            <a:avLst/>
          </a:prstGeom>
          <a:noFill/>
        </p:spPr>
        <p:txBody>
          <a:bodyPr wrap="none">
            <a:spAutoFit/>
          </a:bodyPr>
          <a:lstStyle/>
          <a:p>
            <a:pPr algn="l"/>
            <a:r>
              <a:rPr sz="2800" b="1">
                <a:solidFill>
                  <a:srgbClr val="FFFFFF"/>
                </a:solidFill>
                <a:latin typeface="Segoe UI Semibold"/>
              </a:rPr>
              <a:t>MYSIGN</a:t>
            </a:r>
          </a:p>
        </p:txBody>
      </p:sp>
      <p:sp>
        <p:nvSpPr>
          <p:cNvPr id="2" name="Rounded Rectangle 9">
            <a:extLst>
              <a:ext uri="{FF2B5EF4-FFF2-40B4-BE49-F238E27FC236}">
                <a16:creationId xmlns:a16="http://schemas.microsoft.com/office/drawing/2014/main" id="{B98CCB14-3C56-D7DD-FA46-4E49521F8AE0}"/>
              </a:ext>
            </a:extLst>
          </p:cNvPr>
          <p:cNvSpPr/>
          <p:nvPr/>
        </p:nvSpPr>
        <p:spPr>
          <a:xfrm>
            <a:off x="6902450" y="2590800"/>
            <a:ext cx="460376" cy="180975"/>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3" name="Picture 2">
            <a:extLst>
              <a:ext uri="{FF2B5EF4-FFF2-40B4-BE49-F238E27FC236}">
                <a16:creationId xmlns:a16="http://schemas.microsoft.com/office/drawing/2014/main" id="{854CC74A-7D24-AB26-0851-60E855E3796D}"/>
              </a:ext>
            </a:extLst>
          </p:cNvPr>
          <p:cNvPicPr>
            <a:picLocks noChangeAspect="1"/>
          </p:cNvPicPr>
          <p:nvPr/>
        </p:nvPicPr>
        <p:blipFill>
          <a:blip r:embed="rId5"/>
          <a:srcRect t="8928" r="23830" b="84439"/>
          <a:stretch>
            <a:fillRect/>
          </a:stretch>
        </p:blipFill>
        <p:spPr>
          <a:xfrm>
            <a:off x="530352" y="1483874"/>
            <a:ext cx="7818120" cy="451104"/>
          </a:xfrm>
          <a:prstGeom prst="rect">
            <a:avLst/>
          </a:prstGeom>
        </p:spPr>
      </p:pic>
      <p:cxnSp>
        <p:nvCxnSpPr>
          <p:cNvPr id="12" name="Straight Arrow Connector 11">
            <a:extLst>
              <a:ext uri="{FF2B5EF4-FFF2-40B4-BE49-F238E27FC236}">
                <a16:creationId xmlns:a16="http://schemas.microsoft.com/office/drawing/2014/main" id="{46A5A8C0-CB36-0594-050F-6C65EF49389B}"/>
              </a:ext>
            </a:extLst>
          </p:cNvPr>
          <p:cNvCxnSpPr>
            <a:cxnSpLocks/>
          </p:cNvCxnSpPr>
          <p:nvPr/>
        </p:nvCxnSpPr>
        <p:spPr>
          <a:xfrm flipH="1">
            <a:off x="7207623" y="2043015"/>
            <a:ext cx="449258" cy="377783"/>
          </a:xfrm>
          <a:prstGeom prst="straightConnector1">
            <a:avLst/>
          </a:prstGeom>
          <a:ln w="76200">
            <a:solidFill>
              <a:srgbClr val="FF0000"/>
            </a:solidFill>
            <a:tailEnd type="triangle"/>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mysign_blank_bg.png"/>
          <p:cNvPicPr>
            <a:picLocks noChangeAspect="1"/>
          </p:cNvPicPr>
          <p:nvPr/>
        </p:nvPicPr>
        <p:blipFill>
          <a:blip r:embed="rId2"/>
          <a:stretch>
            <a:fillRect/>
          </a:stretch>
        </p:blipFill>
        <p:spPr>
          <a:xfrm>
            <a:off x="0" y="0"/>
            <a:ext cx="12191695" cy="6858000"/>
          </a:xfrm>
          <a:prstGeom prst="rect">
            <a:avLst/>
          </a:prstGeom>
        </p:spPr>
      </p:pic>
      <p:pic>
        <p:nvPicPr>
          <p:cNvPr id="4" name="Picture 3" descr="mysign_editor_box.png"/>
          <p:cNvPicPr>
            <a:picLocks noChangeAspect="1"/>
          </p:cNvPicPr>
          <p:nvPr/>
        </p:nvPicPr>
        <p:blipFill>
          <a:blip r:embed="rId3"/>
          <a:stretch>
            <a:fillRect/>
          </a:stretch>
        </p:blipFill>
        <p:spPr>
          <a:xfrm>
            <a:off x="530352" y="1481328"/>
            <a:ext cx="7818120" cy="4398766"/>
          </a:xfrm>
          <a:prstGeom prst="rect">
            <a:avLst/>
          </a:prstGeom>
        </p:spPr>
      </p:pic>
      <p:sp>
        <p:nvSpPr>
          <p:cNvPr id="5" name="TextBox 4"/>
          <p:cNvSpPr txBox="1"/>
          <p:nvPr/>
        </p:nvSpPr>
        <p:spPr>
          <a:xfrm>
            <a:off x="8485632" y="1664208"/>
            <a:ext cx="3063240" cy="3886200"/>
          </a:xfrm>
          <a:prstGeom prst="rect">
            <a:avLst/>
          </a:prstGeom>
          <a:noFill/>
        </p:spPr>
        <p:txBody>
          <a:bodyPr wrap="square">
            <a:spAutoFit/>
          </a:bodyPr>
          <a:lstStyle/>
          <a:p>
            <a:pPr algn="l">
              <a:lnSpc>
                <a:spcPct val="112000"/>
              </a:lnSpc>
              <a:spcAft>
                <a:spcPts val="1000"/>
              </a:spcAft>
              <a:defRPr sz="1700">
                <a:solidFill>
                  <a:srgbClr val="28323C"/>
                </a:solidFill>
                <a:latin typeface="Segoe UI"/>
              </a:defRPr>
            </a:pPr>
            <a:r>
              <a:rPr sz="1800">
                <a:solidFill>
                  <a:srgbClr val="312742"/>
                </a:solidFill>
                <a:latin typeface="Segoe UI"/>
              </a:rPr>
              <a:t>1. Click "Signatures"</a:t>
            </a:r>
          </a:p>
          <a:p>
            <a:pPr algn="l">
              <a:lnSpc>
                <a:spcPct val="112000"/>
              </a:lnSpc>
              <a:spcAft>
                <a:spcPts val="1000"/>
              </a:spcAft>
              <a:defRPr sz="1700">
                <a:solidFill>
                  <a:srgbClr val="28323C"/>
                </a:solidFill>
                <a:latin typeface="Segoe UI"/>
              </a:defRPr>
            </a:pPr>
            <a:r>
              <a:rPr sz="1800">
                <a:solidFill>
                  <a:srgbClr val="312742"/>
                </a:solidFill>
                <a:latin typeface="Segoe UI"/>
              </a:rPr>
              <a:t>2. Click "User Sign"</a:t>
            </a:r>
          </a:p>
        </p:txBody>
      </p:sp>
      <p:sp>
        <p:nvSpPr>
          <p:cNvPr id="8" name="TextBox 7"/>
          <p:cNvSpPr txBox="1"/>
          <p:nvPr/>
        </p:nvSpPr>
        <p:spPr>
          <a:xfrm>
            <a:off x="4526280" y="6473952"/>
            <a:ext cx="3291840" cy="164592"/>
          </a:xfrm>
          <a:prstGeom prst="rect">
            <a:avLst/>
          </a:prstGeom>
          <a:noFill/>
        </p:spPr>
        <p:txBody>
          <a:bodyPr wrap="none">
            <a:spAutoFit/>
          </a:bodyPr>
          <a:lstStyle/>
          <a:p>
            <a:pPr>
              <a:defRPr sz="1050">
                <a:solidFill>
                  <a:srgbClr val="787D82"/>
                </a:solidFill>
                <a:latin typeface="Segoe UI Semibold"/>
              </a:defRPr>
            </a:pPr>
            <a:r>
              <a:t>THE CALYX PATH PLATFORM</a:t>
            </a:r>
          </a:p>
        </p:txBody>
      </p:sp>
      <p:pic>
        <p:nvPicPr>
          <p:cNvPr id="9" name="Picture 8" descr="image.png"/>
          <p:cNvPicPr>
            <a:picLocks noChangeAspect="1"/>
          </p:cNvPicPr>
          <p:nvPr/>
        </p:nvPicPr>
        <p:blipFill>
          <a:blip r:embed="rId4"/>
          <a:stretch>
            <a:fillRect/>
          </a:stretch>
        </p:blipFill>
        <p:spPr>
          <a:xfrm>
            <a:off x="11411712" y="6382512"/>
            <a:ext cx="640080" cy="310896"/>
          </a:xfrm>
          <a:prstGeom prst="rect">
            <a:avLst/>
          </a:prstGeom>
        </p:spPr>
      </p:pic>
      <p:sp>
        <p:nvSpPr>
          <p:cNvPr id="11" name="TextBox 10"/>
          <p:cNvSpPr txBox="1"/>
          <p:nvPr/>
        </p:nvSpPr>
        <p:spPr>
          <a:xfrm>
            <a:off x="658368" y="438912"/>
            <a:ext cx="3291840" cy="384048"/>
          </a:xfrm>
          <a:prstGeom prst="rect">
            <a:avLst/>
          </a:prstGeom>
          <a:noFill/>
        </p:spPr>
        <p:txBody>
          <a:bodyPr wrap="none">
            <a:spAutoFit/>
          </a:bodyPr>
          <a:lstStyle/>
          <a:p>
            <a:pPr algn="l"/>
            <a:r>
              <a:rPr sz="2800" b="1">
                <a:solidFill>
                  <a:srgbClr val="FFFFFF"/>
                </a:solidFill>
                <a:latin typeface="Segoe UI Semibold"/>
              </a:rPr>
              <a:t>MYSIGN</a:t>
            </a:r>
          </a:p>
        </p:txBody>
      </p:sp>
      <p:sp>
        <p:nvSpPr>
          <p:cNvPr id="2" name="Rounded Rectangle 9">
            <a:extLst>
              <a:ext uri="{FF2B5EF4-FFF2-40B4-BE49-F238E27FC236}">
                <a16:creationId xmlns:a16="http://schemas.microsoft.com/office/drawing/2014/main" id="{82A801F7-A77C-8A13-0616-6F185D89F9E5}"/>
              </a:ext>
            </a:extLst>
          </p:cNvPr>
          <p:cNvSpPr/>
          <p:nvPr/>
        </p:nvSpPr>
        <p:spPr>
          <a:xfrm>
            <a:off x="6086882" y="2834530"/>
            <a:ext cx="460376" cy="180975"/>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cxnSp>
        <p:nvCxnSpPr>
          <p:cNvPr id="3" name="Straight Arrow Connector 2">
            <a:extLst>
              <a:ext uri="{FF2B5EF4-FFF2-40B4-BE49-F238E27FC236}">
                <a16:creationId xmlns:a16="http://schemas.microsoft.com/office/drawing/2014/main" id="{CA73F72A-F278-7C0C-7B52-42FDEBF27BE1}"/>
              </a:ext>
            </a:extLst>
          </p:cNvPr>
          <p:cNvCxnSpPr>
            <a:cxnSpLocks/>
          </p:cNvCxnSpPr>
          <p:nvPr/>
        </p:nvCxnSpPr>
        <p:spPr>
          <a:xfrm flipV="1">
            <a:off x="5304945" y="2934651"/>
            <a:ext cx="644777" cy="161708"/>
          </a:xfrm>
          <a:prstGeom prst="straightConnector1">
            <a:avLst/>
          </a:prstGeom>
          <a:ln w="76200">
            <a:solidFill>
              <a:srgbClr val="FF0000"/>
            </a:solidFill>
            <a:tailEnd type="triangle"/>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mysign_blank_bg.png"/>
          <p:cNvPicPr>
            <a:picLocks noChangeAspect="1"/>
          </p:cNvPicPr>
          <p:nvPr/>
        </p:nvPicPr>
        <p:blipFill>
          <a:blip r:embed="rId2"/>
          <a:stretch>
            <a:fillRect/>
          </a:stretch>
        </p:blipFill>
        <p:spPr>
          <a:xfrm>
            <a:off x="0" y="0"/>
            <a:ext cx="12191695" cy="6858000"/>
          </a:xfrm>
          <a:prstGeom prst="rect">
            <a:avLst/>
          </a:prstGeom>
        </p:spPr>
      </p:pic>
      <p:pic>
        <p:nvPicPr>
          <p:cNvPr id="4" name="Picture 3" descr="mysign_editor_box.png"/>
          <p:cNvPicPr>
            <a:picLocks noChangeAspect="1"/>
          </p:cNvPicPr>
          <p:nvPr/>
        </p:nvPicPr>
        <p:blipFill>
          <a:blip r:embed="rId3"/>
          <a:stretch>
            <a:fillRect/>
          </a:stretch>
        </p:blipFill>
        <p:spPr>
          <a:xfrm>
            <a:off x="530352" y="1481328"/>
            <a:ext cx="7818120" cy="4398766"/>
          </a:xfrm>
          <a:prstGeom prst="rect">
            <a:avLst/>
          </a:prstGeom>
        </p:spPr>
      </p:pic>
      <p:sp>
        <p:nvSpPr>
          <p:cNvPr id="5" name="TextBox 4"/>
          <p:cNvSpPr txBox="1"/>
          <p:nvPr/>
        </p:nvSpPr>
        <p:spPr>
          <a:xfrm>
            <a:off x="8485632" y="1664208"/>
            <a:ext cx="3063240" cy="3886200"/>
          </a:xfrm>
          <a:prstGeom prst="rect">
            <a:avLst/>
          </a:prstGeom>
          <a:noFill/>
        </p:spPr>
        <p:txBody>
          <a:bodyPr wrap="square">
            <a:spAutoFit/>
          </a:bodyPr>
          <a:lstStyle/>
          <a:p>
            <a:pPr algn="l">
              <a:lnSpc>
                <a:spcPct val="112000"/>
              </a:lnSpc>
              <a:spcAft>
                <a:spcPts val="1000"/>
              </a:spcAft>
              <a:defRPr sz="1700">
                <a:solidFill>
                  <a:srgbClr val="28323C"/>
                </a:solidFill>
                <a:latin typeface="Segoe UI"/>
              </a:defRPr>
            </a:pPr>
            <a:r>
              <a:rPr sz="1800">
                <a:solidFill>
                  <a:srgbClr val="312742"/>
                </a:solidFill>
                <a:latin typeface="Segoe UI"/>
              </a:rPr>
              <a:t>1. Click "Signatures"</a:t>
            </a:r>
          </a:p>
          <a:p>
            <a:pPr algn="l">
              <a:lnSpc>
                <a:spcPct val="112000"/>
              </a:lnSpc>
              <a:spcAft>
                <a:spcPts val="1000"/>
              </a:spcAft>
              <a:defRPr sz="1700">
                <a:solidFill>
                  <a:srgbClr val="28323C"/>
                </a:solidFill>
                <a:latin typeface="Segoe UI"/>
              </a:defRPr>
            </a:pPr>
            <a:r>
              <a:rPr sz="1800">
                <a:solidFill>
                  <a:srgbClr val="312742"/>
                </a:solidFill>
                <a:latin typeface="Segoe UI"/>
              </a:rPr>
              <a:t>2. Click "User Sign"</a:t>
            </a:r>
          </a:p>
          <a:p>
            <a:pPr algn="l">
              <a:lnSpc>
                <a:spcPct val="112000"/>
              </a:lnSpc>
              <a:spcAft>
                <a:spcPts val="1000"/>
              </a:spcAft>
              <a:defRPr sz="1700">
                <a:solidFill>
                  <a:srgbClr val="28323C"/>
                </a:solidFill>
                <a:latin typeface="Segoe UI"/>
              </a:defRPr>
            </a:pPr>
            <a:r>
              <a:rPr sz="1800">
                <a:solidFill>
                  <a:srgbClr val="312742"/>
                </a:solidFill>
                <a:latin typeface="Segoe UI"/>
              </a:rPr>
              <a:t>3. Your Signature will appear in a box</a:t>
            </a:r>
          </a:p>
        </p:txBody>
      </p:sp>
      <p:sp>
        <p:nvSpPr>
          <p:cNvPr id="8" name="TextBox 7"/>
          <p:cNvSpPr txBox="1"/>
          <p:nvPr/>
        </p:nvSpPr>
        <p:spPr>
          <a:xfrm>
            <a:off x="4526280" y="6473952"/>
            <a:ext cx="3291840" cy="164592"/>
          </a:xfrm>
          <a:prstGeom prst="rect">
            <a:avLst/>
          </a:prstGeom>
          <a:noFill/>
        </p:spPr>
        <p:txBody>
          <a:bodyPr wrap="none">
            <a:spAutoFit/>
          </a:bodyPr>
          <a:lstStyle/>
          <a:p>
            <a:pPr>
              <a:defRPr sz="1050">
                <a:solidFill>
                  <a:srgbClr val="787D82"/>
                </a:solidFill>
                <a:latin typeface="Segoe UI Semibold"/>
              </a:defRPr>
            </a:pPr>
            <a:r>
              <a:t>THE CALYX PATH PLATFORM</a:t>
            </a:r>
          </a:p>
        </p:txBody>
      </p:sp>
      <p:pic>
        <p:nvPicPr>
          <p:cNvPr id="9" name="Picture 8" descr="image.png"/>
          <p:cNvPicPr>
            <a:picLocks noChangeAspect="1"/>
          </p:cNvPicPr>
          <p:nvPr/>
        </p:nvPicPr>
        <p:blipFill>
          <a:blip r:embed="rId4"/>
          <a:stretch>
            <a:fillRect/>
          </a:stretch>
        </p:blipFill>
        <p:spPr>
          <a:xfrm>
            <a:off x="11411712" y="6382512"/>
            <a:ext cx="640080" cy="310896"/>
          </a:xfrm>
          <a:prstGeom prst="rect">
            <a:avLst/>
          </a:prstGeom>
        </p:spPr>
      </p:pic>
      <p:sp>
        <p:nvSpPr>
          <p:cNvPr id="11" name="TextBox 10"/>
          <p:cNvSpPr txBox="1"/>
          <p:nvPr/>
        </p:nvSpPr>
        <p:spPr>
          <a:xfrm>
            <a:off x="658368" y="438912"/>
            <a:ext cx="3291840" cy="384048"/>
          </a:xfrm>
          <a:prstGeom prst="rect">
            <a:avLst/>
          </a:prstGeom>
          <a:noFill/>
        </p:spPr>
        <p:txBody>
          <a:bodyPr wrap="none">
            <a:spAutoFit/>
          </a:bodyPr>
          <a:lstStyle/>
          <a:p>
            <a:pPr algn="l"/>
            <a:r>
              <a:rPr sz="2800" b="1">
                <a:solidFill>
                  <a:srgbClr val="FFFFFF"/>
                </a:solidFill>
                <a:latin typeface="Segoe UI Semibold"/>
              </a:rPr>
              <a:t>MYSIGN</a:t>
            </a:r>
          </a:p>
        </p:txBody>
      </p:sp>
      <p:sp>
        <p:nvSpPr>
          <p:cNvPr id="2" name="Rounded Rectangle 9">
            <a:extLst>
              <a:ext uri="{FF2B5EF4-FFF2-40B4-BE49-F238E27FC236}">
                <a16:creationId xmlns:a16="http://schemas.microsoft.com/office/drawing/2014/main" id="{55DCFAA0-5C63-B8FF-B4B4-F0782224BDE5}"/>
              </a:ext>
            </a:extLst>
          </p:cNvPr>
          <p:cNvSpPr/>
          <p:nvPr/>
        </p:nvSpPr>
        <p:spPr>
          <a:xfrm>
            <a:off x="3418111" y="3281084"/>
            <a:ext cx="1045414" cy="573741"/>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mysign_blank_bg.png"/>
          <p:cNvPicPr>
            <a:picLocks noChangeAspect="1"/>
          </p:cNvPicPr>
          <p:nvPr/>
        </p:nvPicPr>
        <p:blipFill>
          <a:blip r:embed="rId2"/>
          <a:stretch>
            <a:fillRect/>
          </a:stretch>
        </p:blipFill>
        <p:spPr>
          <a:xfrm>
            <a:off x="0" y="0"/>
            <a:ext cx="12191695" cy="6858000"/>
          </a:xfrm>
          <a:prstGeom prst="rect">
            <a:avLst/>
          </a:prstGeom>
        </p:spPr>
      </p:pic>
      <p:pic>
        <p:nvPicPr>
          <p:cNvPr id="4" name="Picture 3" descr="mysign_editor_final.png"/>
          <p:cNvPicPr>
            <a:picLocks noChangeAspect="1"/>
          </p:cNvPicPr>
          <p:nvPr/>
        </p:nvPicPr>
        <p:blipFill>
          <a:blip r:embed="rId3"/>
          <a:stretch>
            <a:fillRect/>
          </a:stretch>
        </p:blipFill>
        <p:spPr>
          <a:xfrm>
            <a:off x="530352" y="1481328"/>
            <a:ext cx="7818120" cy="4398766"/>
          </a:xfrm>
          <a:prstGeom prst="rect">
            <a:avLst/>
          </a:prstGeom>
        </p:spPr>
      </p:pic>
      <p:sp>
        <p:nvSpPr>
          <p:cNvPr id="5" name="TextBox 4"/>
          <p:cNvSpPr txBox="1"/>
          <p:nvPr/>
        </p:nvSpPr>
        <p:spPr>
          <a:xfrm>
            <a:off x="8485632" y="1664208"/>
            <a:ext cx="3063240" cy="3886200"/>
          </a:xfrm>
          <a:prstGeom prst="rect">
            <a:avLst/>
          </a:prstGeom>
          <a:noFill/>
        </p:spPr>
        <p:txBody>
          <a:bodyPr wrap="square">
            <a:spAutoFit/>
          </a:bodyPr>
          <a:lstStyle/>
          <a:p>
            <a:pPr algn="l">
              <a:lnSpc>
                <a:spcPct val="112000"/>
              </a:lnSpc>
              <a:spcAft>
                <a:spcPts val="1000"/>
              </a:spcAft>
              <a:defRPr sz="1550">
                <a:solidFill>
                  <a:srgbClr val="28323C"/>
                </a:solidFill>
                <a:latin typeface="Segoe UI"/>
              </a:defRPr>
            </a:pPr>
            <a:r>
              <a:rPr sz="1800">
                <a:solidFill>
                  <a:srgbClr val="312742"/>
                </a:solidFill>
                <a:latin typeface="Segoe UI"/>
              </a:rPr>
              <a:t>1. Click and drag your signature to where you want it to be placed</a:t>
            </a:r>
          </a:p>
        </p:txBody>
      </p:sp>
      <p:sp>
        <p:nvSpPr>
          <p:cNvPr id="8" name="TextBox 7"/>
          <p:cNvSpPr txBox="1"/>
          <p:nvPr/>
        </p:nvSpPr>
        <p:spPr>
          <a:xfrm>
            <a:off x="4526280" y="6473952"/>
            <a:ext cx="3291840" cy="164592"/>
          </a:xfrm>
          <a:prstGeom prst="rect">
            <a:avLst/>
          </a:prstGeom>
          <a:noFill/>
        </p:spPr>
        <p:txBody>
          <a:bodyPr wrap="none">
            <a:spAutoFit/>
          </a:bodyPr>
          <a:lstStyle/>
          <a:p>
            <a:pPr>
              <a:defRPr sz="1050">
                <a:solidFill>
                  <a:srgbClr val="787D82"/>
                </a:solidFill>
                <a:latin typeface="Segoe UI Semibold"/>
              </a:defRPr>
            </a:pPr>
            <a:r>
              <a:t>THE CALYX PATH PLATFORM</a:t>
            </a:r>
          </a:p>
        </p:txBody>
      </p:sp>
      <p:pic>
        <p:nvPicPr>
          <p:cNvPr id="9" name="Picture 8" descr="image.png"/>
          <p:cNvPicPr>
            <a:picLocks noChangeAspect="1"/>
          </p:cNvPicPr>
          <p:nvPr/>
        </p:nvPicPr>
        <p:blipFill>
          <a:blip r:embed="rId4"/>
          <a:stretch>
            <a:fillRect/>
          </a:stretch>
        </p:blipFill>
        <p:spPr>
          <a:xfrm>
            <a:off x="11411712" y="6382512"/>
            <a:ext cx="640080" cy="310896"/>
          </a:xfrm>
          <a:prstGeom prst="rect">
            <a:avLst/>
          </a:prstGeom>
        </p:spPr>
      </p:pic>
      <p:sp>
        <p:nvSpPr>
          <p:cNvPr id="11" name="TextBox 10"/>
          <p:cNvSpPr txBox="1"/>
          <p:nvPr/>
        </p:nvSpPr>
        <p:spPr>
          <a:xfrm>
            <a:off x="658368" y="438912"/>
            <a:ext cx="3291840" cy="384048"/>
          </a:xfrm>
          <a:prstGeom prst="rect">
            <a:avLst/>
          </a:prstGeom>
          <a:noFill/>
        </p:spPr>
        <p:txBody>
          <a:bodyPr wrap="none">
            <a:spAutoFit/>
          </a:bodyPr>
          <a:lstStyle/>
          <a:p>
            <a:pPr algn="l"/>
            <a:r>
              <a:rPr sz="2800" b="1">
                <a:solidFill>
                  <a:srgbClr val="FFFFFF"/>
                </a:solidFill>
                <a:latin typeface="Segoe UI Semibold"/>
              </a:rPr>
              <a:t>MYSIGN</a:t>
            </a:r>
          </a:p>
        </p:txBody>
      </p:sp>
      <p:sp>
        <p:nvSpPr>
          <p:cNvPr id="2" name="Rounded Rectangle 9">
            <a:extLst>
              <a:ext uri="{FF2B5EF4-FFF2-40B4-BE49-F238E27FC236}">
                <a16:creationId xmlns:a16="http://schemas.microsoft.com/office/drawing/2014/main" id="{88FC4596-94C5-BBAE-F8C5-615213D5E55D}"/>
              </a:ext>
            </a:extLst>
          </p:cNvPr>
          <p:cNvSpPr/>
          <p:nvPr/>
        </p:nvSpPr>
        <p:spPr>
          <a:xfrm>
            <a:off x="3853848" y="4878482"/>
            <a:ext cx="1345679" cy="760317"/>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mysign_blank_bg.png"/>
          <p:cNvPicPr>
            <a:picLocks noChangeAspect="1"/>
          </p:cNvPicPr>
          <p:nvPr/>
        </p:nvPicPr>
        <p:blipFill>
          <a:blip r:embed="rId2"/>
          <a:stretch>
            <a:fillRect/>
          </a:stretch>
        </p:blipFill>
        <p:spPr>
          <a:xfrm>
            <a:off x="0" y="0"/>
            <a:ext cx="12191695" cy="6858000"/>
          </a:xfrm>
          <a:prstGeom prst="rect">
            <a:avLst/>
          </a:prstGeom>
        </p:spPr>
      </p:pic>
      <p:pic>
        <p:nvPicPr>
          <p:cNvPr id="4" name="Picture 3" descr="mysign_editor_final.png"/>
          <p:cNvPicPr>
            <a:picLocks noChangeAspect="1"/>
          </p:cNvPicPr>
          <p:nvPr/>
        </p:nvPicPr>
        <p:blipFill>
          <a:blip r:embed="rId3"/>
          <a:stretch>
            <a:fillRect/>
          </a:stretch>
        </p:blipFill>
        <p:spPr>
          <a:xfrm>
            <a:off x="530352" y="1481328"/>
            <a:ext cx="7818120" cy="4398766"/>
          </a:xfrm>
          <a:prstGeom prst="rect">
            <a:avLst/>
          </a:prstGeom>
        </p:spPr>
      </p:pic>
      <p:sp>
        <p:nvSpPr>
          <p:cNvPr id="5" name="TextBox 4"/>
          <p:cNvSpPr txBox="1"/>
          <p:nvPr/>
        </p:nvSpPr>
        <p:spPr>
          <a:xfrm>
            <a:off x="8485632" y="1664208"/>
            <a:ext cx="3063240" cy="3886200"/>
          </a:xfrm>
          <a:prstGeom prst="rect">
            <a:avLst/>
          </a:prstGeom>
          <a:noFill/>
        </p:spPr>
        <p:txBody>
          <a:bodyPr wrap="square">
            <a:spAutoFit/>
          </a:bodyPr>
          <a:lstStyle/>
          <a:p>
            <a:pPr algn="l">
              <a:lnSpc>
                <a:spcPct val="112000"/>
              </a:lnSpc>
              <a:spcAft>
                <a:spcPts val="1000"/>
              </a:spcAft>
              <a:defRPr sz="1550">
                <a:solidFill>
                  <a:srgbClr val="28323C"/>
                </a:solidFill>
                <a:latin typeface="Segoe UI"/>
              </a:defRPr>
            </a:pPr>
            <a:r>
              <a:rPr sz="1800">
                <a:solidFill>
                  <a:srgbClr val="312742"/>
                </a:solidFill>
                <a:latin typeface="Segoe UI"/>
              </a:rPr>
              <a:t>1. Click and drag your signature to where you want it to be placed</a:t>
            </a:r>
          </a:p>
          <a:p>
            <a:pPr algn="l">
              <a:lnSpc>
                <a:spcPct val="112000"/>
              </a:lnSpc>
              <a:spcAft>
                <a:spcPts val="1000"/>
              </a:spcAft>
              <a:defRPr sz="1700">
                <a:solidFill>
                  <a:srgbClr val="28323C"/>
                </a:solidFill>
                <a:latin typeface="Segoe UI"/>
              </a:defRPr>
            </a:pPr>
            <a:r>
              <a:rPr sz="1800">
                <a:solidFill>
                  <a:srgbClr val="312742"/>
                </a:solidFill>
                <a:latin typeface="Segoe UI"/>
              </a:rPr>
              <a:t>2. Click "Finalize User Sign" to save on your document</a:t>
            </a:r>
          </a:p>
        </p:txBody>
      </p:sp>
      <p:sp>
        <p:nvSpPr>
          <p:cNvPr id="8" name="TextBox 7"/>
          <p:cNvSpPr txBox="1"/>
          <p:nvPr/>
        </p:nvSpPr>
        <p:spPr>
          <a:xfrm>
            <a:off x="4526280" y="6473952"/>
            <a:ext cx="3291840" cy="164592"/>
          </a:xfrm>
          <a:prstGeom prst="rect">
            <a:avLst/>
          </a:prstGeom>
          <a:noFill/>
        </p:spPr>
        <p:txBody>
          <a:bodyPr wrap="none">
            <a:spAutoFit/>
          </a:bodyPr>
          <a:lstStyle/>
          <a:p>
            <a:pPr>
              <a:defRPr sz="1050">
                <a:solidFill>
                  <a:srgbClr val="787D82"/>
                </a:solidFill>
                <a:latin typeface="Segoe UI Semibold"/>
              </a:defRPr>
            </a:pPr>
            <a:r>
              <a:t>THE CALYX PATH PLATFORM</a:t>
            </a:r>
          </a:p>
        </p:txBody>
      </p:sp>
      <p:pic>
        <p:nvPicPr>
          <p:cNvPr id="9" name="Picture 8" descr="image.png"/>
          <p:cNvPicPr>
            <a:picLocks noChangeAspect="1"/>
          </p:cNvPicPr>
          <p:nvPr/>
        </p:nvPicPr>
        <p:blipFill>
          <a:blip r:embed="rId4"/>
          <a:stretch>
            <a:fillRect/>
          </a:stretch>
        </p:blipFill>
        <p:spPr>
          <a:xfrm>
            <a:off x="11411712" y="6382512"/>
            <a:ext cx="640080" cy="310896"/>
          </a:xfrm>
          <a:prstGeom prst="rect">
            <a:avLst/>
          </a:prstGeom>
        </p:spPr>
      </p:pic>
      <p:sp>
        <p:nvSpPr>
          <p:cNvPr id="11" name="TextBox 10"/>
          <p:cNvSpPr txBox="1"/>
          <p:nvPr/>
        </p:nvSpPr>
        <p:spPr>
          <a:xfrm>
            <a:off x="658368" y="438912"/>
            <a:ext cx="3291840" cy="384048"/>
          </a:xfrm>
          <a:prstGeom prst="rect">
            <a:avLst/>
          </a:prstGeom>
          <a:noFill/>
        </p:spPr>
        <p:txBody>
          <a:bodyPr wrap="none">
            <a:spAutoFit/>
          </a:bodyPr>
          <a:lstStyle/>
          <a:p>
            <a:pPr algn="l"/>
            <a:r>
              <a:rPr sz="2800" b="1">
                <a:solidFill>
                  <a:srgbClr val="FFFFFF"/>
                </a:solidFill>
                <a:latin typeface="Segoe UI Semibold"/>
              </a:rPr>
              <a:t>MYSIGN</a:t>
            </a:r>
          </a:p>
        </p:txBody>
      </p:sp>
      <p:sp>
        <p:nvSpPr>
          <p:cNvPr id="2" name="Rounded Rectangle 9">
            <a:extLst>
              <a:ext uri="{FF2B5EF4-FFF2-40B4-BE49-F238E27FC236}">
                <a16:creationId xmlns:a16="http://schemas.microsoft.com/office/drawing/2014/main" id="{69836203-257E-D946-F2E3-5F686C03CD64}"/>
              </a:ext>
            </a:extLst>
          </p:cNvPr>
          <p:cNvSpPr/>
          <p:nvPr/>
        </p:nvSpPr>
        <p:spPr>
          <a:xfrm>
            <a:off x="7368836" y="2825565"/>
            <a:ext cx="765513" cy="180975"/>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cxnSp>
        <p:nvCxnSpPr>
          <p:cNvPr id="3" name="Straight Arrow Connector 2">
            <a:extLst>
              <a:ext uri="{FF2B5EF4-FFF2-40B4-BE49-F238E27FC236}">
                <a16:creationId xmlns:a16="http://schemas.microsoft.com/office/drawing/2014/main" id="{FE94AB57-6A98-AE41-E070-025C031BAFCB}"/>
              </a:ext>
            </a:extLst>
          </p:cNvPr>
          <p:cNvCxnSpPr>
            <a:cxnSpLocks/>
          </p:cNvCxnSpPr>
          <p:nvPr/>
        </p:nvCxnSpPr>
        <p:spPr>
          <a:xfrm flipV="1">
            <a:off x="6586900" y="2934651"/>
            <a:ext cx="644777" cy="161708"/>
          </a:xfrm>
          <a:prstGeom prst="straightConnector1">
            <a:avLst/>
          </a:prstGeom>
          <a:ln w="76200">
            <a:solidFill>
              <a:srgbClr val="FF0000"/>
            </a:solidFill>
            <a:tailEnd type="triangle"/>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88952" cy="1371600"/>
          </a:xfrm>
          <a:prstGeom prst="rect">
            <a:avLst/>
          </a:prstGeom>
          <a:solidFill>
            <a:srgbClr val="452F5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658368" y="420624"/>
            <a:ext cx="8229600" cy="438912"/>
          </a:xfrm>
          <a:prstGeom prst="rect">
            <a:avLst/>
          </a:prstGeom>
          <a:noFill/>
        </p:spPr>
        <p:txBody>
          <a:bodyPr wrap="none">
            <a:spAutoFit/>
          </a:bodyPr>
          <a:lstStyle/>
          <a:p>
            <a:r>
              <a:rPr sz="2600" b="1">
                <a:solidFill>
                  <a:srgbClr val="FFFFFF"/>
                </a:solidFill>
                <a:latin typeface="Segoe UI Semibold"/>
              </a:rPr>
              <a:t>E-Signature for Third Party</a:t>
            </a:r>
          </a:p>
        </p:txBody>
      </p:sp>
      <p:sp>
        <p:nvSpPr>
          <p:cNvPr id="4" name="Rectangle 3"/>
          <p:cNvSpPr/>
          <p:nvPr/>
        </p:nvSpPr>
        <p:spPr>
          <a:xfrm>
            <a:off x="676656" y="1024128"/>
            <a:ext cx="6126480" cy="18288"/>
          </a:xfrm>
          <a:prstGeom prst="rect">
            <a:avLst/>
          </a:prstGeom>
          <a:solidFill>
            <a:srgbClr val="76589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ectangle 4"/>
          <p:cNvSpPr/>
          <p:nvPr/>
        </p:nvSpPr>
        <p:spPr>
          <a:xfrm>
            <a:off x="512064" y="1444752"/>
            <a:ext cx="6492240" cy="4224528"/>
          </a:xfrm>
          <a:prstGeom prst="rect">
            <a:avLst/>
          </a:prstGeom>
          <a:solidFill>
            <a:srgbClr val="FFFFFF"/>
          </a:solidFill>
          <a:ln w="12700">
            <a:solidFill>
              <a:srgbClr val="D8D3D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0" y="6163056"/>
            <a:ext cx="2578608" cy="694944"/>
          </a:xfrm>
          <a:prstGeom prst="rect">
            <a:avLst/>
          </a:prstGeom>
          <a:solidFill>
            <a:srgbClr val="A0419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4727448" y="6181344"/>
            <a:ext cx="4617720" cy="667512"/>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0" y="6135624"/>
            <a:ext cx="12188952" cy="27432"/>
          </a:xfrm>
          <a:prstGeom prst="rect">
            <a:avLst/>
          </a:prstGeom>
          <a:solidFill>
            <a:srgbClr val="452F5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5010912" y="6373368"/>
            <a:ext cx="4206240" cy="256032"/>
          </a:xfrm>
          <a:prstGeom prst="rect">
            <a:avLst/>
          </a:prstGeom>
          <a:noFill/>
        </p:spPr>
        <p:txBody>
          <a:bodyPr wrap="none">
            <a:spAutoFit/>
          </a:bodyPr>
          <a:lstStyle/>
          <a:p>
            <a:pPr algn="ctr"/>
            <a:r>
              <a:rPr sz="1800">
                <a:solidFill>
                  <a:srgbClr val="5C3D71"/>
                </a:solidFill>
                <a:latin typeface="Segoe UI"/>
              </a:rPr>
              <a:t>THE CALYX PATH PLATFORM</a:t>
            </a:r>
          </a:p>
        </p:txBody>
      </p:sp>
      <p:pic>
        <p:nvPicPr>
          <p:cNvPr id="10" name="Picture 9" descr="image.png"/>
          <p:cNvPicPr>
            <a:picLocks noChangeAspect="1"/>
          </p:cNvPicPr>
          <p:nvPr/>
        </p:nvPicPr>
        <p:blipFill>
          <a:blip r:embed="rId2"/>
          <a:stretch>
            <a:fillRect/>
          </a:stretch>
        </p:blipFill>
        <p:spPr>
          <a:xfrm>
            <a:off x="11173968" y="6327648"/>
            <a:ext cx="681881" cy="329184"/>
          </a:xfrm>
          <a:prstGeom prst="rect">
            <a:avLst/>
          </a:prstGeom>
        </p:spPr>
      </p:pic>
      <p:sp>
        <p:nvSpPr>
          <p:cNvPr id="12" name="TextBox 11"/>
          <p:cNvSpPr txBox="1"/>
          <p:nvPr/>
        </p:nvSpPr>
        <p:spPr>
          <a:xfrm>
            <a:off x="7205472" y="1627632"/>
            <a:ext cx="4297680" cy="3566160"/>
          </a:xfrm>
          <a:prstGeom prst="rect">
            <a:avLst/>
          </a:prstGeom>
          <a:noFill/>
        </p:spPr>
        <p:txBody>
          <a:bodyPr wrap="square" anchor="t">
            <a:spAutoFit/>
          </a:bodyPr>
          <a:lstStyle/>
          <a:p>
            <a:pPr algn="l">
              <a:spcAft>
                <a:spcPts val="700"/>
              </a:spcAft>
              <a:defRPr sz="1500">
                <a:solidFill>
                  <a:srgbClr val="222222"/>
                </a:solidFill>
                <a:latin typeface="Segoe UI"/>
              </a:defRPr>
            </a:pPr>
            <a:r>
              <a:t>1. Go to Documents / List / Select your document(s)</a:t>
            </a:r>
          </a:p>
        </p:txBody>
      </p:sp>
      <p:pic>
        <p:nvPicPr>
          <p:cNvPr id="17" name="Picture 16">
            <a:extLst>
              <a:ext uri="{FF2B5EF4-FFF2-40B4-BE49-F238E27FC236}">
                <a16:creationId xmlns:a16="http://schemas.microsoft.com/office/drawing/2014/main" id="{FFA5CC85-E136-1833-F7A0-7A2BC69DCE3F}"/>
              </a:ext>
            </a:extLst>
          </p:cNvPr>
          <p:cNvPicPr>
            <a:picLocks noChangeAspect="1"/>
          </p:cNvPicPr>
          <p:nvPr/>
        </p:nvPicPr>
        <p:blipFill>
          <a:blip r:embed="rId3"/>
          <a:stretch>
            <a:fillRect/>
          </a:stretch>
        </p:blipFill>
        <p:spPr>
          <a:xfrm>
            <a:off x="515022" y="1729469"/>
            <a:ext cx="6492240" cy="3651885"/>
          </a:xfrm>
          <a:prstGeom prst="rect">
            <a:avLst/>
          </a:prstGeom>
        </p:spPr>
      </p:pic>
      <p:sp>
        <p:nvSpPr>
          <p:cNvPr id="11" name="Rounded Rectangle 9">
            <a:extLst>
              <a:ext uri="{FF2B5EF4-FFF2-40B4-BE49-F238E27FC236}">
                <a16:creationId xmlns:a16="http://schemas.microsoft.com/office/drawing/2014/main" id="{D929DA55-DDAF-6615-6BC3-06BDD135C949}"/>
              </a:ext>
            </a:extLst>
          </p:cNvPr>
          <p:cNvSpPr/>
          <p:nvPr/>
        </p:nvSpPr>
        <p:spPr>
          <a:xfrm>
            <a:off x="1739001" y="1729470"/>
            <a:ext cx="839607" cy="198962"/>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Rounded Rectangle 9">
            <a:extLst>
              <a:ext uri="{FF2B5EF4-FFF2-40B4-BE49-F238E27FC236}">
                <a16:creationId xmlns:a16="http://schemas.microsoft.com/office/drawing/2014/main" id="{0DA880FE-B7D3-88C8-AA53-E4C9972B786C}"/>
              </a:ext>
            </a:extLst>
          </p:cNvPr>
          <p:cNvSpPr/>
          <p:nvPr/>
        </p:nvSpPr>
        <p:spPr>
          <a:xfrm>
            <a:off x="556618" y="2634906"/>
            <a:ext cx="6373100" cy="198962"/>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88952" cy="1371600"/>
          </a:xfrm>
          <a:prstGeom prst="rect">
            <a:avLst/>
          </a:prstGeom>
          <a:solidFill>
            <a:srgbClr val="452F5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658368" y="420624"/>
            <a:ext cx="8229600" cy="438912"/>
          </a:xfrm>
          <a:prstGeom prst="rect">
            <a:avLst/>
          </a:prstGeom>
          <a:noFill/>
        </p:spPr>
        <p:txBody>
          <a:bodyPr wrap="none">
            <a:spAutoFit/>
          </a:bodyPr>
          <a:lstStyle/>
          <a:p>
            <a:r>
              <a:rPr sz="2600" b="1">
                <a:solidFill>
                  <a:srgbClr val="FFFFFF"/>
                </a:solidFill>
                <a:latin typeface="Segoe UI Semibold"/>
              </a:rPr>
              <a:t>E-Signature for Third Party</a:t>
            </a:r>
          </a:p>
        </p:txBody>
      </p:sp>
      <p:sp>
        <p:nvSpPr>
          <p:cNvPr id="4" name="Rectangle 3"/>
          <p:cNvSpPr/>
          <p:nvPr/>
        </p:nvSpPr>
        <p:spPr>
          <a:xfrm>
            <a:off x="676656" y="1024128"/>
            <a:ext cx="6126480" cy="18288"/>
          </a:xfrm>
          <a:prstGeom prst="rect">
            <a:avLst/>
          </a:prstGeom>
          <a:solidFill>
            <a:srgbClr val="76589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ectangle 4"/>
          <p:cNvSpPr/>
          <p:nvPr/>
        </p:nvSpPr>
        <p:spPr>
          <a:xfrm>
            <a:off x="512064" y="1444752"/>
            <a:ext cx="6492240" cy="4224528"/>
          </a:xfrm>
          <a:prstGeom prst="rect">
            <a:avLst/>
          </a:prstGeom>
          <a:solidFill>
            <a:srgbClr val="FFFFFF"/>
          </a:solidFill>
          <a:ln w="12700">
            <a:solidFill>
              <a:srgbClr val="D8D3D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0" y="6163056"/>
            <a:ext cx="2578608" cy="694944"/>
          </a:xfrm>
          <a:prstGeom prst="rect">
            <a:avLst/>
          </a:prstGeom>
          <a:solidFill>
            <a:srgbClr val="A0419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4727448" y="6181344"/>
            <a:ext cx="4617720" cy="667512"/>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0" y="6135624"/>
            <a:ext cx="12188952" cy="27432"/>
          </a:xfrm>
          <a:prstGeom prst="rect">
            <a:avLst/>
          </a:prstGeom>
          <a:solidFill>
            <a:srgbClr val="452F5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5010912" y="6373368"/>
            <a:ext cx="4206240" cy="256032"/>
          </a:xfrm>
          <a:prstGeom prst="rect">
            <a:avLst/>
          </a:prstGeom>
          <a:noFill/>
        </p:spPr>
        <p:txBody>
          <a:bodyPr wrap="none">
            <a:spAutoFit/>
          </a:bodyPr>
          <a:lstStyle/>
          <a:p>
            <a:pPr algn="ctr"/>
            <a:r>
              <a:rPr sz="1800">
                <a:solidFill>
                  <a:srgbClr val="5C3D71"/>
                </a:solidFill>
                <a:latin typeface="Segoe UI"/>
              </a:rPr>
              <a:t>THE CALYX PATH PLATFORM</a:t>
            </a:r>
          </a:p>
        </p:txBody>
      </p:sp>
      <p:pic>
        <p:nvPicPr>
          <p:cNvPr id="10" name="Picture 9" descr="image.png"/>
          <p:cNvPicPr>
            <a:picLocks noChangeAspect="1"/>
          </p:cNvPicPr>
          <p:nvPr/>
        </p:nvPicPr>
        <p:blipFill>
          <a:blip r:embed="rId2"/>
          <a:stretch>
            <a:fillRect/>
          </a:stretch>
        </p:blipFill>
        <p:spPr>
          <a:xfrm>
            <a:off x="11173968" y="6327648"/>
            <a:ext cx="681881" cy="329184"/>
          </a:xfrm>
          <a:prstGeom prst="rect">
            <a:avLst/>
          </a:prstGeom>
        </p:spPr>
      </p:pic>
      <p:sp>
        <p:nvSpPr>
          <p:cNvPr id="12" name="TextBox 11"/>
          <p:cNvSpPr txBox="1"/>
          <p:nvPr/>
        </p:nvSpPr>
        <p:spPr>
          <a:xfrm>
            <a:off x="7205472" y="1627632"/>
            <a:ext cx="4297680" cy="3566160"/>
          </a:xfrm>
          <a:prstGeom prst="rect">
            <a:avLst/>
          </a:prstGeom>
          <a:noFill/>
        </p:spPr>
        <p:txBody>
          <a:bodyPr wrap="square" anchor="t">
            <a:spAutoFit/>
          </a:bodyPr>
          <a:lstStyle/>
          <a:p>
            <a:pPr algn="l">
              <a:spcAft>
                <a:spcPts val="700"/>
              </a:spcAft>
              <a:defRPr sz="1500">
                <a:solidFill>
                  <a:srgbClr val="222222"/>
                </a:solidFill>
                <a:latin typeface="Segoe UI"/>
              </a:defRPr>
            </a:pPr>
            <a:r>
              <a:t>1. Click on Signatures</a:t>
            </a:r>
          </a:p>
        </p:txBody>
      </p:sp>
      <p:sp>
        <p:nvSpPr>
          <p:cNvPr id="13" name="Rounded Rectangle 12"/>
          <p:cNvSpPr/>
          <p:nvPr/>
        </p:nvSpPr>
        <p:spPr>
          <a:xfrm>
            <a:off x="4907036" y="2162413"/>
            <a:ext cx="1021201" cy="179551"/>
          </a:xfrm>
          <a:prstGeom prst="roundRect">
            <a:avLst>
              <a:gd name="adj" fmla="val 8000"/>
            </a:avLst>
          </a:prstGeom>
          <a:noFill/>
          <a:ln w="31750">
            <a:solidFill>
              <a:srgbClr val="8A43B5"/>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6" name="Picture 15">
            <a:extLst>
              <a:ext uri="{FF2B5EF4-FFF2-40B4-BE49-F238E27FC236}">
                <a16:creationId xmlns:a16="http://schemas.microsoft.com/office/drawing/2014/main" id="{F57D2270-E9F0-A948-A5A4-13FE3C15C1D4}"/>
              </a:ext>
            </a:extLst>
          </p:cNvPr>
          <p:cNvPicPr>
            <a:picLocks noChangeAspect="1"/>
          </p:cNvPicPr>
          <p:nvPr/>
        </p:nvPicPr>
        <p:blipFill>
          <a:blip r:embed="rId3"/>
          <a:srcRect/>
          <a:stretch/>
        </p:blipFill>
        <p:spPr>
          <a:xfrm>
            <a:off x="515022" y="1801195"/>
            <a:ext cx="6492240" cy="3508432"/>
          </a:xfrm>
          <a:prstGeom prst="rect">
            <a:avLst/>
          </a:prstGeom>
        </p:spPr>
      </p:pic>
      <p:sp>
        <p:nvSpPr>
          <p:cNvPr id="17" name="Rounded Rectangle 9">
            <a:extLst>
              <a:ext uri="{FF2B5EF4-FFF2-40B4-BE49-F238E27FC236}">
                <a16:creationId xmlns:a16="http://schemas.microsoft.com/office/drawing/2014/main" id="{DE18316C-3F0E-A943-7056-9317FCE1EE99}"/>
              </a:ext>
            </a:extLst>
          </p:cNvPr>
          <p:cNvSpPr/>
          <p:nvPr/>
        </p:nvSpPr>
        <p:spPr>
          <a:xfrm>
            <a:off x="4638675" y="2388832"/>
            <a:ext cx="372238" cy="179551"/>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88952" cy="1371600"/>
          </a:xfrm>
          <a:prstGeom prst="rect">
            <a:avLst/>
          </a:prstGeom>
          <a:solidFill>
            <a:srgbClr val="452F5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658368" y="420624"/>
            <a:ext cx="8229600" cy="438912"/>
          </a:xfrm>
          <a:prstGeom prst="rect">
            <a:avLst/>
          </a:prstGeom>
          <a:noFill/>
        </p:spPr>
        <p:txBody>
          <a:bodyPr wrap="none">
            <a:spAutoFit/>
          </a:bodyPr>
          <a:lstStyle/>
          <a:p>
            <a:r>
              <a:rPr sz="2600" b="1">
                <a:solidFill>
                  <a:srgbClr val="FFFFFF"/>
                </a:solidFill>
                <a:latin typeface="Segoe UI Semibold"/>
              </a:rPr>
              <a:t>E-Signature for Third Party</a:t>
            </a:r>
          </a:p>
        </p:txBody>
      </p:sp>
      <p:sp>
        <p:nvSpPr>
          <p:cNvPr id="4" name="Rectangle 3"/>
          <p:cNvSpPr/>
          <p:nvPr/>
        </p:nvSpPr>
        <p:spPr>
          <a:xfrm>
            <a:off x="676656" y="1024128"/>
            <a:ext cx="6126480" cy="18288"/>
          </a:xfrm>
          <a:prstGeom prst="rect">
            <a:avLst/>
          </a:prstGeom>
          <a:solidFill>
            <a:srgbClr val="76589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ectangle 4"/>
          <p:cNvSpPr/>
          <p:nvPr/>
        </p:nvSpPr>
        <p:spPr>
          <a:xfrm>
            <a:off x="512064" y="1444752"/>
            <a:ext cx="6492240" cy="4224528"/>
          </a:xfrm>
          <a:prstGeom prst="rect">
            <a:avLst/>
          </a:prstGeom>
          <a:solidFill>
            <a:srgbClr val="FFFFFF"/>
          </a:solidFill>
          <a:ln w="12700">
            <a:solidFill>
              <a:srgbClr val="D8D3D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0" y="6163056"/>
            <a:ext cx="2578608" cy="694944"/>
          </a:xfrm>
          <a:prstGeom prst="rect">
            <a:avLst/>
          </a:prstGeom>
          <a:solidFill>
            <a:srgbClr val="A0419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4727448" y="6181344"/>
            <a:ext cx="4617720" cy="667512"/>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0" y="6135624"/>
            <a:ext cx="12188952" cy="27432"/>
          </a:xfrm>
          <a:prstGeom prst="rect">
            <a:avLst/>
          </a:prstGeom>
          <a:solidFill>
            <a:srgbClr val="452F5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5010912" y="6373368"/>
            <a:ext cx="4206240" cy="256032"/>
          </a:xfrm>
          <a:prstGeom prst="rect">
            <a:avLst/>
          </a:prstGeom>
          <a:noFill/>
        </p:spPr>
        <p:txBody>
          <a:bodyPr wrap="none">
            <a:spAutoFit/>
          </a:bodyPr>
          <a:lstStyle/>
          <a:p>
            <a:pPr algn="ctr"/>
            <a:r>
              <a:rPr sz="1800">
                <a:solidFill>
                  <a:srgbClr val="5C3D71"/>
                </a:solidFill>
                <a:latin typeface="Segoe UI"/>
              </a:rPr>
              <a:t>THE CALYX PATH PLATFORM</a:t>
            </a:r>
          </a:p>
        </p:txBody>
      </p:sp>
      <p:pic>
        <p:nvPicPr>
          <p:cNvPr id="10" name="Picture 9" descr="image.png"/>
          <p:cNvPicPr>
            <a:picLocks noChangeAspect="1"/>
          </p:cNvPicPr>
          <p:nvPr/>
        </p:nvPicPr>
        <p:blipFill>
          <a:blip r:embed="rId2"/>
          <a:stretch>
            <a:fillRect/>
          </a:stretch>
        </p:blipFill>
        <p:spPr>
          <a:xfrm>
            <a:off x="11173968" y="6327648"/>
            <a:ext cx="681881" cy="329184"/>
          </a:xfrm>
          <a:prstGeom prst="rect">
            <a:avLst/>
          </a:prstGeom>
        </p:spPr>
      </p:pic>
      <p:sp>
        <p:nvSpPr>
          <p:cNvPr id="12" name="TextBox 11"/>
          <p:cNvSpPr txBox="1"/>
          <p:nvPr/>
        </p:nvSpPr>
        <p:spPr>
          <a:xfrm>
            <a:off x="7205472" y="1627632"/>
            <a:ext cx="4297680" cy="3566160"/>
          </a:xfrm>
          <a:prstGeom prst="rect">
            <a:avLst/>
          </a:prstGeom>
          <a:noFill/>
        </p:spPr>
        <p:txBody>
          <a:bodyPr wrap="square" anchor="t">
            <a:spAutoFit/>
          </a:bodyPr>
          <a:lstStyle/>
          <a:p>
            <a:pPr algn="l">
              <a:spcAft>
                <a:spcPts val="700"/>
              </a:spcAft>
              <a:defRPr sz="1500">
                <a:solidFill>
                  <a:srgbClr val="222222"/>
                </a:solidFill>
                <a:latin typeface="Segoe UI"/>
              </a:defRPr>
            </a:pPr>
            <a:r>
              <a:t>1. Click on Signatures</a:t>
            </a:r>
          </a:p>
          <a:p>
            <a:pPr algn="l">
              <a:spcAft>
                <a:spcPts val="700"/>
              </a:spcAft>
              <a:defRPr sz="1500">
                <a:solidFill>
                  <a:srgbClr val="222222"/>
                </a:solidFill>
                <a:latin typeface="Segoe UI"/>
              </a:defRPr>
            </a:pPr>
            <a:r>
              <a:t>2. Click on E-Sign</a:t>
            </a:r>
          </a:p>
        </p:txBody>
      </p:sp>
      <p:sp>
        <p:nvSpPr>
          <p:cNvPr id="13" name="Rounded Rectangle 12"/>
          <p:cNvSpPr/>
          <p:nvPr/>
        </p:nvSpPr>
        <p:spPr>
          <a:xfrm>
            <a:off x="5545287" y="2449696"/>
            <a:ext cx="638251" cy="143641"/>
          </a:xfrm>
          <a:prstGeom prst="roundRect">
            <a:avLst>
              <a:gd name="adj" fmla="val 8000"/>
            </a:avLst>
          </a:prstGeom>
          <a:noFill/>
          <a:ln w="31750">
            <a:solidFill>
              <a:srgbClr val="8A43B5"/>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5" name="Picture 14">
            <a:extLst>
              <a:ext uri="{FF2B5EF4-FFF2-40B4-BE49-F238E27FC236}">
                <a16:creationId xmlns:a16="http://schemas.microsoft.com/office/drawing/2014/main" id="{F050BB2D-A538-42F5-0418-92CC30F7C2B0}"/>
              </a:ext>
            </a:extLst>
          </p:cNvPr>
          <p:cNvPicPr>
            <a:picLocks noChangeAspect="1"/>
          </p:cNvPicPr>
          <p:nvPr/>
        </p:nvPicPr>
        <p:blipFill>
          <a:blip r:embed="rId3"/>
          <a:srcRect/>
          <a:stretch/>
        </p:blipFill>
        <p:spPr>
          <a:xfrm>
            <a:off x="515022" y="1801195"/>
            <a:ext cx="6492240" cy="3508432"/>
          </a:xfrm>
          <a:prstGeom prst="rect">
            <a:avLst/>
          </a:prstGeom>
        </p:spPr>
      </p:pic>
      <p:sp>
        <p:nvSpPr>
          <p:cNvPr id="17" name="Rounded Rectangle 9">
            <a:extLst>
              <a:ext uri="{FF2B5EF4-FFF2-40B4-BE49-F238E27FC236}">
                <a16:creationId xmlns:a16="http://schemas.microsoft.com/office/drawing/2014/main" id="{15A07A4D-EFE3-E036-E60A-48179DF28904}"/>
              </a:ext>
            </a:extLst>
          </p:cNvPr>
          <p:cNvSpPr/>
          <p:nvPr/>
        </p:nvSpPr>
        <p:spPr>
          <a:xfrm>
            <a:off x="3885637" y="2559159"/>
            <a:ext cx="372238" cy="179551"/>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88952" cy="1371600"/>
          </a:xfrm>
          <a:prstGeom prst="rect">
            <a:avLst/>
          </a:prstGeom>
          <a:solidFill>
            <a:srgbClr val="452F5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658368" y="420624"/>
            <a:ext cx="8229600" cy="438912"/>
          </a:xfrm>
          <a:prstGeom prst="rect">
            <a:avLst/>
          </a:prstGeom>
          <a:noFill/>
        </p:spPr>
        <p:txBody>
          <a:bodyPr wrap="none">
            <a:spAutoFit/>
          </a:bodyPr>
          <a:lstStyle/>
          <a:p>
            <a:r>
              <a:rPr sz="2600" b="1">
                <a:solidFill>
                  <a:srgbClr val="FFFFFF"/>
                </a:solidFill>
                <a:latin typeface="Segoe UI Semibold"/>
              </a:rPr>
              <a:t>E-Signature for Third Party</a:t>
            </a:r>
          </a:p>
        </p:txBody>
      </p:sp>
      <p:sp>
        <p:nvSpPr>
          <p:cNvPr id="4" name="Rectangle 3"/>
          <p:cNvSpPr/>
          <p:nvPr/>
        </p:nvSpPr>
        <p:spPr>
          <a:xfrm>
            <a:off x="676656" y="1024128"/>
            <a:ext cx="6126480" cy="18288"/>
          </a:xfrm>
          <a:prstGeom prst="rect">
            <a:avLst/>
          </a:prstGeom>
          <a:solidFill>
            <a:srgbClr val="76589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ectangle 4"/>
          <p:cNvSpPr/>
          <p:nvPr/>
        </p:nvSpPr>
        <p:spPr>
          <a:xfrm>
            <a:off x="512064" y="1444752"/>
            <a:ext cx="6492240" cy="4224528"/>
          </a:xfrm>
          <a:prstGeom prst="rect">
            <a:avLst/>
          </a:prstGeom>
          <a:solidFill>
            <a:srgbClr val="FFFFFF"/>
          </a:solidFill>
          <a:ln w="12700">
            <a:solidFill>
              <a:srgbClr val="D8D3D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0" y="6163056"/>
            <a:ext cx="2578608" cy="694944"/>
          </a:xfrm>
          <a:prstGeom prst="rect">
            <a:avLst/>
          </a:prstGeom>
          <a:solidFill>
            <a:srgbClr val="A0419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4727448" y="6181344"/>
            <a:ext cx="4617720" cy="667512"/>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0" y="6135624"/>
            <a:ext cx="12188952" cy="27432"/>
          </a:xfrm>
          <a:prstGeom prst="rect">
            <a:avLst/>
          </a:prstGeom>
          <a:solidFill>
            <a:srgbClr val="452F5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5010912" y="6373368"/>
            <a:ext cx="4206240" cy="256032"/>
          </a:xfrm>
          <a:prstGeom prst="rect">
            <a:avLst/>
          </a:prstGeom>
          <a:noFill/>
        </p:spPr>
        <p:txBody>
          <a:bodyPr wrap="none">
            <a:spAutoFit/>
          </a:bodyPr>
          <a:lstStyle/>
          <a:p>
            <a:pPr algn="ctr"/>
            <a:r>
              <a:rPr sz="1800">
                <a:solidFill>
                  <a:srgbClr val="5C3D71"/>
                </a:solidFill>
                <a:latin typeface="Segoe UI"/>
              </a:rPr>
              <a:t>THE CALYX PATH PLATFORM</a:t>
            </a:r>
          </a:p>
        </p:txBody>
      </p:sp>
      <p:pic>
        <p:nvPicPr>
          <p:cNvPr id="10" name="Picture 9" descr="image.png"/>
          <p:cNvPicPr>
            <a:picLocks noChangeAspect="1"/>
          </p:cNvPicPr>
          <p:nvPr/>
        </p:nvPicPr>
        <p:blipFill>
          <a:blip r:embed="rId2"/>
          <a:stretch>
            <a:fillRect/>
          </a:stretch>
        </p:blipFill>
        <p:spPr>
          <a:xfrm>
            <a:off x="11173968" y="6327648"/>
            <a:ext cx="681881" cy="329184"/>
          </a:xfrm>
          <a:prstGeom prst="rect">
            <a:avLst/>
          </a:prstGeom>
        </p:spPr>
      </p:pic>
      <p:sp>
        <p:nvSpPr>
          <p:cNvPr id="12" name="TextBox 11"/>
          <p:cNvSpPr txBox="1"/>
          <p:nvPr/>
        </p:nvSpPr>
        <p:spPr>
          <a:xfrm>
            <a:off x="7205472" y="1627632"/>
            <a:ext cx="4297680" cy="3566160"/>
          </a:xfrm>
          <a:prstGeom prst="rect">
            <a:avLst/>
          </a:prstGeom>
          <a:noFill/>
        </p:spPr>
        <p:txBody>
          <a:bodyPr wrap="square" anchor="t">
            <a:spAutoFit/>
          </a:bodyPr>
          <a:lstStyle/>
          <a:p>
            <a:pPr algn="l">
              <a:spcAft>
                <a:spcPts val="700"/>
              </a:spcAft>
              <a:defRPr sz="1500">
                <a:solidFill>
                  <a:srgbClr val="222222"/>
                </a:solidFill>
                <a:latin typeface="Segoe UI"/>
              </a:defRPr>
            </a:pPr>
            <a:r>
              <a:t>1. Click on Signatures</a:t>
            </a:r>
          </a:p>
          <a:p>
            <a:pPr algn="l">
              <a:spcAft>
                <a:spcPts val="700"/>
              </a:spcAft>
              <a:defRPr sz="1500">
                <a:solidFill>
                  <a:srgbClr val="222222"/>
                </a:solidFill>
                <a:latin typeface="Segoe UI"/>
              </a:defRPr>
            </a:pPr>
            <a:r>
              <a:t>2. Click on E-Sign</a:t>
            </a:r>
          </a:p>
          <a:p>
            <a:pPr algn="l">
              <a:spcAft>
                <a:spcPts val="700"/>
              </a:spcAft>
              <a:defRPr sz="1500">
                <a:solidFill>
                  <a:srgbClr val="222222"/>
                </a:solidFill>
                <a:latin typeface="Segoe UI"/>
              </a:defRPr>
            </a:pPr>
            <a:r>
              <a:t>3. Edit eSign Details canvas will open</a:t>
            </a:r>
          </a:p>
        </p:txBody>
      </p:sp>
      <p:sp>
        <p:nvSpPr>
          <p:cNvPr id="13" name="Rounded Rectangle 12"/>
          <p:cNvSpPr/>
          <p:nvPr/>
        </p:nvSpPr>
        <p:spPr>
          <a:xfrm>
            <a:off x="4396435" y="2521517"/>
            <a:ext cx="2170054" cy="897759"/>
          </a:xfrm>
          <a:prstGeom prst="roundRect">
            <a:avLst>
              <a:gd name="adj" fmla="val 8000"/>
            </a:avLst>
          </a:prstGeom>
          <a:noFill/>
          <a:ln w="31750">
            <a:solidFill>
              <a:srgbClr val="8A43B5"/>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4" name="Picture 13">
            <a:extLst>
              <a:ext uri="{FF2B5EF4-FFF2-40B4-BE49-F238E27FC236}">
                <a16:creationId xmlns:a16="http://schemas.microsoft.com/office/drawing/2014/main" id="{551854C6-5513-72E7-FA7E-3D82FCAB24AC}"/>
              </a:ext>
            </a:extLst>
          </p:cNvPr>
          <p:cNvPicPr>
            <a:picLocks noChangeAspect="1"/>
          </p:cNvPicPr>
          <p:nvPr/>
        </p:nvPicPr>
        <p:blipFill>
          <a:blip r:embed="rId3"/>
          <a:srcRect/>
          <a:stretch/>
        </p:blipFill>
        <p:spPr>
          <a:xfrm>
            <a:off x="515022" y="1801195"/>
            <a:ext cx="6492240" cy="3508432"/>
          </a:xfrm>
          <a:prstGeom prst="rect">
            <a:avLst/>
          </a:prstGeom>
        </p:spPr>
      </p:pic>
      <p:sp>
        <p:nvSpPr>
          <p:cNvPr id="15" name="Rounded Rectangle 9">
            <a:extLst>
              <a:ext uri="{FF2B5EF4-FFF2-40B4-BE49-F238E27FC236}">
                <a16:creationId xmlns:a16="http://schemas.microsoft.com/office/drawing/2014/main" id="{084F511C-4FFC-DBFE-4258-9ADDB2D1A19A}"/>
              </a:ext>
            </a:extLst>
          </p:cNvPr>
          <p:cNvSpPr/>
          <p:nvPr/>
        </p:nvSpPr>
        <p:spPr>
          <a:xfrm>
            <a:off x="4930587" y="2970396"/>
            <a:ext cx="1981201" cy="897759"/>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88952" cy="1371600"/>
          </a:xfrm>
          <a:prstGeom prst="rect">
            <a:avLst/>
          </a:prstGeom>
          <a:solidFill>
            <a:srgbClr val="452F5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658368" y="420624"/>
            <a:ext cx="8229600" cy="438912"/>
          </a:xfrm>
          <a:prstGeom prst="rect">
            <a:avLst/>
          </a:prstGeom>
          <a:noFill/>
        </p:spPr>
        <p:txBody>
          <a:bodyPr wrap="none">
            <a:spAutoFit/>
          </a:bodyPr>
          <a:lstStyle/>
          <a:p>
            <a:r>
              <a:rPr sz="2600" b="1">
                <a:solidFill>
                  <a:srgbClr val="FFFFFF"/>
                </a:solidFill>
                <a:latin typeface="Segoe UI Semibold"/>
              </a:rPr>
              <a:t>E-Signature for Third Party</a:t>
            </a:r>
          </a:p>
        </p:txBody>
      </p:sp>
      <p:sp>
        <p:nvSpPr>
          <p:cNvPr id="4" name="Rectangle 3"/>
          <p:cNvSpPr/>
          <p:nvPr/>
        </p:nvSpPr>
        <p:spPr>
          <a:xfrm>
            <a:off x="676656" y="1024128"/>
            <a:ext cx="6126480" cy="18288"/>
          </a:xfrm>
          <a:prstGeom prst="rect">
            <a:avLst/>
          </a:prstGeom>
          <a:solidFill>
            <a:srgbClr val="76589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ectangle 4"/>
          <p:cNvSpPr/>
          <p:nvPr/>
        </p:nvSpPr>
        <p:spPr>
          <a:xfrm>
            <a:off x="512064" y="1444752"/>
            <a:ext cx="6492240" cy="4224528"/>
          </a:xfrm>
          <a:prstGeom prst="rect">
            <a:avLst/>
          </a:prstGeom>
          <a:solidFill>
            <a:srgbClr val="FFFFFF"/>
          </a:solidFill>
          <a:ln w="12700">
            <a:solidFill>
              <a:srgbClr val="D8D3D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0" y="6163056"/>
            <a:ext cx="2578608" cy="694944"/>
          </a:xfrm>
          <a:prstGeom prst="rect">
            <a:avLst/>
          </a:prstGeom>
          <a:solidFill>
            <a:srgbClr val="A0419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4727448" y="6181344"/>
            <a:ext cx="4617720" cy="667512"/>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0" y="6135624"/>
            <a:ext cx="12188952" cy="27432"/>
          </a:xfrm>
          <a:prstGeom prst="rect">
            <a:avLst/>
          </a:prstGeom>
          <a:solidFill>
            <a:srgbClr val="452F5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5010912" y="6373368"/>
            <a:ext cx="4206240" cy="256032"/>
          </a:xfrm>
          <a:prstGeom prst="rect">
            <a:avLst/>
          </a:prstGeom>
          <a:noFill/>
        </p:spPr>
        <p:txBody>
          <a:bodyPr wrap="none">
            <a:spAutoFit/>
          </a:bodyPr>
          <a:lstStyle/>
          <a:p>
            <a:pPr algn="ctr"/>
            <a:r>
              <a:rPr sz="1800">
                <a:solidFill>
                  <a:srgbClr val="5C3D71"/>
                </a:solidFill>
                <a:latin typeface="Segoe UI"/>
              </a:rPr>
              <a:t>THE CALYX PATH PLATFORM</a:t>
            </a:r>
          </a:p>
        </p:txBody>
      </p:sp>
      <p:pic>
        <p:nvPicPr>
          <p:cNvPr id="10" name="Picture 9" descr="image.png"/>
          <p:cNvPicPr>
            <a:picLocks noChangeAspect="1"/>
          </p:cNvPicPr>
          <p:nvPr/>
        </p:nvPicPr>
        <p:blipFill>
          <a:blip r:embed="rId2"/>
          <a:stretch>
            <a:fillRect/>
          </a:stretch>
        </p:blipFill>
        <p:spPr>
          <a:xfrm>
            <a:off x="11173968" y="6327648"/>
            <a:ext cx="681881" cy="329184"/>
          </a:xfrm>
          <a:prstGeom prst="rect">
            <a:avLst/>
          </a:prstGeom>
        </p:spPr>
      </p:pic>
      <p:pic>
        <p:nvPicPr>
          <p:cNvPr id="11" name="Picture 10"/>
          <p:cNvPicPr>
            <a:picLocks noChangeAspect="1"/>
          </p:cNvPicPr>
          <p:nvPr/>
        </p:nvPicPr>
        <p:blipFill>
          <a:blip r:embed="rId3"/>
          <a:srcRect/>
          <a:stretch/>
        </p:blipFill>
        <p:spPr>
          <a:xfrm>
            <a:off x="566928" y="1923603"/>
            <a:ext cx="6382512" cy="3422272"/>
          </a:xfrm>
          <a:prstGeom prst="rect">
            <a:avLst/>
          </a:prstGeom>
        </p:spPr>
      </p:pic>
      <p:sp>
        <p:nvSpPr>
          <p:cNvPr id="12" name="TextBox 11"/>
          <p:cNvSpPr txBox="1"/>
          <p:nvPr/>
        </p:nvSpPr>
        <p:spPr>
          <a:xfrm>
            <a:off x="7205472" y="1627632"/>
            <a:ext cx="4297680" cy="3566160"/>
          </a:xfrm>
          <a:prstGeom prst="rect">
            <a:avLst/>
          </a:prstGeom>
          <a:noFill/>
        </p:spPr>
        <p:txBody>
          <a:bodyPr wrap="square" anchor="t">
            <a:spAutoFit/>
          </a:bodyPr>
          <a:lstStyle/>
          <a:p>
            <a:pPr algn="l">
              <a:spcAft>
                <a:spcPts val="700"/>
              </a:spcAft>
              <a:defRPr sz="1500">
                <a:solidFill>
                  <a:srgbClr val="222222"/>
                </a:solidFill>
                <a:latin typeface="Segoe UI"/>
              </a:defRPr>
            </a:pPr>
            <a:r>
              <a:t>1. Select dropdown next to the Signer</a:t>
            </a:r>
          </a:p>
        </p:txBody>
      </p:sp>
      <p:cxnSp>
        <p:nvCxnSpPr>
          <p:cNvPr id="15" name="Straight Arrow Connector 14">
            <a:extLst>
              <a:ext uri="{FF2B5EF4-FFF2-40B4-BE49-F238E27FC236}">
                <a16:creationId xmlns:a16="http://schemas.microsoft.com/office/drawing/2014/main" id="{48EB10DC-2A99-BBA4-8E52-168B49EC5B16}"/>
              </a:ext>
            </a:extLst>
          </p:cNvPr>
          <p:cNvCxnSpPr/>
          <p:nvPr/>
        </p:nvCxnSpPr>
        <p:spPr>
          <a:xfrm flipH="1">
            <a:off x="6131860" y="3316944"/>
            <a:ext cx="636494" cy="0"/>
          </a:xfrm>
          <a:prstGeom prst="straightConnector1">
            <a:avLst/>
          </a:prstGeom>
          <a:ln w="38100">
            <a:solidFill>
              <a:srgbClr val="FF0000"/>
            </a:solidFill>
            <a:tailEnd type="triangle"/>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88952" cy="1371600"/>
          </a:xfrm>
          <a:prstGeom prst="rect">
            <a:avLst/>
          </a:prstGeom>
          <a:solidFill>
            <a:srgbClr val="452F5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658368" y="420624"/>
            <a:ext cx="8229600" cy="438912"/>
          </a:xfrm>
          <a:prstGeom prst="rect">
            <a:avLst/>
          </a:prstGeom>
          <a:noFill/>
        </p:spPr>
        <p:txBody>
          <a:bodyPr wrap="none">
            <a:spAutoFit/>
          </a:bodyPr>
          <a:lstStyle/>
          <a:p>
            <a:r>
              <a:rPr sz="2600" b="1">
                <a:solidFill>
                  <a:srgbClr val="FFFFFF"/>
                </a:solidFill>
                <a:latin typeface="Segoe UI Semibold"/>
              </a:rPr>
              <a:t>E-Signature for Third Party</a:t>
            </a:r>
          </a:p>
        </p:txBody>
      </p:sp>
      <p:sp>
        <p:nvSpPr>
          <p:cNvPr id="4" name="Rectangle 3"/>
          <p:cNvSpPr/>
          <p:nvPr/>
        </p:nvSpPr>
        <p:spPr>
          <a:xfrm>
            <a:off x="676656" y="1024128"/>
            <a:ext cx="6126480" cy="18288"/>
          </a:xfrm>
          <a:prstGeom prst="rect">
            <a:avLst/>
          </a:prstGeom>
          <a:solidFill>
            <a:srgbClr val="76589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ectangle 4"/>
          <p:cNvSpPr/>
          <p:nvPr/>
        </p:nvSpPr>
        <p:spPr>
          <a:xfrm>
            <a:off x="512064" y="1444752"/>
            <a:ext cx="6492240" cy="4224528"/>
          </a:xfrm>
          <a:prstGeom prst="rect">
            <a:avLst/>
          </a:prstGeom>
          <a:solidFill>
            <a:srgbClr val="FFFFFF"/>
          </a:solidFill>
          <a:ln w="12700">
            <a:solidFill>
              <a:srgbClr val="D8D3D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0" y="6163056"/>
            <a:ext cx="2578608" cy="694944"/>
          </a:xfrm>
          <a:prstGeom prst="rect">
            <a:avLst/>
          </a:prstGeom>
          <a:solidFill>
            <a:srgbClr val="A0419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4727448" y="6181344"/>
            <a:ext cx="4617720" cy="667512"/>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0" y="6135624"/>
            <a:ext cx="12188952" cy="27432"/>
          </a:xfrm>
          <a:prstGeom prst="rect">
            <a:avLst/>
          </a:prstGeom>
          <a:solidFill>
            <a:srgbClr val="452F5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5010912" y="6373368"/>
            <a:ext cx="4206240" cy="256032"/>
          </a:xfrm>
          <a:prstGeom prst="rect">
            <a:avLst/>
          </a:prstGeom>
          <a:noFill/>
        </p:spPr>
        <p:txBody>
          <a:bodyPr wrap="none">
            <a:spAutoFit/>
          </a:bodyPr>
          <a:lstStyle/>
          <a:p>
            <a:pPr algn="ctr"/>
            <a:r>
              <a:rPr sz="1800">
                <a:solidFill>
                  <a:srgbClr val="5C3D71"/>
                </a:solidFill>
                <a:latin typeface="Segoe UI"/>
              </a:rPr>
              <a:t>THE CALYX PATH PLATFORM</a:t>
            </a:r>
          </a:p>
        </p:txBody>
      </p:sp>
      <p:pic>
        <p:nvPicPr>
          <p:cNvPr id="10" name="Picture 9" descr="image.png"/>
          <p:cNvPicPr>
            <a:picLocks noChangeAspect="1"/>
          </p:cNvPicPr>
          <p:nvPr/>
        </p:nvPicPr>
        <p:blipFill>
          <a:blip r:embed="rId2"/>
          <a:stretch>
            <a:fillRect/>
          </a:stretch>
        </p:blipFill>
        <p:spPr>
          <a:xfrm>
            <a:off x="11173968" y="6327648"/>
            <a:ext cx="681881" cy="329184"/>
          </a:xfrm>
          <a:prstGeom prst="rect">
            <a:avLst/>
          </a:prstGeom>
        </p:spPr>
      </p:pic>
      <p:sp>
        <p:nvSpPr>
          <p:cNvPr id="12" name="TextBox 11"/>
          <p:cNvSpPr txBox="1"/>
          <p:nvPr/>
        </p:nvSpPr>
        <p:spPr>
          <a:xfrm>
            <a:off x="7205472" y="1627632"/>
            <a:ext cx="4297680" cy="3566160"/>
          </a:xfrm>
          <a:prstGeom prst="rect">
            <a:avLst/>
          </a:prstGeom>
          <a:noFill/>
        </p:spPr>
        <p:txBody>
          <a:bodyPr wrap="square" anchor="t">
            <a:spAutoFit/>
          </a:bodyPr>
          <a:lstStyle/>
          <a:p>
            <a:pPr algn="l">
              <a:spcAft>
                <a:spcPts val="700"/>
              </a:spcAft>
              <a:defRPr sz="1500">
                <a:solidFill>
                  <a:srgbClr val="222222"/>
                </a:solidFill>
                <a:latin typeface="Segoe UI"/>
              </a:defRPr>
            </a:pPr>
            <a:r>
              <a:t>1. Select dropdown next to the Signer</a:t>
            </a:r>
          </a:p>
          <a:p>
            <a:pPr algn="l">
              <a:spcAft>
                <a:spcPts val="700"/>
              </a:spcAft>
              <a:defRPr sz="1500">
                <a:solidFill>
                  <a:srgbClr val="222222"/>
                </a:solidFill>
                <a:latin typeface="Segoe UI"/>
              </a:defRPr>
            </a:pPr>
            <a:r>
              <a:t>2. Select "Other"</a:t>
            </a:r>
          </a:p>
        </p:txBody>
      </p:sp>
      <p:sp>
        <p:nvSpPr>
          <p:cNvPr id="13" name="Rounded Rectangle 12"/>
          <p:cNvSpPr/>
          <p:nvPr/>
        </p:nvSpPr>
        <p:spPr>
          <a:xfrm>
            <a:off x="3885834" y="2479322"/>
            <a:ext cx="1148852" cy="210075"/>
          </a:xfrm>
          <a:prstGeom prst="roundRect">
            <a:avLst>
              <a:gd name="adj" fmla="val 8000"/>
            </a:avLst>
          </a:prstGeom>
          <a:noFill/>
          <a:ln w="31750">
            <a:solidFill>
              <a:srgbClr val="8A43B5"/>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4" name="Picture 13">
            <a:extLst>
              <a:ext uri="{FF2B5EF4-FFF2-40B4-BE49-F238E27FC236}">
                <a16:creationId xmlns:a16="http://schemas.microsoft.com/office/drawing/2014/main" id="{C60E3E45-A137-C754-8408-7E3B919B204C}"/>
              </a:ext>
            </a:extLst>
          </p:cNvPr>
          <p:cNvPicPr>
            <a:picLocks noChangeAspect="1"/>
          </p:cNvPicPr>
          <p:nvPr/>
        </p:nvPicPr>
        <p:blipFill>
          <a:blip r:embed="rId3"/>
          <a:srcRect/>
          <a:stretch/>
        </p:blipFill>
        <p:spPr>
          <a:xfrm>
            <a:off x="566928" y="1923603"/>
            <a:ext cx="6382512" cy="3422272"/>
          </a:xfrm>
          <a:prstGeom prst="rect">
            <a:avLst/>
          </a:prstGeom>
        </p:spPr>
      </p:pic>
      <p:sp>
        <p:nvSpPr>
          <p:cNvPr id="15" name="Rectangle 14">
            <a:extLst>
              <a:ext uri="{FF2B5EF4-FFF2-40B4-BE49-F238E27FC236}">
                <a16:creationId xmlns:a16="http://schemas.microsoft.com/office/drawing/2014/main" id="{687CBA1E-BFCE-68E1-2D7E-9443D95BF1C5}"/>
              </a:ext>
            </a:extLst>
          </p:cNvPr>
          <p:cNvSpPr/>
          <p:nvPr/>
        </p:nvSpPr>
        <p:spPr>
          <a:xfrm>
            <a:off x="5176980" y="3271557"/>
            <a:ext cx="964266" cy="121024"/>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88952" cy="1371600"/>
          </a:xfrm>
          <a:prstGeom prst="rect">
            <a:avLst/>
          </a:prstGeom>
          <a:solidFill>
            <a:srgbClr val="452F5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658368" y="420624"/>
            <a:ext cx="8229600" cy="438912"/>
          </a:xfrm>
          <a:prstGeom prst="rect">
            <a:avLst/>
          </a:prstGeom>
          <a:noFill/>
        </p:spPr>
        <p:txBody>
          <a:bodyPr wrap="none">
            <a:spAutoFit/>
          </a:bodyPr>
          <a:lstStyle/>
          <a:p>
            <a:r>
              <a:rPr sz="2600" b="1">
                <a:solidFill>
                  <a:srgbClr val="FFFFFF"/>
                </a:solidFill>
                <a:latin typeface="Segoe UI Semibold"/>
              </a:rPr>
              <a:t>E-Signature for Third Party</a:t>
            </a:r>
          </a:p>
        </p:txBody>
      </p:sp>
      <p:sp>
        <p:nvSpPr>
          <p:cNvPr id="4" name="Rectangle 3"/>
          <p:cNvSpPr/>
          <p:nvPr/>
        </p:nvSpPr>
        <p:spPr>
          <a:xfrm>
            <a:off x="676656" y="1024128"/>
            <a:ext cx="6126480" cy="18288"/>
          </a:xfrm>
          <a:prstGeom prst="rect">
            <a:avLst/>
          </a:prstGeom>
          <a:solidFill>
            <a:srgbClr val="76589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ectangle 4"/>
          <p:cNvSpPr/>
          <p:nvPr/>
        </p:nvSpPr>
        <p:spPr>
          <a:xfrm>
            <a:off x="512064" y="1444752"/>
            <a:ext cx="6492240" cy="4224528"/>
          </a:xfrm>
          <a:prstGeom prst="rect">
            <a:avLst/>
          </a:prstGeom>
          <a:solidFill>
            <a:srgbClr val="FFFFFF"/>
          </a:solidFill>
          <a:ln w="12700">
            <a:solidFill>
              <a:srgbClr val="D8D3D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0" y="6163056"/>
            <a:ext cx="2578608" cy="694944"/>
          </a:xfrm>
          <a:prstGeom prst="rect">
            <a:avLst/>
          </a:prstGeom>
          <a:solidFill>
            <a:srgbClr val="A0419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4727448" y="6181344"/>
            <a:ext cx="4617720" cy="667512"/>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0" y="6135624"/>
            <a:ext cx="12188952" cy="27432"/>
          </a:xfrm>
          <a:prstGeom prst="rect">
            <a:avLst/>
          </a:prstGeom>
          <a:solidFill>
            <a:srgbClr val="452F5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5010912" y="6373368"/>
            <a:ext cx="4206240" cy="256032"/>
          </a:xfrm>
          <a:prstGeom prst="rect">
            <a:avLst/>
          </a:prstGeom>
          <a:noFill/>
        </p:spPr>
        <p:txBody>
          <a:bodyPr wrap="none">
            <a:spAutoFit/>
          </a:bodyPr>
          <a:lstStyle/>
          <a:p>
            <a:pPr algn="ctr"/>
            <a:r>
              <a:rPr sz="1800">
                <a:solidFill>
                  <a:srgbClr val="5C3D71"/>
                </a:solidFill>
                <a:latin typeface="Segoe UI"/>
              </a:rPr>
              <a:t>THE CALYX PATH PLATFORM</a:t>
            </a:r>
          </a:p>
        </p:txBody>
      </p:sp>
      <p:pic>
        <p:nvPicPr>
          <p:cNvPr id="10" name="Picture 9" descr="image.png"/>
          <p:cNvPicPr>
            <a:picLocks noChangeAspect="1"/>
          </p:cNvPicPr>
          <p:nvPr/>
        </p:nvPicPr>
        <p:blipFill>
          <a:blip r:embed="rId2"/>
          <a:stretch>
            <a:fillRect/>
          </a:stretch>
        </p:blipFill>
        <p:spPr>
          <a:xfrm>
            <a:off x="11173968" y="6327648"/>
            <a:ext cx="681881" cy="329184"/>
          </a:xfrm>
          <a:prstGeom prst="rect">
            <a:avLst/>
          </a:prstGeom>
        </p:spPr>
      </p:pic>
      <p:sp>
        <p:nvSpPr>
          <p:cNvPr id="12" name="TextBox 11"/>
          <p:cNvSpPr txBox="1"/>
          <p:nvPr/>
        </p:nvSpPr>
        <p:spPr>
          <a:xfrm>
            <a:off x="7205472" y="1627632"/>
            <a:ext cx="4297680" cy="3566160"/>
          </a:xfrm>
          <a:prstGeom prst="rect">
            <a:avLst/>
          </a:prstGeom>
          <a:noFill/>
        </p:spPr>
        <p:txBody>
          <a:bodyPr wrap="square" anchor="t">
            <a:spAutoFit/>
          </a:bodyPr>
          <a:lstStyle/>
          <a:p>
            <a:pPr algn="l">
              <a:spcAft>
                <a:spcPts val="700"/>
              </a:spcAft>
              <a:defRPr sz="1500">
                <a:solidFill>
                  <a:srgbClr val="222222"/>
                </a:solidFill>
                <a:latin typeface="Segoe UI"/>
              </a:defRPr>
            </a:pPr>
            <a:r>
              <a:t>1. Select dropdown next to the Signer</a:t>
            </a:r>
          </a:p>
          <a:p>
            <a:pPr algn="l">
              <a:spcAft>
                <a:spcPts val="700"/>
              </a:spcAft>
              <a:defRPr sz="1500">
                <a:solidFill>
                  <a:srgbClr val="222222"/>
                </a:solidFill>
                <a:latin typeface="Segoe UI"/>
              </a:defRPr>
            </a:pPr>
            <a:r>
              <a:t>2. Select "Other"</a:t>
            </a:r>
          </a:p>
          <a:p>
            <a:pPr algn="l">
              <a:spcAft>
                <a:spcPts val="700"/>
              </a:spcAft>
              <a:defRPr sz="1500">
                <a:solidFill>
                  <a:srgbClr val="222222"/>
                </a:solidFill>
                <a:latin typeface="Segoe UI"/>
              </a:defRPr>
            </a:pPr>
            <a:r>
              <a:t>3. Type in your Recipient's full name and email address</a:t>
            </a:r>
          </a:p>
        </p:txBody>
      </p:sp>
      <p:sp>
        <p:nvSpPr>
          <p:cNvPr id="13" name="Rounded Rectangle 12"/>
          <p:cNvSpPr/>
          <p:nvPr/>
        </p:nvSpPr>
        <p:spPr>
          <a:xfrm>
            <a:off x="3247583" y="2934487"/>
            <a:ext cx="1914753" cy="1330480"/>
          </a:xfrm>
          <a:prstGeom prst="roundRect">
            <a:avLst>
              <a:gd name="adj" fmla="val 8000"/>
            </a:avLst>
          </a:prstGeom>
          <a:noFill/>
          <a:ln w="31750">
            <a:solidFill>
              <a:srgbClr val="8A43B5"/>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4" name="Picture 13">
            <a:extLst>
              <a:ext uri="{FF2B5EF4-FFF2-40B4-BE49-F238E27FC236}">
                <a16:creationId xmlns:a16="http://schemas.microsoft.com/office/drawing/2014/main" id="{103C5F63-D239-C71A-AAF4-BAFE236CCC05}"/>
              </a:ext>
            </a:extLst>
          </p:cNvPr>
          <p:cNvPicPr>
            <a:picLocks noChangeAspect="1"/>
          </p:cNvPicPr>
          <p:nvPr/>
        </p:nvPicPr>
        <p:blipFill>
          <a:blip r:embed="rId3"/>
          <a:srcRect/>
          <a:stretch/>
        </p:blipFill>
        <p:spPr>
          <a:xfrm>
            <a:off x="566928" y="1923603"/>
            <a:ext cx="6382512" cy="3422272"/>
          </a:xfrm>
          <a:prstGeom prst="rect">
            <a:avLst/>
          </a:prstGeom>
        </p:spPr>
      </p:pic>
      <p:cxnSp>
        <p:nvCxnSpPr>
          <p:cNvPr id="15" name="Straight Arrow Connector 14">
            <a:extLst>
              <a:ext uri="{FF2B5EF4-FFF2-40B4-BE49-F238E27FC236}">
                <a16:creationId xmlns:a16="http://schemas.microsoft.com/office/drawing/2014/main" id="{4D46EF86-866A-EAEC-3300-749B804DA1C8}"/>
              </a:ext>
            </a:extLst>
          </p:cNvPr>
          <p:cNvCxnSpPr/>
          <p:nvPr/>
        </p:nvCxnSpPr>
        <p:spPr>
          <a:xfrm flipH="1">
            <a:off x="6131860" y="3550030"/>
            <a:ext cx="636494" cy="0"/>
          </a:xfrm>
          <a:prstGeom prst="straightConnector1">
            <a:avLst/>
          </a:prstGeom>
          <a:ln w="38100">
            <a:solidFill>
              <a:srgbClr val="FF0000"/>
            </a:solidFill>
            <a:tailEnd type="triangle"/>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D9D5E63A-6366-BCE2-7C84-EE6ACBB649D3}"/>
              </a:ext>
            </a:extLst>
          </p:cNvPr>
          <p:cNvCxnSpPr/>
          <p:nvPr/>
        </p:nvCxnSpPr>
        <p:spPr>
          <a:xfrm flipH="1">
            <a:off x="6131858" y="3783115"/>
            <a:ext cx="636494" cy="0"/>
          </a:xfrm>
          <a:prstGeom prst="straightConnector1">
            <a:avLst/>
          </a:prstGeom>
          <a:ln w="38100">
            <a:solidFill>
              <a:srgbClr val="FF0000"/>
            </a:solidFill>
            <a:tailEnd type="triangle"/>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449044C6-558D-0060-1B5F-3A57090759FD}"/>
              </a:ext>
            </a:extLst>
          </p:cNvPr>
          <p:cNvCxnSpPr/>
          <p:nvPr/>
        </p:nvCxnSpPr>
        <p:spPr>
          <a:xfrm flipH="1">
            <a:off x="6140821" y="4016195"/>
            <a:ext cx="636494" cy="0"/>
          </a:xfrm>
          <a:prstGeom prst="straightConnector1">
            <a:avLst/>
          </a:prstGeom>
          <a:ln w="38100">
            <a:solidFill>
              <a:srgbClr val="FF0000"/>
            </a:solidFill>
            <a:tailEnd type="triangle"/>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88952" cy="1371600"/>
          </a:xfrm>
          <a:prstGeom prst="rect">
            <a:avLst/>
          </a:prstGeom>
          <a:solidFill>
            <a:srgbClr val="452F5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658368" y="420624"/>
            <a:ext cx="8229600" cy="438912"/>
          </a:xfrm>
          <a:prstGeom prst="rect">
            <a:avLst/>
          </a:prstGeom>
          <a:noFill/>
        </p:spPr>
        <p:txBody>
          <a:bodyPr wrap="none">
            <a:spAutoFit/>
          </a:bodyPr>
          <a:lstStyle/>
          <a:p>
            <a:r>
              <a:rPr sz="2600" b="1">
                <a:solidFill>
                  <a:srgbClr val="FFFFFF"/>
                </a:solidFill>
                <a:latin typeface="Segoe UI Semibold"/>
              </a:rPr>
              <a:t>E-Signature for Third Party</a:t>
            </a:r>
          </a:p>
        </p:txBody>
      </p:sp>
      <p:sp>
        <p:nvSpPr>
          <p:cNvPr id="4" name="Rectangle 3"/>
          <p:cNvSpPr/>
          <p:nvPr/>
        </p:nvSpPr>
        <p:spPr>
          <a:xfrm>
            <a:off x="676656" y="1024128"/>
            <a:ext cx="6126480" cy="18288"/>
          </a:xfrm>
          <a:prstGeom prst="rect">
            <a:avLst/>
          </a:prstGeom>
          <a:solidFill>
            <a:srgbClr val="76589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ectangle 4"/>
          <p:cNvSpPr/>
          <p:nvPr/>
        </p:nvSpPr>
        <p:spPr>
          <a:xfrm>
            <a:off x="512064" y="1444752"/>
            <a:ext cx="6492240" cy="4224528"/>
          </a:xfrm>
          <a:prstGeom prst="rect">
            <a:avLst/>
          </a:prstGeom>
          <a:solidFill>
            <a:srgbClr val="FFFFFF"/>
          </a:solidFill>
          <a:ln w="12700">
            <a:solidFill>
              <a:srgbClr val="D8D3D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0" y="6163056"/>
            <a:ext cx="2578608" cy="694944"/>
          </a:xfrm>
          <a:prstGeom prst="rect">
            <a:avLst/>
          </a:prstGeom>
          <a:solidFill>
            <a:srgbClr val="A0419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4727448" y="6181344"/>
            <a:ext cx="4617720" cy="667512"/>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0" y="6135624"/>
            <a:ext cx="12188952" cy="27432"/>
          </a:xfrm>
          <a:prstGeom prst="rect">
            <a:avLst/>
          </a:prstGeom>
          <a:solidFill>
            <a:srgbClr val="452F5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5010912" y="6373368"/>
            <a:ext cx="4206240" cy="256032"/>
          </a:xfrm>
          <a:prstGeom prst="rect">
            <a:avLst/>
          </a:prstGeom>
          <a:noFill/>
        </p:spPr>
        <p:txBody>
          <a:bodyPr wrap="none">
            <a:spAutoFit/>
          </a:bodyPr>
          <a:lstStyle/>
          <a:p>
            <a:pPr algn="ctr"/>
            <a:r>
              <a:rPr sz="1800">
                <a:solidFill>
                  <a:srgbClr val="5C3D71"/>
                </a:solidFill>
                <a:latin typeface="Segoe UI"/>
              </a:rPr>
              <a:t>THE CALYX PATH PLATFORM</a:t>
            </a:r>
          </a:p>
        </p:txBody>
      </p:sp>
      <p:pic>
        <p:nvPicPr>
          <p:cNvPr id="10" name="Picture 9" descr="image.png"/>
          <p:cNvPicPr>
            <a:picLocks noChangeAspect="1"/>
          </p:cNvPicPr>
          <p:nvPr/>
        </p:nvPicPr>
        <p:blipFill>
          <a:blip r:embed="rId2"/>
          <a:stretch>
            <a:fillRect/>
          </a:stretch>
        </p:blipFill>
        <p:spPr>
          <a:xfrm>
            <a:off x="11173968" y="6327648"/>
            <a:ext cx="681881" cy="329184"/>
          </a:xfrm>
          <a:prstGeom prst="rect">
            <a:avLst/>
          </a:prstGeom>
        </p:spPr>
      </p:pic>
      <p:sp>
        <p:nvSpPr>
          <p:cNvPr id="12" name="TextBox 11"/>
          <p:cNvSpPr txBox="1"/>
          <p:nvPr/>
        </p:nvSpPr>
        <p:spPr>
          <a:xfrm>
            <a:off x="7205472" y="1627632"/>
            <a:ext cx="4297680" cy="3566160"/>
          </a:xfrm>
          <a:prstGeom prst="rect">
            <a:avLst/>
          </a:prstGeom>
          <a:noFill/>
        </p:spPr>
        <p:txBody>
          <a:bodyPr wrap="square" anchor="t">
            <a:spAutoFit/>
          </a:bodyPr>
          <a:lstStyle/>
          <a:p>
            <a:pPr algn="l">
              <a:spcAft>
                <a:spcPts val="700"/>
              </a:spcAft>
              <a:defRPr sz="1500">
                <a:solidFill>
                  <a:srgbClr val="222222"/>
                </a:solidFill>
                <a:latin typeface="Segoe UI"/>
              </a:defRPr>
            </a:pPr>
            <a:r>
              <a:t>1. Select dropdown next to the Signer</a:t>
            </a:r>
          </a:p>
          <a:p>
            <a:pPr algn="l">
              <a:spcAft>
                <a:spcPts val="700"/>
              </a:spcAft>
              <a:defRPr sz="1500">
                <a:solidFill>
                  <a:srgbClr val="222222"/>
                </a:solidFill>
                <a:latin typeface="Segoe UI"/>
              </a:defRPr>
            </a:pPr>
            <a:r>
              <a:t>2. Select "Other"</a:t>
            </a:r>
          </a:p>
          <a:p>
            <a:pPr algn="l">
              <a:spcAft>
                <a:spcPts val="700"/>
              </a:spcAft>
              <a:defRPr sz="1500">
                <a:solidFill>
                  <a:srgbClr val="222222"/>
                </a:solidFill>
                <a:latin typeface="Segoe UI"/>
              </a:defRPr>
            </a:pPr>
            <a:r>
              <a:t>3. Type in your Recipient's full name and email address</a:t>
            </a:r>
          </a:p>
          <a:p>
            <a:pPr algn="l">
              <a:spcAft>
                <a:spcPts val="700"/>
              </a:spcAft>
              <a:defRPr sz="1500">
                <a:solidFill>
                  <a:srgbClr val="222222"/>
                </a:solidFill>
                <a:latin typeface="Segoe UI"/>
              </a:defRPr>
            </a:pPr>
            <a:r>
              <a:t>4. Click Insert</a:t>
            </a:r>
          </a:p>
        </p:txBody>
      </p:sp>
      <p:sp>
        <p:nvSpPr>
          <p:cNvPr id="13" name="Rounded Rectangle 12"/>
          <p:cNvSpPr/>
          <p:nvPr/>
        </p:nvSpPr>
        <p:spPr>
          <a:xfrm>
            <a:off x="5226161" y="4580081"/>
            <a:ext cx="574426" cy="175063"/>
          </a:xfrm>
          <a:prstGeom prst="roundRect">
            <a:avLst>
              <a:gd name="adj" fmla="val 8000"/>
            </a:avLst>
          </a:prstGeom>
          <a:noFill/>
          <a:ln w="31750">
            <a:solidFill>
              <a:srgbClr val="8A43B5"/>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4" name="Picture 13">
            <a:extLst>
              <a:ext uri="{FF2B5EF4-FFF2-40B4-BE49-F238E27FC236}">
                <a16:creationId xmlns:a16="http://schemas.microsoft.com/office/drawing/2014/main" id="{30C41AA9-2F6A-0371-A717-3ECC7C5B6E2D}"/>
              </a:ext>
            </a:extLst>
          </p:cNvPr>
          <p:cNvPicPr>
            <a:picLocks noChangeAspect="1"/>
          </p:cNvPicPr>
          <p:nvPr/>
        </p:nvPicPr>
        <p:blipFill>
          <a:blip r:embed="rId3"/>
          <a:srcRect/>
          <a:stretch/>
        </p:blipFill>
        <p:spPr>
          <a:xfrm>
            <a:off x="566928" y="1923603"/>
            <a:ext cx="6382512" cy="3422272"/>
          </a:xfrm>
          <a:prstGeom prst="rect">
            <a:avLst/>
          </a:prstGeom>
        </p:spPr>
      </p:pic>
      <p:cxnSp>
        <p:nvCxnSpPr>
          <p:cNvPr id="15" name="Straight Arrow Connector 14">
            <a:extLst>
              <a:ext uri="{FF2B5EF4-FFF2-40B4-BE49-F238E27FC236}">
                <a16:creationId xmlns:a16="http://schemas.microsoft.com/office/drawing/2014/main" id="{0E96A28E-8CE9-B7AF-CD89-64133B6156D1}"/>
              </a:ext>
            </a:extLst>
          </p:cNvPr>
          <p:cNvCxnSpPr>
            <a:cxnSpLocks/>
          </p:cNvCxnSpPr>
          <p:nvPr/>
        </p:nvCxnSpPr>
        <p:spPr>
          <a:xfrm>
            <a:off x="6302188" y="3550030"/>
            <a:ext cx="0" cy="484088"/>
          </a:xfrm>
          <a:prstGeom prst="straightConnector1">
            <a:avLst/>
          </a:prstGeom>
          <a:ln w="38100">
            <a:solidFill>
              <a:srgbClr val="FF0000"/>
            </a:solidFill>
            <a:tailEnd type="triangle"/>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88952" cy="1371600"/>
          </a:xfrm>
          <a:prstGeom prst="rect">
            <a:avLst/>
          </a:prstGeom>
          <a:solidFill>
            <a:srgbClr val="452F5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658368" y="420624"/>
            <a:ext cx="8229600" cy="438912"/>
          </a:xfrm>
          <a:prstGeom prst="rect">
            <a:avLst/>
          </a:prstGeom>
          <a:noFill/>
        </p:spPr>
        <p:txBody>
          <a:bodyPr wrap="none">
            <a:spAutoFit/>
          </a:bodyPr>
          <a:lstStyle/>
          <a:p>
            <a:r>
              <a:rPr sz="2600" b="1">
                <a:solidFill>
                  <a:srgbClr val="FFFFFF"/>
                </a:solidFill>
                <a:latin typeface="Segoe UI Semibold"/>
              </a:rPr>
              <a:t>E-Signature for Third Party</a:t>
            </a:r>
          </a:p>
        </p:txBody>
      </p:sp>
      <p:sp>
        <p:nvSpPr>
          <p:cNvPr id="4" name="Rectangle 3"/>
          <p:cNvSpPr/>
          <p:nvPr/>
        </p:nvSpPr>
        <p:spPr>
          <a:xfrm>
            <a:off x="676656" y="1024128"/>
            <a:ext cx="6126480" cy="18288"/>
          </a:xfrm>
          <a:prstGeom prst="rect">
            <a:avLst/>
          </a:prstGeom>
          <a:solidFill>
            <a:srgbClr val="76589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ectangle 4"/>
          <p:cNvSpPr/>
          <p:nvPr/>
        </p:nvSpPr>
        <p:spPr>
          <a:xfrm>
            <a:off x="512064" y="1444752"/>
            <a:ext cx="6492240" cy="4224528"/>
          </a:xfrm>
          <a:prstGeom prst="rect">
            <a:avLst/>
          </a:prstGeom>
          <a:solidFill>
            <a:srgbClr val="FFFFFF"/>
          </a:solidFill>
          <a:ln w="12700">
            <a:solidFill>
              <a:srgbClr val="D8D3D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0" y="6163056"/>
            <a:ext cx="2578608" cy="694944"/>
          </a:xfrm>
          <a:prstGeom prst="rect">
            <a:avLst/>
          </a:prstGeom>
          <a:solidFill>
            <a:srgbClr val="A0419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4727448" y="6181344"/>
            <a:ext cx="4617720" cy="667512"/>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0" y="6135624"/>
            <a:ext cx="12188952" cy="27432"/>
          </a:xfrm>
          <a:prstGeom prst="rect">
            <a:avLst/>
          </a:prstGeom>
          <a:solidFill>
            <a:srgbClr val="452F5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5010912" y="6373368"/>
            <a:ext cx="4206240" cy="256032"/>
          </a:xfrm>
          <a:prstGeom prst="rect">
            <a:avLst/>
          </a:prstGeom>
          <a:noFill/>
        </p:spPr>
        <p:txBody>
          <a:bodyPr wrap="none">
            <a:spAutoFit/>
          </a:bodyPr>
          <a:lstStyle/>
          <a:p>
            <a:pPr algn="ctr"/>
            <a:r>
              <a:rPr sz="1800">
                <a:solidFill>
                  <a:srgbClr val="5C3D71"/>
                </a:solidFill>
                <a:latin typeface="Segoe UI"/>
              </a:rPr>
              <a:t>THE CALYX PATH PLATFORM</a:t>
            </a:r>
          </a:p>
        </p:txBody>
      </p:sp>
      <p:pic>
        <p:nvPicPr>
          <p:cNvPr id="10" name="Picture 9" descr="image.png"/>
          <p:cNvPicPr>
            <a:picLocks noChangeAspect="1"/>
          </p:cNvPicPr>
          <p:nvPr/>
        </p:nvPicPr>
        <p:blipFill>
          <a:blip r:embed="rId2"/>
          <a:stretch>
            <a:fillRect/>
          </a:stretch>
        </p:blipFill>
        <p:spPr>
          <a:xfrm>
            <a:off x="11173968" y="6327648"/>
            <a:ext cx="681881" cy="329184"/>
          </a:xfrm>
          <a:prstGeom prst="rect">
            <a:avLst/>
          </a:prstGeom>
        </p:spPr>
      </p:pic>
      <p:pic>
        <p:nvPicPr>
          <p:cNvPr id="11" name="Picture 10"/>
          <p:cNvPicPr>
            <a:picLocks noChangeAspect="1"/>
          </p:cNvPicPr>
          <p:nvPr/>
        </p:nvPicPr>
        <p:blipFill>
          <a:blip r:embed="rId3"/>
          <a:srcRect/>
          <a:stretch/>
        </p:blipFill>
        <p:spPr>
          <a:xfrm>
            <a:off x="566928" y="1922162"/>
            <a:ext cx="6382512" cy="3425155"/>
          </a:xfrm>
          <a:prstGeom prst="rect">
            <a:avLst/>
          </a:prstGeom>
        </p:spPr>
      </p:pic>
      <p:sp>
        <p:nvSpPr>
          <p:cNvPr id="12" name="TextBox 11"/>
          <p:cNvSpPr txBox="1"/>
          <p:nvPr/>
        </p:nvSpPr>
        <p:spPr>
          <a:xfrm>
            <a:off x="7205472" y="1627632"/>
            <a:ext cx="4297680" cy="3566160"/>
          </a:xfrm>
          <a:prstGeom prst="rect">
            <a:avLst/>
          </a:prstGeom>
          <a:noFill/>
        </p:spPr>
        <p:txBody>
          <a:bodyPr wrap="square" anchor="t">
            <a:spAutoFit/>
          </a:bodyPr>
          <a:lstStyle/>
          <a:p>
            <a:pPr algn="l">
              <a:spcAft>
                <a:spcPts val="700"/>
              </a:spcAft>
              <a:defRPr sz="1500">
                <a:solidFill>
                  <a:srgbClr val="222222"/>
                </a:solidFill>
                <a:latin typeface="Segoe UI"/>
              </a:defRPr>
            </a:pPr>
            <a:r>
              <a:t>1. Once you click Insert, a signature block will appear</a:t>
            </a:r>
          </a:p>
        </p:txBody>
      </p:sp>
      <p:sp>
        <p:nvSpPr>
          <p:cNvPr id="14" name="Rectangle 13">
            <a:extLst>
              <a:ext uri="{FF2B5EF4-FFF2-40B4-BE49-F238E27FC236}">
                <a16:creationId xmlns:a16="http://schemas.microsoft.com/office/drawing/2014/main" id="{2DEA539B-A5BC-4FC5-F87C-9C5E4BBB71D5}"/>
              </a:ext>
            </a:extLst>
          </p:cNvPr>
          <p:cNvSpPr/>
          <p:nvPr/>
        </p:nvSpPr>
        <p:spPr>
          <a:xfrm>
            <a:off x="2602423" y="3476626"/>
            <a:ext cx="630757" cy="188528"/>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88952" cy="1371600"/>
          </a:xfrm>
          <a:prstGeom prst="rect">
            <a:avLst/>
          </a:prstGeom>
          <a:solidFill>
            <a:srgbClr val="452F5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658368" y="420624"/>
            <a:ext cx="8229600" cy="438912"/>
          </a:xfrm>
          <a:prstGeom prst="rect">
            <a:avLst/>
          </a:prstGeom>
          <a:noFill/>
        </p:spPr>
        <p:txBody>
          <a:bodyPr wrap="none">
            <a:spAutoFit/>
          </a:bodyPr>
          <a:lstStyle/>
          <a:p>
            <a:r>
              <a:rPr sz="2600" b="1">
                <a:solidFill>
                  <a:srgbClr val="FFFFFF"/>
                </a:solidFill>
                <a:latin typeface="Segoe UI Semibold"/>
              </a:rPr>
              <a:t>E-Signature for Third Party</a:t>
            </a:r>
          </a:p>
        </p:txBody>
      </p:sp>
      <p:sp>
        <p:nvSpPr>
          <p:cNvPr id="4" name="Rectangle 3"/>
          <p:cNvSpPr/>
          <p:nvPr/>
        </p:nvSpPr>
        <p:spPr>
          <a:xfrm>
            <a:off x="676656" y="1024128"/>
            <a:ext cx="6126480" cy="18288"/>
          </a:xfrm>
          <a:prstGeom prst="rect">
            <a:avLst/>
          </a:prstGeom>
          <a:solidFill>
            <a:srgbClr val="76589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ectangle 4"/>
          <p:cNvSpPr/>
          <p:nvPr/>
        </p:nvSpPr>
        <p:spPr>
          <a:xfrm>
            <a:off x="512064" y="1444752"/>
            <a:ext cx="6492240" cy="4224528"/>
          </a:xfrm>
          <a:prstGeom prst="rect">
            <a:avLst/>
          </a:prstGeom>
          <a:solidFill>
            <a:srgbClr val="FFFFFF"/>
          </a:solidFill>
          <a:ln w="12700">
            <a:solidFill>
              <a:srgbClr val="D8D3D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0" y="6163056"/>
            <a:ext cx="2578608" cy="694944"/>
          </a:xfrm>
          <a:prstGeom prst="rect">
            <a:avLst/>
          </a:prstGeom>
          <a:solidFill>
            <a:srgbClr val="A0419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4727448" y="6181344"/>
            <a:ext cx="4617720" cy="667512"/>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0" y="6135624"/>
            <a:ext cx="12188952" cy="27432"/>
          </a:xfrm>
          <a:prstGeom prst="rect">
            <a:avLst/>
          </a:prstGeom>
          <a:solidFill>
            <a:srgbClr val="452F5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5010912" y="6373368"/>
            <a:ext cx="4206240" cy="256032"/>
          </a:xfrm>
          <a:prstGeom prst="rect">
            <a:avLst/>
          </a:prstGeom>
          <a:noFill/>
        </p:spPr>
        <p:txBody>
          <a:bodyPr wrap="none">
            <a:spAutoFit/>
          </a:bodyPr>
          <a:lstStyle/>
          <a:p>
            <a:pPr algn="ctr"/>
            <a:r>
              <a:rPr sz="1800">
                <a:solidFill>
                  <a:srgbClr val="5C3D71"/>
                </a:solidFill>
                <a:latin typeface="Segoe UI"/>
              </a:rPr>
              <a:t>THE CALYX PATH PLATFORM</a:t>
            </a:r>
          </a:p>
        </p:txBody>
      </p:sp>
      <p:pic>
        <p:nvPicPr>
          <p:cNvPr id="10" name="Picture 9" descr="image.png"/>
          <p:cNvPicPr>
            <a:picLocks noChangeAspect="1"/>
          </p:cNvPicPr>
          <p:nvPr/>
        </p:nvPicPr>
        <p:blipFill>
          <a:blip r:embed="rId2"/>
          <a:stretch>
            <a:fillRect/>
          </a:stretch>
        </p:blipFill>
        <p:spPr>
          <a:xfrm>
            <a:off x="11173968" y="6327648"/>
            <a:ext cx="681881" cy="329184"/>
          </a:xfrm>
          <a:prstGeom prst="rect">
            <a:avLst/>
          </a:prstGeom>
        </p:spPr>
      </p:pic>
      <p:sp>
        <p:nvSpPr>
          <p:cNvPr id="12" name="TextBox 11"/>
          <p:cNvSpPr txBox="1"/>
          <p:nvPr/>
        </p:nvSpPr>
        <p:spPr>
          <a:xfrm>
            <a:off x="7205472" y="1627632"/>
            <a:ext cx="4297680" cy="3566160"/>
          </a:xfrm>
          <a:prstGeom prst="rect">
            <a:avLst/>
          </a:prstGeom>
          <a:noFill/>
        </p:spPr>
        <p:txBody>
          <a:bodyPr wrap="square" anchor="t">
            <a:spAutoFit/>
          </a:bodyPr>
          <a:lstStyle/>
          <a:p>
            <a:pPr algn="l">
              <a:spcAft>
                <a:spcPts val="700"/>
              </a:spcAft>
              <a:defRPr sz="1500">
                <a:solidFill>
                  <a:srgbClr val="222222"/>
                </a:solidFill>
                <a:latin typeface="Segoe UI"/>
              </a:defRPr>
            </a:pPr>
            <a:r>
              <a:t>1. Once you click Insert, a signature block will appear</a:t>
            </a:r>
          </a:p>
          <a:p>
            <a:pPr algn="l">
              <a:spcAft>
                <a:spcPts val="700"/>
              </a:spcAft>
              <a:defRPr sz="1500">
                <a:solidFill>
                  <a:srgbClr val="222222"/>
                </a:solidFill>
                <a:latin typeface="Segoe UI"/>
              </a:defRPr>
            </a:pPr>
            <a:r>
              <a:t>2. Hit "Close" on your Edit eSign Details canvas</a:t>
            </a:r>
          </a:p>
        </p:txBody>
      </p:sp>
      <p:sp>
        <p:nvSpPr>
          <p:cNvPr id="13" name="Rounded Rectangle 12"/>
          <p:cNvSpPr/>
          <p:nvPr/>
        </p:nvSpPr>
        <p:spPr>
          <a:xfrm>
            <a:off x="6311188" y="3850202"/>
            <a:ext cx="382950" cy="179551"/>
          </a:xfrm>
          <a:prstGeom prst="roundRect">
            <a:avLst>
              <a:gd name="adj" fmla="val 8000"/>
            </a:avLst>
          </a:prstGeom>
          <a:noFill/>
          <a:ln w="31750">
            <a:solidFill>
              <a:srgbClr val="8A43B5"/>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4" name="Picture 13">
            <a:extLst>
              <a:ext uri="{FF2B5EF4-FFF2-40B4-BE49-F238E27FC236}">
                <a16:creationId xmlns:a16="http://schemas.microsoft.com/office/drawing/2014/main" id="{97C48EF6-33BA-D26D-133E-C609F2DBC8F6}"/>
              </a:ext>
            </a:extLst>
          </p:cNvPr>
          <p:cNvPicPr>
            <a:picLocks noChangeAspect="1"/>
          </p:cNvPicPr>
          <p:nvPr/>
        </p:nvPicPr>
        <p:blipFill>
          <a:blip r:embed="rId3"/>
          <a:srcRect/>
          <a:stretch/>
        </p:blipFill>
        <p:spPr>
          <a:xfrm>
            <a:off x="566928" y="1922162"/>
            <a:ext cx="6382512" cy="3425155"/>
          </a:xfrm>
          <a:prstGeom prst="rect">
            <a:avLst/>
          </a:prstGeom>
        </p:spPr>
      </p:pic>
      <p:cxnSp>
        <p:nvCxnSpPr>
          <p:cNvPr id="15" name="Straight Arrow Connector 14">
            <a:extLst>
              <a:ext uri="{FF2B5EF4-FFF2-40B4-BE49-F238E27FC236}">
                <a16:creationId xmlns:a16="http://schemas.microsoft.com/office/drawing/2014/main" id="{9D4B6393-7705-8558-BD12-BB8B8EB8F219}"/>
              </a:ext>
            </a:extLst>
          </p:cNvPr>
          <p:cNvCxnSpPr>
            <a:cxnSpLocks/>
          </p:cNvCxnSpPr>
          <p:nvPr/>
        </p:nvCxnSpPr>
        <p:spPr>
          <a:xfrm>
            <a:off x="6759389" y="3594855"/>
            <a:ext cx="0" cy="484088"/>
          </a:xfrm>
          <a:prstGeom prst="straightConnector1">
            <a:avLst/>
          </a:prstGeom>
          <a:ln w="38100">
            <a:solidFill>
              <a:srgbClr val="FF0000"/>
            </a:solidFill>
            <a:tailEnd type="triangle"/>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88952" cy="1371600"/>
          </a:xfrm>
          <a:prstGeom prst="rect">
            <a:avLst/>
          </a:prstGeom>
          <a:solidFill>
            <a:srgbClr val="452F5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658368" y="420624"/>
            <a:ext cx="8229600" cy="438912"/>
          </a:xfrm>
          <a:prstGeom prst="rect">
            <a:avLst/>
          </a:prstGeom>
          <a:noFill/>
        </p:spPr>
        <p:txBody>
          <a:bodyPr wrap="none">
            <a:spAutoFit/>
          </a:bodyPr>
          <a:lstStyle/>
          <a:p>
            <a:r>
              <a:rPr sz="2600" b="1">
                <a:solidFill>
                  <a:srgbClr val="FFFFFF"/>
                </a:solidFill>
                <a:latin typeface="Segoe UI Semibold"/>
              </a:rPr>
              <a:t>E-Signature for Third Party</a:t>
            </a:r>
          </a:p>
        </p:txBody>
      </p:sp>
      <p:sp>
        <p:nvSpPr>
          <p:cNvPr id="4" name="Rectangle 3"/>
          <p:cNvSpPr/>
          <p:nvPr/>
        </p:nvSpPr>
        <p:spPr>
          <a:xfrm>
            <a:off x="676656" y="1024128"/>
            <a:ext cx="6126480" cy="18288"/>
          </a:xfrm>
          <a:prstGeom prst="rect">
            <a:avLst/>
          </a:prstGeom>
          <a:solidFill>
            <a:srgbClr val="76589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ectangle 4"/>
          <p:cNvSpPr/>
          <p:nvPr/>
        </p:nvSpPr>
        <p:spPr>
          <a:xfrm>
            <a:off x="512064" y="1444752"/>
            <a:ext cx="6492240" cy="4224528"/>
          </a:xfrm>
          <a:prstGeom prst="rect">
            <a:avLst/>
          </a:prstGeom>
          <a:solidFill>
            <a:srgbClr val="FFFFFF"/>
          </a:solidFill>
          <a:ln w="12700">
            <a:solidFill>
              <a:srgbClr val="D8D3D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0" y="6163056"/>
            <a:ext cx="2578608" cy="694944"/>
          </a:xfrm>
          <a:prstGeom prst="rect">
            <a:avLst/>
          </a:prstGeom>
          <a:solidFill>
            <a:srgbClr val="A0419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4727448" y="6181344"/>
            <a:ext cx="4617720" cy="667512"/>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0" y="6135624"/>
            <a:ext cx="12188952" cy="27432"/>
          </a:xfrm>
          <a:prstGeom prst="rect">
            <a:avLst/>
          </a:prstGeom>
          <a:solidFill>
            <a:srgbClr val="452F5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5010912" y="6373368"/>
            <a:ext cx="4206240" cy="256032"/>
          </a:xfrm>
          <a:prstGeom prst="rect">
            <a:avLst/>
          </a:prstGeom>
          <a:noFill/>
        </p:spPr>
        <p:txBody>
          <a:bodyPr wrap="none">
            <a:spAutoFit/>
          </a:bodyPr>
          <a:lstStyle/>
          <a:p>
            <a:pPr algn="ctr"/>
            <a:r>
              <a:rPr sz="1800">
                <a:solidFill>
                  <a:srgbClr val="5C3D71"/>
                </a:solidFill>
                <a:latin typeface="Segoe UI"/>
              </a:rPr>
              <a:t>THE CALYX PATH PLATFORM</a:t>
            </a:r>
          </a:p>
        </p:txBody>
      </p:sp>
      <p:pic>
        <p:nvPicPr>
          <p:cNvPr id="10" name="Picture 9" descr="image.png"/>
          <p:cNvPicPr>
            <a:picLocks noChangeAspect="1"/>
          </p:cNvPicPr>
          <p:nvPr/>
        </p:nvPicPr>
        <p:blipFill>
          <a:blip r:embed="rId2"/>
          <a:stretch>
            <a:fillRect/>
          </a:stretch>
        </p:blipFill>
        <p:spPr>
          <a:xfrm>
            <a:off x="11173968" y="6327648"/>
            <a:ext cx="681881" cy="329184"/>
          </a:xfrm>
          <a:prstGeom prst="rect">
            <a:avLst/>
          </a:prstGeom>
        </p:spPr>
      </p:pic>
      <p:pic>
        <p:nvPicPr>
          <p:cNvPr id="11" name="Picture 10"/>
          <p:cNvPicPr>
            <a:picLocks noChangeAspect="1"/>
          </p:cNvPicPr>
          <p:nvPr/>
        </p:nvPicPr>
        <p:blipFill>
          <a:blip r:embed="rId3"/>
          <a:srcRect/>
          <a:stretch/>
        </p:blipFill>
        <p:spPr>
          <a:xfrm>
            <a:off x="566928" y="1925425"/>
            <a:ext cx="6382512" cy="3418629"/>
          </a:xfrm>
          <a:prstGeom prst="rect">
            <a:avLst/>
          </a:prstGeom>
        </p:spPr>
      </p:pic>
      <p:sp>
        <p:nvSpPr>
          <p:cNvPr id="12" name="TextBox 11"/>
          <p:cNvSpPr txBox="1"/>
          <p:nvPr/>
        </p:nvSpPr>
        <p:spPr>
          <a:xfrm>
            <a:off x="7205472" y="1627632"/>
            <a:ext cx="4297680" cy="3566160"/>
          </a:xfrm>
          <a:prstGeom prst="rect">
            <a:avLst/>
          </a:prstGeom>
          <a:noFill/>
        </p:spPr>
        <p:txBody>
          <a:bodyPr wrap="square" anchor="t">
            <a:spAutoFit/>
          </a:bodyPr>
          <a:lstStyle/>
          <a:p>
            <a:pPr algn="l">
              <a:spcAft>
                <a:spcPts val="700"/>
              </a:spcAft>
              <a:defRPr sz="1500">
                <a:solidFill>
                  <a:srgbClr val="222222"/>
                </a:solidFill>
                <a:latin typeface="Segoe UI"/>
              </a:defRPr>
            </a:pPr>
            <a:r>
              <a:t>1. Drag your signature block to the section you want your recipient to sign</a:t>
            </a:r>
          </a:p>
        </p:txBody>
      </p:sp>
      <p:cxnSp>
        <p:nvCxnSpPr>
          <p:cNvPr id="14" name="Straight Arrow Connector 13">
            <a:extLst>
              <a:ext uri="{FF2B5EF4-FFF2-40B4-BE49-F238E27FC236}">
                <a16:creationId xmlns:a16="http://schemas.microsoft.com/office/drawing/2014/main" id="{DC1AD30B-D036-A628-53F5-5F28459AA649}"/>
              </a:ext>
            </a:extLst>
          </p:cNvPr>
          <p:cNvCxnSpPr>
            <a:cxnSpLocks/>
          </p:cNvCxnSpPr>
          <p:nvPr/>
        </p:nvCxnSpPr>
        <p:spPr>
          <a:xfrm>
            <a:off x="3039035" y="3307989"/>
            <a:ext cx="0" cy="484088"/>
          </a:xfrm>
          <a:prstGeom prst="straightConnector1">
            <a:avLst/>
          </a:prstGeom>
          <a:ln w="38100">
            <a:solidFill>
              <a:srgbClr val="FF0000"/>
            </a:solidFill>
            <a:tailEnd type="triangle"/>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88952" cy="1371600"/>
          </a:xfrm>
          <a:prstGeom prst="rect">
            <a:avLst/>
          </a:prstGeom>
          <a:solidFill>
            <a:srgbClr val="452F5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658368" y="420624"/>
            <a:ext cx="8229600" cy="438912"/>
          </a:xfrm>
          <a:prstGeom prst="rect">
            <a:avLst/>
          </a:prstGeom>
          <a:noFill/>
        </p:spPr>
        <p:txBody>
          <a:bodyPr wrap="none">
            <a:spAutoFit/>
          </a:bodyPr>
          <a:lstStyle/>
          <a:p>
            <a:r>
              <a:rPr sz="2600" b="1">
                <a:solidFill>
                  <a:srgbClr val="FFFFFF"/>
                </a:solidFill>
                <a:latin typeface="Segoe UI Semibold"/>
              </a:rPr>
              <a:t>E-Signature for Third Party</a:t>
            </a:r>
          </a:p>
        </p:txBody>
      </p:sp>
      <p:sp>
        <p:nvSpPr>
          <p:cNvPr id="4" name="Rectangle 3"/>
          <p:cNvSpPr/>
          <p:nvPr/>
        </p:nvSpPr>
        <p:spPr>
          <a:xfrm>
            <a:off x="676656" y="1024128"/>
            <a:ext cx="6126480" cy="18288"/>
          </a:xfrm>
          <a:prstGeom prst="rect">
            <a:avLst/>
          </a:prstGeom>
          <a:solidFill>
            <a:srgbClr val="76589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ectangle 4"/>
          <p:cNvSpPr/>
          <p:nvPr/>
        </p:nvSpPr>
        <p:spPr>
          <a:xfrm>
            <a:off x="512064" y="1444752"/>
            <a:ext cx="6492240" cy="4224528"/>
          </a:xfrm>
          <a:prstGeom prst="rect">
            <a:avLst/>
          </a:prstGeom>
          <a:solidFill>
            <a:srgbClr val="FFFFFF"/>
          </a:solidFill>
          <a:ln w="12700">
            <a:solidFill>
              <a:srgbClr val="D8D3D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0" y="6163056"/>
            <a:ext cx="2578608" cy="694944"/>
          </a:xfrm>
          <a:prstGeom prst="rect">
            <a:avLst/>
          </a:prstGeom>
          <a:solidFill>
            <a:srgbClr val="A0419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4727448" y="6181344"/>
            <a:ext cx="4617720" cy="667512"/>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0" y="6135624"/>
            <a:ext cx="12188952" cy="27432"/>
          </a:xfrm>
          <a:prstGeom prst="rect">
            <a:avLst/>
          </a:prstGeom>
          <a:solidFill>
            <a:srgbClr val="452F5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5010912" y="6373368"/>
            <a:ext cx="4206240" cy="256032"/>
          </a:xfrm>
          <a:prstGeom prst="rect">
            <a:avLst/>
          </a:prstGeom>
          <a:noFill/>
        </p:spPr>
        <p:txBody>
          <a:bodyPr wrap="none">
            <a:spAutoFit/>
          </a:bodyPr>
          <a:lstStyle/>
          <a:p>
            <a:pPr algn="ctr"/>
            <a:r>
              <a:rPr sz="1800">
                <a:solidFill>
                  <a:srgbClr val="5C3D71"/>
                </a:solidFill>
                <a:latin typeface="Segoe UI"/>
              </a:rPr>
              <a:t>THE CALYX PATH PLATFORM</a:t>
            </a:r>
          </a:p>
        </p:txBody>
      </p:sp>
      <p:pic>
        <p:nvPicPr>
          <p:cNvPr id="10" name="Picture 9" descr="image.png"/>
          <p:cNvPicPr>
            <a:picLocks noChangeAspect="1"/>
          </p:cNvPicPr>
          <p:nvPr/>
        </p:nvPicPr>
        <p:blipFill>
          <a:blip r:embed="rId2"/>
          <a:stretch>
            <a:fillRect/>
          </a:stretch>
        </p:blipFill>
        <p:spPr>
          <a:xfrm>
            <a:off x="11173968" y="6327648"/>
            <a:ext cx="681881" cy="329184"/>
          </a:xfrm>
          <a:prstGeom prst="rect">
            <a:avLst/>
          </a:prstGeom>
        </p:spPr>
      </p:pic>
      <p:sp>
        <p:nvSpPr>
          <p:cNvPr id="12" name="TextBox 11"/>
          <p:cNvSpPr txBox="1"/>
          <p:nvPr/>
        </p:nvSpPr>
        <p:spPr>
          <a:xfrm>
            <a:off x="7205472" y="1627632"/>
            <a:ext cx="4297680" cy="874598"/>
          </a:xfrm>
          <a:prstGeom prst="rect">
            <a:avLst/>
          </a:prstGeom>
          <a:noFill/>
        </p:spPr>
        <p:txBody>
          <a:bodyPr wrap="square" anchor="t">
            <a:spAutoFit/>
          </a:bodyPr>
          <a:lstStyle/>
          <a:p>
            <a:pPr algn="l">
              <a:spcAft>
                <a:spcPts val="700"/>
              </a:spcAft>
              <a:defRPr sz="1500">
                <a:solidFill>
                  <a:srgbClr val="222222"/>
                </a:solidFill>
                <a:latin typeface="Segoe UI"/>
              </a:defRPr>
            </a:pPr>
            <a:r>
              <a:rPr dirty="0"/>
              <a:t>1. Drag your signature block to the section you want your recipient to sign</a:t>
            </a:r>
          </a:p>
          <a:p>
            <a:pPr algn="l">
              <a:spcAft>
                <a:spcPts val="700"/>
              </a:spcAft>
              <a:defRPr sz="1500">
                <a:solidFill>
                  <a:srgbClr val="222222"/>
                </a:solidFill>
                <a:latin typeface="Segoe UI"/>
              </a:defRPr>
            </a:pPr>
            <a:r>
              <a:rPr dirty="0"/>
              <a:t>2. Click </a:t>
            </a:r>
            <a:r>
              <a:rPr dirty="0" err="1"/>
              <a:t>eSign</a:t>
            </a:r>
            <a:r>
              <a:rPr lang="en-US" dirty="0"/>
              <a:t> at the bottom of the screen</a:t>
            </a:r>
            <a:endParaRPr dirty="0"/>
          </a:p>
        </p:txBody>
      </p:sp>
      <p:sp>
        <p:nvSpPr>
          <p:cNvPr id="13" name="Rounded Rectangle 12"/>
          <p:cNvSpPr/>
          <p:nvPr/>
        </p:nvSpPr>
        <p:spPr>
          <a:xfrm>
            <a:off x="3822009" y="3491098"/>
            <a:ext cx="510600" cy="215462"/>
          </a:xfrm>
          <a:prstGeom prst="roundRect">
            <a:avLst>
              <a:gd name="adj" fmla="val 8000"/>
            </a:avLst>
          </a:prstGeom>
          <a:noFill/>
          <a:ln w="31750">
            <a:solidFill>
              <a:srgbClr val="8A43B5"/>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4" name="Picture 13">
            <a:extLst>
              <a:ext uri="{FF2B5EF4-FFF2-40B4-BE49-F238E27FC236}">
                <a16:creationId xmlns:a16="http://schemas.microsoft.com/office/drawing/2014/main" id="{0F3FDED6-B5E4-092B-3E1E-341986CAB604}"/>
              </a:ext>
            </a:extLst>
          </p:cNvPr>
          <p:cNvPicPr>
            <a:picLocks noChangeAspect="1"/>
          </p:cNvPicPr>
          <p:nvPr/>
        </p:nvPicPr>
        <p:blipFill>
          <a:blip r:embed="rId3"/>
          <a:srcRect/>
          <a:stretch/>
        </p:blipFill>
        <p:spPr>
          <a:xfrm>
            <a:off x="566928" y="1925425"/>
            <a:ext cx="6382512" cy="3418629"/>
          </a:xfrm>
          <a:prstGeom prst="rect">
            <a:avLst/>
          </a:prstGeom>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88952" cy="1371600"/>
          </a:xfrm>
          <a:prstGeom prst="rect">
            <a:avLst/>
          </a:prstGeom>
          <a:solidFill>
            <a:srgbClr val="452F5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658368" y="420624"/>
            <a:ext cx="8229600" cy="438912"/>
          </a:xfrm>
          <a:prstGeom prst="rect">
            <a:avLst/>
          </a:prstGeom>
          <a:noFill/>
        </p:spPr>
        <p:txBody>
          <a:bodyPr wrap="none">
            <a:spAutoFit/>
          </a:bodyPr>
          <a:lstStyle/>
          <a:p>
            <a:r>
              <a:rPr sz="2600" b="1">
                <a:solidFill>
                  <a:srgbClr val="FFFFFF"/>
                </a:solidFill>
                <a:latin typeface="Segoe UI Semibold"/>
              </a:rPr>
              <a:t>E-Signature for Third Party</a:t>
            </a:r>
          </a:p>
        </p:txBody>
      </p:sp>
      <p:sp>
        <p:nvSpPr>
          <p:cNvPr id="4" name="Rectangle 3"/>
          <p:cNvSpPr/>
          <p:nvPr/>
        </p:nvSpPr>
        <p:spPr>
          <a:xfrm>
            <a:off x="676656" y="1024128"/>
            <a:ext cx="6126480" cy="18288"/>
          </a:xfrm>
          <a:prstGeom prst="rect">
            <a:avLst/>
          </a:prstGeom>
          <a:solidFill>
            <a:srgbClr val="76589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ectangle 4"/>
          <p:cNvSpPr/>
          <p:nvPr/>
        </p:nvSpPr>
        <p:spPr>
          <a:xfrm>
            <a:off x="512064" y="1444752"/>
            <a:ext cx="6492240" cy="4224528"/>
          </a:xfrm>
          <a:prstGeom prst="rect">
            <a:avLst/>
          </a:prstGeom>
          <a:solidFill>
            <a:srgbClr val="FFFFFF"/>
          </a:solidFill>
          <a:ln w="12700">
            <a:solidFill>
              <a:srgbClr val="D8D3D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0" y="6163056"/>
            <a:ext cx="2578608" cy="694944"/>
          </a:xfrm>
          <a:prstGeom prst="rect">
            <a:avLst/>
          </a:prstGeom>
          <a:solidFill>
            <a:srgbClr val="A0419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4727448" y="6181344"/>
            <a:ext cx="4617720" cy="667512"/>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0" y="6135624"/>
            <a:ext cx="12188952" cy="27432"/>
          </a:xfrm>
          <a:prstGeom prst="rect">
            <a:avLst/>
          </a:prstGeom>
          <a:solidFill>
            <a:srgbClr val="452F5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5010912" y="6373368"/>
            <a:ext cx="4206240" cy="256032"/>
          </a:xfrm>
          <a:prstGeom prst="rect">
            <a:avLst/>
          </a:prstGeom>
          <a:noFill/>
        </p:spPr>
        <p:txBody>
          <a:bodyPr wrap="none">
            <a:spAutoFit/>
          </a:bodyPr>
          <a:lstStyle/>
          <a:p>
            <a:pPr algn="ctr"/>
            <a:r>
              <a:rPr sz="1800">
                <a:solidFill>
                  <a:srgbClr val="5C3D71"/>
                </a:solidFill>
                <a:latin typeface="Segoe UI"/>
              </a:rPr>
              <a:t>THE CALYX PATH PLATFORM</a:t>
            </a:r>
          </a:p>
        </p:txBody>
      </p:sp>
      <p:pic>
        <p:nvPicPr>
          <p:cNvPr id="10" name="Picture 9" descr="image.png"/>
          <p:cNvPicPr>
            <a:picLocks noChangeAspect="1"/>
          </p:cNvPicPr>
          <p:nvPr/>
        </p:nvPicPr>
        <p:blipFill>
          <a:blip r:embed="rId2"/>
          <a:stretch>
            <a:fillRect/>
          </a:stretch>
        </p:blipFill>
        <p:spPr>
          <a:xfrm>
            <a:off x="11173968" y="6327648"/>
            <a:ext cx="681881" cy="329184"/>
          </a:xfrm>
          <a:prstGeom prst="rect">
            <a:avLst/>
          </a:prstGeom>
        </p:spPr>
      </p:pic>
      <p:sp>
        <p:nvSpPr>
          <p:cNvPr id="12" name="TextBox 11"/>
          <p:cNvSpPr txBox="1"/>
          <p:nvPr/>
        </p:nvSpPr>
        <p:spPr>
          <a:xfrm>
            <a:off x="7205472" y="1627632"/>
            <a:ext cx="4297680" cy="3566160"/>
          </a:xfrm>
          <a:prstGeom prst="rect">
            <a:avLst/>
          </a:prstGeom>
          <a:noFill/>
        </p:spPr>
        <p:txBody>
          <a:bodyPr wrap="square" anchor="t">
            <a:spAutoFit/>
          </a:bodyPr>
          <a:lstStyle/>
          <a:p>
            <a:pPr algn="l">
              <a:spcAft>
                <a:spcPts val="700"/>
              </a:spcAft>
              <a:defRPr sz="1500">
                <a:solidFill>
                  <a:srgbClr val="222222"/>
                </a:solidFill>
                <a:latin typeface="Segoe UI"/>
              </a:defRPr>
            </a:pPr>
            <a:r>
              <a:rPr dirty="0"/>
              <a:t>1. Drag your signature block to the section you want your recipient to sign</a:t>
            </a:r>
          </a:p>
          <a:p>
            <a:pPr algn="l">
              <a:spcAft>
                <a:spcPts val="700"/>
              </a:spcAft>
              <a:defRPr sz="1500">
                <a:solidFill>
                  <a:srgbClr val="222222"/>
                </a:solidFill>
                <a:latin typeface="Segoe UI"/>
              </a:defRPr>
            </a:pPr>
            <a:r>
              <a:rPr lang="en-US" dirty="0"/>
              <a:t>2. Click </a:t>
            </a:r>
            <a:r>
              <a:rPr lang="en-US" dirty="0" err="1"/>
              <a:t>eSign</a:t>
            </a:r>
            <a:endParaRPr lang="en-US" dirty="0"/>
          </a:p>
          <a:p>
            <a:pPr algn="l">
              <a:spcAft>
                <a:spcPts val="700"/>
              </a:spcAft>
              <a:defRPr sz="1500">
                <a:solidFill>
                  <a:srgbClr val="222222"/>
                </a:solidFill>
                <a:latin typeface="Segoe UI"/>
              </a:defRPr>
            </a:pPr>
            <a:r>
              <a:rPr lang="en-US" dirty="0"/>
              <a:t>3</a:t>
            </a:r>
            <a:r>
              <a:rPr dirty="0"/>
              <a:t>. Add Due Date and click Send</a:t>
            </a:r>
          </a:p>
        </p:txBody>
      </p:sp>
      <p:sp>
        <p:nvSpPr>
          <p:cNvPr id="13" name="Rounded Rectangle 12"/>
          <p:cNvSpPr/>
          <p:nvPr/>
        </p:nvSpPr>
        <p:spPr>
          <a:xfrm>
            <a:off x="3247583" y="3527008"/>
            <a:ext cx="1276502" cy="466835"/>
          </a:xfrm>
          <a:prstGeom prst="roundRect">
            <a:avLst>
              <a:gd name="adj" fmla="val 8000"/>
            </a:avLst>
          </a:prstGeom>
          <a:noFill/>
          <a:ln w="31750">
            <a:solidFill>
              <a:srgbClr val="8A43B5"/>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4" name="Picture 13">
            <a:extLst>
              <a:ext uri="{FF2B5EF4-FFF2-40B4-BE49-F238E27FC236}">
                <a16:creationId xmlns:a16="http://schemas.microsoft.com/office/drawing/2014/main" id="{7E049423-D7F0-88BE-A995-B035DBBF090F}"/>
              </a:ext>
            </a:extLst>
          </p:cNvPr>
          <p:cNvPicPr>
            <a:picLocks noChangeAspect="1"/>
          </p:cNvPicPr>
          <p:nvPr/>
        </p:nvPicPr>
        <p:blipFill>
          <a:blip r:embed="rId3"/>
          <a:srcRect/>
          <a:stretch/>
        </p:blipFill>
        <p:spPr>
          <a:xfrm>
            <a:off x="566928" y="1925425"/>
            <a:ext cx="6382512" cy="3418629"/>
          </a:xfrm>
          <a:prstGeom prst="rect">
            <a:avLst/>
          </a:prstGeom>
        </p:spPr>
      </p:pic>
      <p:cxnSp>
        <p:nvCxnSpPr>
          <p:cNvPr id="15" name="Straight Arrow Connector 14">
            <a:extLst>
              <a:ext uri="{FF2B5EF4-FFF2-40B4-BE49-F238E27FC236}">
                <a16:creationId xmlns:a16="http://schemas.microsoft.com/office/drawing/2014/main" id="{348E87EC-057D-B451-22C4-F83F811C24B4}"/>
              </a:ext>
            </a:extLst>
          </p:cNvPr>
          <p:cNvCxnSpPr>
            <a:cxnSpLocks/>
          </p:cNvCxnSpPr>
          <p:nvPr/>
        </p:nvCxnSpPr>
        <p:spPr>
          <a:xfrm flipH="1">
            <a:off x="4625788" y="4123771"/>
            <a:ext cx="484094" cy="0"/>
          </a:xfrm>
          <a:prstGeom prst="straightConnector1">
            <a:avLst/>
          </a:prstGeom>
          <a:ln w="38100">
            <a:solidFill>
              <a:srgbClr val="FF0000"/>
            </a:solidFill>
            <a:tailEnd type="triangle"/>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88952" cy="1371600"/>
          </a:xfrm>
          <a:prstGeom prst="rect">
            <a:avLst/>
          </a:prstGeom>
          <a:solidFill>
            <a:srgbClr val="452F5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658368" y="420624"/>
            <a:ext cx="8229600" cy="438912"/>
          </a:xfrm>
          <a:prstGeom prst="rect">
            <a:avLst/>
          </a:prstGeom>
          <a:noFill/>
        </p:spPr>
        <p:txBody>
          <a:bodyPr wrap="none">
            <a:spAutoFit/>
          </a:bodyPr>
          <a:lstStyle/>
          <a:p>
            <a:r>
              <a:rPr sz="2600" b="1">
                <a:solidFill>
                  <a:srgbClr val="FFFFFF"/>
                </a:solidFill>
                <a:latin typeface="Segoe UI Semibold"/>
              </a:rPr>
              <a:t>E-Signature for Third Party</a:t>
            </a:r>
          </a:p>
        </p:txBody>
      </p:sp>
      <p:sp>
        <p:nvSpPr>
          <p:cNvPr id="4" name="Rectangle 3"/>
          <p:cNvSpPr/>
          <p:nvPr/>
        </p:nvSpPr>
        <p:spPr>
          <a:xfrm>
            <a:off x="676656" y="1024128"/>
            <a:ext cx="6126480" cy="18288"/>
          </a:xfrm>
          <a:prstGeom prst="rect">
            <a:avLst/>
          </a:prstGeom>
          <a:solidFill>
            <a:srgbClr val="76589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ectangle 4"/>
          <p:cNvSpPr/>
          <p:nvPr/>
        </p:nvSpPr>
        <p:spPr>
          <a:xfrm>
            <a:off x="512064" y="1481478"/>
            <a:ext cx="6492240" cy="4224528"/>
          </a:xfrm>
          <a:prstGeom prst="rect">
            <a:avLst/>
          </a:prstGeom>
          <a:solidFill>
            <a:srgbClr val="FFFFFF"/>
          </a:solidFill>
          <a:ln w="12700">
            <a:solidFill>
              <a:srgbClr val="D8D3D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0" y="6163056"/>
            <a:ext cx="2578608" cy="694944"/>
          </a:xfrm>
          <a:prstGeom prst="rect">
            <a:avLst/>
          </a:prstGeom>
          <a:solidFill>
            <a:srgbClr val="A0419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4727448" y="6181344"/>
            <a:ext cx="4617720" cy="667512"/>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0" y="6135624"/>
            <a:ext cx="12188952" cy="27432"/>
          </a:xfrm>
          <a:prstGeom prst="rect">
            <a:avLst/>
          </a:prstGeom>
          <a:solidFill>
            <a:srgbClr val="452F5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5010912" y="6373368"/>
            <a:ext cx="4206240" cy="256032"/>
          </a:xfrm>
          <a:prstGeom prst="rect">
            <a:avLst/>
          </a:prstGeom>
          <a:noFill/>
        </p:spPr>
        <p:txBody>
          <a:bodyPr wrap="none">
            <a:spAutoFit/>
          </a:bodyPr>
          <a:lstStyle/>
          <a:p>
            <a:pPr algn="ctr"/>
            <a:r>
              <a:rPr sz="1800">
                <a:solidFill>
                  <a:srgbClr val="5C3D71"/>
                </a:solidFill>
                <a:latin typeface="Segoe UI"/>
              </a:rPr>
              <a:t>THE CALYX PATH PLATFORM</a:t>
            </a:r>
          </a:p>
        </p:txBody>
      </p:sp>
      <p:pic>
        <p:nvPicPr>
          <p:cNvPr id="10" name="Picture 9" descr="image.png"/>
          <p:cNvPicPr>
            <a:picLocks noChangeAspect="1"/>
          </p:cNvPicPr>
          <p:nvPr/>
        </p:nvPicPr>
        <p:blipFill>
          <a:blip r:embed="rId2"/>
          <a:stretch>
            <a:fillRect/>
          </a:stretch>
        </p:blipFill>
        <p:spPr>
          <a:xfrm>
            <a:off x="11173968" y="6327648"/>
            <a:ext cx="681881" cy="329184"/>
          </a:xfrm>
          <a:prstGeom prst="rect">
            <a:avLst/>
          </a:prstGeom>
        </p:spPr>
      </p:pic>
      <p:pic>
        <p:nvPicPr>
          <p:cNvPr id="11" name="Picture 10" descr="s6_email.png"/>
          <p:cNvPicPr>
            <a:picLocks noChangeAspect="1"/>
          </p:cNvPicPr>
          <p:nvPr/>
        </p:nvPicPr>
        <p:blipFill>
          <a:blip r:embed="rId3"/>
          <a:stretch>
            <a:fillRect/>
          </a:stretch>
        </p:blipFill>
        <p:spPr>
          <a:xfrm>
            <a:off x="566928" y="1982067"/>
            <a:ext cx="6382512" cy="3305345"/>
          </a:xfrm>
          <a:prstGeom prst="rect">
            <a:avLst/>
          </a:prstGeom>
        </p:spPr>
      </p:pic>
      <p:sp>
        <p:nvSpPr>
          <p:cNvPr id="12" name="TextBox 11"/>
          <p:cNvSpPr txBox="1"/>
          <p:nvPr/>
        </p:nvSpPr>
        <p:spPr>
          <a:xfrm>
            <a:off x="7205472" y="1627632"/>
            <a:ext cx="4297680" cy="3566160"/>
          </a:xfrm>
          <a:prstGeom prst="rect">
            <a:avLst/>
          </a:prstGeom>
          <a:noFill/>
        </p:spPr>
        <p:txBody>
          <a:bodyPr wrap="square" anchor="t">
            <a:spAutoFit/>
          </a:bodyPr>
          <a:lstStyle/>
          <a:p>
            <a:pPr algn="l">
              <a:spcAft>
                <a:spcPts val="700"/>
              </a:spcAft>
              <a:defRPr sz="1500">
                <a:solidFill>
                  <a:srgbClr val="222222"/>
                </a:solidFill>
                <a:latin typeface="Segoe UI"/>
              </a:defRPr>
            </a:pPr>
            <a:r>
              <a:t>1. Your recipient will receive an email to eSign their document</a:t>
            </a:r>
          </a:p>
        </p:txBody>
      </p:sp>
      <p:sp>
        <p:nvSpPr>
          <p:cNvPr id="14" name="Rounded Rectangle 9">
            <a:extLst>
              <a:ext uri="{FF2B5EF4-FFF2-40B4-BE49-F238E27FC236}">
                <a16:creationId xmlns:a16="http://schemas.microsoft.com/office/drawing/2014/main" id="{9DC21F52-C49B-40A0-EC26-FA61A94C4A86}"/>
              </a:ext>
            </a:extLst>
          </p:cNvPr>
          <p:cNvSpPr/>
          <p:nvPr/>
        </p:nvSpPr>
        <p:spPr>
          <a:xfrm>
            <a:off x="512064" y="1910349"/>
            <a:ext cx="6437376" cy="3641492"/>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88952" cy="1371600"/>
          </a:xfrm>
          <a:prstGeom prst="rect">
            <a:avLst/>
          </a:prstGeom>
          <a:solidFill>
            <a:srgbClr val="452F5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658368" y="420624"/>
            <a:ext cx="8229600" cy="438912"/>
          </a:xfrm>
          <a:prstGeom prst="rect">
            <a:avLst/>
          </a:prstGeom>
          <a:noFill/>
        </p:spPr>
        <p:txBody>
          <a:bodyPr wrap="none">
            <a:spAutoFit/>
          </a:bodyPr>
          <a:lstStyle/>
          <a:p>
            <a:r>
              <a:rPr sz="2600" b="1">
                <a:solidFill>
                  <a:srgbClr val="FFFFFF"/>
                </a:solidFill>
                <a:latin typeface="Segoe UI Semibold"/>
              </a:rPr>
              <a:t>E-Signature for Third Party</a:t>
            </a:r>
          </a:p>
        </p:txBody>
      </p:sp>
      <p:sp>
        <p:nvSpPr>
          <p:cNvPr id="4" name="Rectangle 3"/>
          <p:cNvSpPr/>
          <p:nvPr/>
        </p:nvSpPr>
        <p:spPr>
          <a:xfrm>
            <a:off x="676656" y="1024128"/>
            <a:ext cx="6126480" cy="18288"/>
          </a:xfrm>
          <a:prstGeom prst="rect">
            <a:avLst/>
          </a:prstGeom>
          <a:solidFill>
            <a:srgbClr val="76589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ectangle 4"/>
          <p:cNvSpPr/>
          <p:nvPr/>
        </p:nvSpPr>
        <p:spPr>
          <a:xfrm>
            <a:off x="512064" y="1444752"/>
            <a:ext cx="6492240" cy="4224528"/>
          </a:xfrm>
          <a:prstGeom prst="rect">
            <a:avLst/>
          </a:prstGeom>
          <a:solidFill>
            <a:srgbClr val="FFFFFF"/>
          </a:solidFill>
          <a:ln w="12700">
            <a:solidFill>
              <a:srgbClr val="D8D3D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0" y="6163056"/>
            <a:ext cx="2578608" cy="694944"/>
          </a:xfrm>
          <a:prstGeom prst="rect">
            <a:avLst/>
          </a:prstGeom>
          <a:solidFill>
            <a:srgbClr val="A0419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4727448" y="6181344"/>
            <a:ext cx="4617720" cy="667512"/>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0" y="6135624"/>
            <a:ext cx="12188952" cy="27432"/>
          </a:xfrm>
          <a:prstGeom prst="rect">
            <a:avLst/>
          </a:prstGeom>
          <a:solidFill>
            <a:srgbClr val="452F5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5010912" y="6373368"/>
            <a:ext cx="4206240" cy="256032"/>
          </a:xfrm>
          <a:prstGeom prst="rect">
            <a:avLst/>
          </a:prstGeom>
          <a:noFill/>
        </p:spPr>
        <p:txBody>
          <a:bodyPr wrap="none">
            <a:spAutoFit/>
          </a:bodyPr>
          <a:lstStyle/>
          <a:p>
            <a:pPr algn="ctr"/>
            <a:r>
              <a:rPr sz="1800">
                <a:solidFill>
                  <a:srgbClr val="5C3D71"/>
                </a:solidFill>
                <a:latin typeface="Segoe UI"/>
              </a:rPr>
              <a:t>THE CALYX PATH PLATFORM</a:t>
            </a:r>
          </a:p>
        </p:txBody>
      </p:sp>
      <p:pic>
        <p:nvPicPr>
          <p:cNvPr id="10" name="Picture 9" descr="image.png"/>
          <p:cNvPicPr>
            <a:picLocks noChangeAspect="1"/>
          </p:cNvPicPr>
          <p:nvPr/>
        </p:nvPicPr>
        <p:blipFill>
          <a:blip r:embed="rId2"/>
          <a:stretch>
            <a:fillRect/>
          </a:stretch>
        </p:blipFill>
        <p:spPr>
          <a:xfrm>
            <a:off x="11173968" y="6327648"/>
            <a:ext cx="681881" cy="329184"/>
          </a:xfrm>
          <a:prstGeom prst="rect">
            <a:avLst/>
          </a:prstGeom>
        </p:spPr>
      </p:pic>
      <p:pic>
        <p:nvPicPr>
          <p:cNvPr id="11" name="Picture 10" descr="s6_email.png"/>
          <p:cNvPicPr>
            <a:picLocks noChangeAspect="1"/>
          </p:cNvPicPr>
          <p:nvPr/>
        </p:nvPicPr>
        <p:blipFill>
          <a:blip r:embed="rId3"/>
          <a:stretch>
            <a:fillRect/>
          </a:stretch>
        </p:blipFill>
        <p:spPr>
          <a:xfrm>
            <a:off x="566928" y="1982067"/>
            <a:ext cx="6382512" cy="3305345"/>
          </a:xfrm>
          <a:prstGeom prst="rect">
            <a:avLst/>
          </a:prstGeom>
        </p:spPr>
      </p:pic>
      <p:sp>
        <p:nvSpPr>
          <p:cNvPr id="12" name="TextBox 11"/>
          <p:cNvSpPr txBox="1"/>
          <p:nvPr/>
        </p:nvSpPr>
        <p:spPr>
          <a:xfrm>
            <a:off x="7205472" y="1627632"/>
            <a:ext cx="4297680" cy="3566160"/>
          </a:xfrm>
          <a:prstGeom prst="rect">
            <a:avLst/>
          </a:prstGeom>
          <a:noFill/>
        </p:spPr>
        <p:txBody>
          <a:bodyPr wrap="square" anchor="t">
            <a:spAutoFit/>
          </a:bodyPr>
          <a:lstStyle/>
          <a:p>
            <a:pPr algn="l">
              <a:spcAft>
                <a:spcPts val="700"/>
              </a:spcAft>
              <a:defRPr sz="1500">
                <a:solidFill>
                  <a:srgbClr val="222222"/>
                </a:solidFill>
                <a:latin typeface="Segoe UI"/>
              </a:defRPr>
            </a:pPr>
            <a:r>
              <a:t>1. Your recipient will receive an email to eSign their document</a:t>
            </a:r>
          </a:p>
          <a:p>
            <a:pPr algn="l">
              <a:spcAft>
                <a:spcPts val="700"/>
              </a:spcAft>
              <a:defRPr sz="1500">
                <a:solidFill>
                  <a:srgbClr val="222222"/>
                </a:solidFill>
                <a:latin typeface="Segoe UI"/>
              </a:defRPr>
            </a:pPr>
            <a:r>
              <a:t>2. Once signed, you will receive an email notification</a:t>
            </a:r>
          </a:p>
        </p:txBody>
      </p:sp>
      <p:sp>
        <p:nvSpPr>
          <p:cNvPr id="14" name="Rounded Rectangle 9">
            <a:extLst>
              <a:ext uri="{FF2B5EF4-FFF2-40B4-BE49-F238E27FC236}">
                <a16:creationId xmlns:a16="http://schemas.microsoft.com/office/drawing/2014/main" id="{6D3FB85F-72D6-B4D5-AE2B-A7EEB66862DF}"/>
              </a:ext>
            </a:extLst>
          </p:cNvPr>
          <p:cNvSpPr/>
          <p:nvPr/>
        </p:nvSpPr>
        <p:spPr>
          <a:xfrm>
            <a:off x="512064" y="1910349"/>
            <a:ext cx="6437376" cy="3641492"/>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88952" cy="1371600"/>
          </a:xfrm>
          <a:prstGeom prst="rect">
            <a:avLst/>
          </a:prstGeom>
          <a:solidFill>
            <a:srgbClr val="452F5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658368" y="420624"/>
            <a:ext cx="8229600" cy="438912"/>
          </a:xfrm>
          <a:prstGeom prst="rect">
            <a:avLst/>
          </a:prstGeom>
          <a:noFill/>
        </p:spPr>
        <p:txBody>
          <a:bodyPr wrap="none">
            <a:spAutoFit/>
          </a:bodyPr>
          <a:lstStyle/>
          <a:p>
            <a:r>
              <a:rPr sz="2600" b="1">
                <a:solidFill>
                  <a:srgbClr val="FFFFFF"/>
                </a:solidFill>
                <a:latin typeface="Segoe UI Semibold"/>
              </a:rPr>
              <a:t>E-Signature for Third Party</a:t>
            </a:r>
          </a:p>
        </p:txBody>
      </p:sp>
      <p:sp>
        <p:nvSpPr>
          <p:cNvPr id="4" name="Rectangle 3"/>
          <p:cNvSpPr/>
          <p:nvPr/>
        </p:nvSpPr>
        <p:spPr>
          <a:xfrm>
            <a:off x="676656" y="1024128"/>
            <a:ext cx="6126480" cy="18288"/>
          </a:xfrm>
          <a:prstGeom prst="rect">
            <a:avLst/>
          </a:prstGeom>
          <a:solidFill>
            <a:srgbClr val="76589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ectangle 4"/>
          <p:cNvSpPr/>
          <p:nvPr/>
        </p:nvSpPr>
        <p:spPr>
          <a:xfrm>
            <a:off x="512064" y="1444752"/>
            <a:ext cx="6492240" cy="4224528"/>
          </a:xfrm>
          <a:prstGeom prst="rect">
            <a:avLst/>
          </a:prstGeom>
          <a:solidFill>
            <a:srgbClr val="FFFFFF"/>
          </a:solidFill>
          <a:ln w="12700">
            <a:solidFill>
              <a:srgbClr val="D8D3D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0" y="6163056"/>
            <a:ext cx="2578608" cy="694944"/>
          </a:xfrm>
          <a:prstGeom prst="rect">
            <a:avLst/>
          </a:prstGeom>
          <a:solidFill>
            <a:srgbClr val="A0419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4727448" y="6181344"/>
            <a:ext cx="4617720" cy="667512"/>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0" y="6135624"/>
            <a:ext cx="12188952" cy="27432"/>
          </a:xfrm>
          <a:prstGeom prst="rect">
            <a:avLst/>
          </a:prstGeom>
          <a:solidFill>
            <a:srgbClr val="452F5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5010912" y="6373368"/>
            <a:ext cx="4206240" cy="256032"/>
          </a:xfrm>
          <a:prstGeom prst="rect">
            <a:avLst/>
          </a:prstGeom>
          <a:noFill/>
        </p:spPr>
        <p:txBody>
          <a:bodyPr wrap="none">
            <a:spAutoFit/>
          </a:bodyPr>
          <a:lstStyle/>
          <a:p>
            <a:pPr algn="ctr"/>
            <a:r>
              <a:rPr sz="1800">
                <a:solidFill>
                  <a:srgbClr val="5C3D71"/>
                </a:solidFill>
                <a:latin typeface="Segoe UI"/>
              </a:rPr>
              <a:t>THE CALYX PATH PLATFORM</a:t>
            </a:r>
          </a:p>
        </p:txBody>
      </p:sp>
      <p:pic>
        <p:nvPicPr>
          <p:cNvPr id="10" name="Picture 9" descr="image.png"/>
          <p:cNvPicPr>
            <a:picLocks noChangeAspect="1"/>
          </p:cNvPicPr>
          <p:nvPr/>
        </p:nvPicPr>
        <p:blipFill>
          <a:blip r:embed="rId2"/>
          <a:stretch>
            <a:fillRect/>
          </a:stretch>
        </p:blipFill>
        <p:spPr>
          <a:xfrm>
            <a:off x="11173968" y="6327648"/>
            <a:ext cx="681881" cy="329184"/>
          </a:xfrm>
          <a:prstGeom prst="rect">
            <a:avLst/>
          </a:prstGeom>
        </p:spPr>
      </p:pic>
      <p:pic>
        <p:nvPicPr>
          <p:cNvPr id="11" name="Picture 10"/>
          <p:cNvPicPr>
            <a:picLocks noChangeAspect="1"/>
          </p:cNvPicPr>
          <p:nvPr/>
        </p:nvPicPr>
        <p:blipFill>
          <a:blip r:embed="rId3"/>
          <a:srcRect/>
          <a:stretch/>
        </p:blipFill>
        <p:spPr>
          <a:xfrm>
            <a:off x="566928" y="2106688"/>
            <a:ext cx="6382512" cy="3056103"/>
          </a:xfrm>
          <a:prstGeom prst="rect">
            <a:avLst/>
          </a:prstGeom>
        </p:spPr>
      </p:pic>
      <p:sp>
        <p:nvSpPr>
          <p:cNvPr id="12" name="TextBox 11"/>
          <p:cNvSpPr txBox="1"/>
          <p:nvPr/>
        </p:nvSpPr>
        <p:spPr>
          <a:xfrm>
            <a:off x="7205472" y="1627632"/>
            <a:ext cx="4297680" cy="3566160"/>
          </a:xfrm>
          <a:prstGeom prst="rect">
            <a:avLst/>
          </a:prstGeom>
          <a:noFill/>
        </p:spPr>
        <p:txBody>
          <a:bodyPr wrap="square" anchor="t">
            <a:spAutoFit/>
          </a:bodyPr>
          <a:lstStyle/>
          <a:p>
            <a:pPr algn="l">
              <a:spcAft>
                <a:spcPts val="700"/>
              </a:spcAft>
              <a:defRPr sz="1500">
                <a:solidFill>
                  <a:srgbClr val="222222"/>
                </a:solidFill>
                <a:latin typeface="Segoe UI"/>
              </a:defRPr>
            </a:pPr>
            <a:r>
              <a:t>1. eSigned document will come back into Path under Documents / List and the Status will show Signature Received</a:t>
            </a: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88952" cy="1371600"/>
          </a:xfrm>
          <a:prstGeom prst="rect">
            <a:avLst/>
          </a:prstGeom>
          <a:solidFill>
            <a:srgbClr val="452F5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658368" y="420624"/>
            <a:ext cx="8229600" cy="438912"/>
          </a:xfrm>
          <a:prstGeom prst="rect">
            <a:avLst/>
          </a:prstGeom>
          <a:noFill/>
        </p:spPr>
        <p:txBody>
          <a:bodyPr wrap="none">
            <a:spAutoFit/>
          </a:bodyPr>
          <a:lstStyle/>
          <a:p>
            <a:r>
              <a:rPr sz="2600" b="1">
                <a:solidFill>
                  <a:srgbClr val="FFFFFF"/>
                </a:solidFill>
                <a:latin typeface="Segoe UI Semibold"/>
              </a:rPr>
              <a:t>E-Signature for Third Party</a:t>
            </a:r>
          </a:p>
        </p:txBody>
      </p:sp>
      <p:sp>
        <p:nvSpPr>
          <p:cNvPr id="4" name="Rectangle 3"/>
          <p:cNvSpPr/>
          <p:nvPr/>
        </p:nvSpPr>
        <p:spPr>
          <a:xfrm>
            <a:off x="676656" y="1024128"/>
            <a:ext cx="6126480" cy="18288"/>
          </a:xfrm>
          <a:prstGeom prst="rect">
            <a:avLst/>
          </a:prstGeom>
          <a:solidFill>
            <a:srgbClr val="76589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ectangle 4"/>
          <p:cNvSpPr/>
          <p:nvPr/>
        </p:nvSpPr>
        <p:spPr>
          <a:xfrm>
            <a:off x="512064" y="1424453"/>
            <a:ext cx="6492240" cy="4224528"/>
          </a:xfrm>
          <a:prstGeom prst="rect">
            <a:avLst/>
          </a:prstGeom>
          <a:solidFill>
            <a:srgbClr val="FFFFFF"/>
          </a:solidFill>
          <a:ln w="12700">
            <a:solidFill>
              <a:srgbClr val="D8D3D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sp>
        <p:nvSpPr>
          <p:cNvPr id="6" name="Rectangle 5"/>
          <p:cNvSpPr/>
          <p:nvPr/>
        </p:nvSpPr>
        <p:spPr>
          <a:xfrm>
            <a:off x="0" y="6163056"/>
            <a:ext cx="2578608" cy="694944"/>
          </a:xfrm>
          <a:prstGeom prst="rect">
            <a:avLst/>
          </a:prstGeom>
          <a:solidFill>
            <a:srgbClr val="A0419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4727448" y="6181344"/>
            <a:ext cx="4617720" cy="667512"/>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0" y="6135624"/>
            <a:ext cx="12188952" cy="27432"/>
          </a:xfrm>
          <a:prstGeom prst="rect">
            <a:avLst/>
          </a:prstGeom>
          <a:solidFill>
            <a:srgbClr val="452F5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5010912" y="6373368"/>
            <a:ext cx="4206240" cy="256032"/>
          </a:xfrm>
          <a:prstGeom prst="rect">
            <a:avLst/>
          </a:prstGeom>
          <a:noFill/>
        </p:spPr>
        <p:txBody>
          <a:bodyPr wrap="none">
            <a:spAutoFit/>
          </a:bodyPr>
          <a:lstStyle/>
          <a:p>
            <a:pPr algn="ctr"/>
            <a:r>
              <a:rPr sz="1800">
                <a:solidFill>
                  <a:srgbClr val="5C3D71"/>
                </a:solidFill>
                <a:latin typeface="Segoe UI"/>
              </a:rPr>
              <a:t>THE CALYX PATH PLATFORM</a:t>
            </a:r>
          </a:p>
        </p:txBody>
      </p:sp>
      <p:pic>
        <p:nvPicPr>
          <p:cNvPr id="10" name="Picture 9" descr="image.png"/>
          <p:cNvPicPr>
            <a:picLocks noChangeAspect="1"/>
          </p:cNvPicPr>
          <p:nvPr/>
        </p:nvPicPr>
        <p:blipFill>
          <a:blip r:embed="rId2"/>
          <a:stretch>
            <a:fillRect/>
          </a:stretch>
        </p:blipFill>
        <p:spPr>
          <a:xfrm>
            <a:off x="11173968" y="6327648"/>
            <a:ext cx="681881" cy="329184"/>
          </a:xfrm>
          <a:prstGeom prst="rect">
            <a:avLst/>
          </a:prstGeom>
        </p:spPr>
      </p:pic>
      <p:sp>
        <p:nvSpPr>
          <p:cNvPr id="12" name="TextBox 11"/>
          <p:cNvSpPr txBox="1"/>
          <p:nvPr/>
        </p:nvSpPr>
        <p:spPr>
          <a:xfrm>
            <a:off x="7205472" y="1627632"/>
            <a:ext cx="4297680" cy="3566160"/>
          </a:xfrm>
          <a:prstGeom prst="rect">
            <a:avLst/>
          </a:prstGeom>
          <a:noFill/>
        </p:spPr>
        <p:txBody>
          <a:bodyPr wrap="square" anchor="t">
            <a:spAutoFit/>
          </a:bodyPr>
          <a:lstStyle/>
          <a:p>
            <a:pPr algn="l">
              <a:spcAft>
                <a:spcPts val="700"/>
              </a:spcAft>
              <a:defRPr sz="1500">
                <a:solidFill>
                  <a:srgbClr val="222222"/>
                </a:solidFill>
                <a:latin typeface="Segoe UI"/>
              </a:defRPr>
            </a:pPr>
            <a:r>
              <a:t>1. Go to Document / Summary</a:t>
            </a:r>
          </a:p>
        </p:txBody>
      </p:sp>
      <p:sp>
        <p:nvSpPr>
          <p:cNvPr id="14" name="Rounded Rectangle 9">
            <a:extLst>
              <a:ext uri="{FF2B5EF4-FFF2-40B4-BE49-F238E27FC236}">
                <a16:creationId xmlns:a16="http://schemas.microsoft.com/office/drawing/2014/main" id="{7AB26EFB-C73F-EF7B-5AFF-7D3307DC6355}"/>
              </a:ext>
            </a:extLst>
          </p:cNvPr>
          <p:cNvSpPr/>
          <p:nvPr/>
        </p:nvSpPr>
        <p:spPr>
          <a:xfrm>
            <a:off x="2042608" y="1863724"/>
            <a:ext cx="779930" cy="300355"/>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Rectangle 15">
            <a:extLst>
              <a:ext uri="{FF2B5EF4-FFF2-40B4-BE49-F238E27FC236}">
                <a16:creationId xmlns:a16="http://schemas.microsoft.com/office/drawing/2014/main" id="{DBC14E0B-53ED-066C-FB04-6255640E8E88}"/>
              </a:ext>
            </a:extLst>
          </p:cNvPr>
          <p:cNvSpPr/>
          <p:nvPr/>
        </p:nvSpPr>
        <p:spPr>
          <a:xfrm>
            <a:off x="1640541" y="1712259"/>
            <a:ext cx="2034988" cy="923365"/>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9D691C80-9958-9184-C720-E0BBDAA8026C}"/>
              </a:ext>
            </a:extLst>
          </p:cNvPr>
          <p:cNvPicPr>
            <a:picLocks noChangeAspect="1"/>
          </p:cNvPicPr>
          <p:nvPr/>
        </p:nvPicPr>
        <p:blipFill>
          <a:blip r:embed="rId3"/>
          <a:srcRect/>
          <a:stretch/>
        </p:blipFill>
        <p:spPr>
          <a:xfrm>
            <a:off x="566928" y="2109446"/>
            <a:ext cx="6382512" cy="3050586"/>
          </a:xfrm>
          <a:prstGeom prst="rect">
            <a:avLst/>
          </a:prstGeom>
        </p:spPr>
      </p:pic>
      <p:sp>
        <p:nvSpPr>
          <p:cNvPr id="18" name="Rounded Rectangle 9">
            <a:extLst>
              <a:ext uri="{FF2B5EF4-FFF2-40B4-BE49-F238E27FC236}">
                <a16:creationId xmlns:a16="http://schemas.microsoft.com/office/drawing/2014/main" id="{804669BC-E5B0-325B-184A-418A03EAF75E}"/>
              </a:ext>
            </a:extLst>
          </p:cNvPr>
          <p:cNvSpPr/>
          <p:nvPr/>
        </p:nvSpPr>
        <p:spPr>
          <a:xfrm>
            <a:off x="1936376" y="2109446"/>
            <a:ext cx="886162" cy="300356"/>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88952" cy="1371600"/>
          </a:xfrm>
          <a:prstGeom prst="rect">
            <a:avLst/>
          </a:prstGeom>
          <a:solidFill>
            <a:srgbClr val="452F5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658368" y="420624"/>
            <a:ext cx="8229600" cy="438912"/>
          </a:xfrm>
          <a:prstGeom prst="rect">
            <a:avLst/>
          </a:prstGeom>
          <a:noFill/>
        </p:spPr>
        <p:txBody>
          <a:bodyPr wrap="none">
            <a:spAutoFit/>
          </a:bodyPr>
          <a:lstStyle/>
          <a:p>
            <a:r>
              <a:rPr sz="2600" b="1">
                <a:solidFill>
                  <a:srgbClr val="FFFFFF"/>
                </a:solidFill>
                <a:latin typeface="Segoe UI Semibold"/>
              </a:rPr>
              <a:t>E-Signature for Third Party</a:t>
            </a:r>
          </a:p>
        </p:txBody>
      </p:sp>
      <p:sp>
        <p:nvSpPr>
          <p:cNvPr id="4" name="Rectangle 3"/>
          <p:cNvSpPr/>
          <p:nvPr/>
        </p:nvSpPr>
        <p:spPr>
          <a:xfrm>
            <a:off x="676656" y="1024128"/>
            <a:ext cx="6126480" cy="18288"/>
          </a:xfrm>
          <a:prstGeom prst="rect">
            <a:avLst/>
          </a:prstGeom>
          <a:solidFill>
            <a:srgbClr val="76589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ectangle 4"/>
          <p:cNvSpPr/>
          <p:nvPr/>
        </p:nvSpPr>
        <p:spPr>
          <a:xfrm>
            <a:off x="512064" y="1444752"/>
            <a:ext cx="6492240" cy="4224528"/>
          </a:xfrm>
          <a:prstGeom prst="rect">
            <a:avLst/>
          </a:prstGeom>
          <a:solidFill>
            <a:srgbClr val="FFFFFF"/>
          </a:solidFill>
          <a:ln w="12700">
            <a:solidFill>
              <a:srgbClr val="D8D3D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0" y="6163056"/>
            <a:ext cx="2578608" cy="694944"/>
          </a:xfrm>
          <a:prstGeom prst="rect">
            <a:avLst/>
          </a:prstGeom>
          <a:solidFill>
            <a:srgbClr val="A0419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4727448" y="6181344"/>
            <a:ext cx="4617720" cy="667512"/>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0" y="6135624"/>
            <a:ext cx="12188952" cy="27432"/>
          </a:xfrm>
          <a:prstGeom prst="rect">
            <a:avLst/>
          </a:prstGeom>
          <a:solidFill>
            <a:srgbClr val="452F5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5010912" y="6373368"/>
            <a:ext cx="4206240" cy="256032"/>
          </a:xfrm>
          <a:prstGeom prst="rect">
            <a:avLst/>
          </a:prstGeom>
          <a:noFill/>
        </p:spPr>
        <p:txBody>
          <a:bodyPr wrap="none">
            <a:spAutoFit/>
          </a:bodyPr>
          <a:lstStyle/>
          <a:p>
            <a:pPr algn="ctr"/>
            <a:r>
              <a:rPr sz="1800">
                <a:solidFill>
                  <a:srgbClr val="5C3D71"/>
                </a:solidFill>
                <a:latin typeface="Segoe UI"/>
              </a:rPr>
              <a:t>THE CALYX PATH PLATFORM</a:t>
            </a:r>
          </a:p>
        </p:txBody>
      </p:sp>
      <p:pic>
        <p:nvPicPr>
          <p:cNvPr id="10" name="Picture 9" descr="image.png"/>
          <p:cNvPicPr>
            <a:picLocks noChangeAspect="1"/>
          </p:cNvPicPr>
          <p:nvPr/>
        </p:nvPicPr>
        <p:blipFill>
          <a:blip r:embed="rId2"/>
          <a:stretch>
            <a:fillRect/>
          </a:stretch>
        </p:blipFill>
        <p:spPr>
          <a:xfrm>
            <a:off x="11173968" y="6327648"/>
            <a:ext cx="681881" cy="329184"/>
          </a:xfrm>
          <a:prstGeom prst="rect">
            <a:avLst/>
          </a:prstGeom>
        </p:spPr>
      </p:pic>
      <p:sp>
        <p:nvSpPr>
          <p:cNvPr id="12" name="TextBox 11"/>
          <p:cNvSpPr txBox="1"/>
          <p:nvPr/>
        </p:nvSpPr>
        <p:spPr>
          <a:xfrm>
            <a:off x="7205472" y="1627632"/>
            <a:ext cx="4297680" cy="3566160"/>
          </a:xfrm>
          <a:prstGeom prst="rect">
            <a:avLst/>
          </a:prstGeom>
          <a:noFill/>
        </p:spPr>
        <p:txBody>
          <a:bodyPr wrap="square" anchor="t">
            <a:spAutoFit/>
          </a:bodyPr>
          <a:lstStyle/>
          <a:p>
            <a:pPr algn="l">
              <a:spcAft>
                <a:spcPts val="700"/>
              </a:spcAft>
              <a:defRPr sz="1500">
                <a:solidFill>
                  <a:srgbClr val="222222"/>
                </a:solidFill>
                <a:latin typeface="Segoe UI"/>
              </a:defRPr>
            </a:pPr>
            <a:r>
              <a:t>1. Go to Document / Summary</a:t>
            </a:r>
          </a:p>
          <a:p>
            <a:pPr algn="l">
              <a:spcAft>
                <a:spcPts val="700"/>
              </a:spcAft>
              <a:defRPr sz="1500">
                <a:solidFill>
                  <a:srgbClr val="222222"/>
                </a:solidFill>
                <a:latin typeface="Segoe UI"/>
              </a:defRPr>
            </a:pPr>
            <a:r>
              <a:t>2. eSign History</a:t>
            </a:r>
          </a:p>
        </p:txBody>
      </p:sp>
      <p:pic>
        <p:nvPicPr>
          <p:cNvPr id="14" name="Picture 13">
            <a:extLst>
              <a:ext uri="{FF2B5EF4-FFF2-40B4-BE49-F238E27FC236}">
                <a16:creationId xmlns:a16="http://schemas.microsoft.com/office/drawing/2014/main" id="{CB86D626-9F2B-3B12-0E82-24FC6709592C}"/>
              </a:ext>
            </a:extLst>
          </p:cNvPr>
          <p:cNvPicPr>
            <a:picLocks noChangeAspect="1"/>
          </p:cNvPicPr>
          <p:nvPr/>
        </p:nvPicPr>
        <p:blipFill>
          <a:blip r:embed="rId3"/>
          <a:srcRect/>
          <a:stretch/>
        </p:blipFill>
        <p:spPr>
          <a:xfrm>
            <a:off x="566928" y="2109446"/>
            <a:ext cx="6382512" cy="3050586"/>
          </a:xfrm>
          <a:prstGeom prst="rect">
            <a:avLst/>
          </a:prstGeom>
        </p:spPr>
      </p:pic>
      <p:sp>
        <p:nvSpPr>
          <p:cNvPr id="15" name="Rounded Rectangle 9">
            <a:extLst>
              <a:ext uri="{FF2B5EF4-FFF2-40B4-BE49-F238E27FC236}">
                <a16:creationId xmlns:a16="http://schemas.microsoft.com/office/drawing/2014/main" id="{F8842375-9E55-4BC9-7BB9-03C9035CC7F8}"/>
              </a:ext>
            </a:extLst>
          </p:cNvPr>
          <p:cNvSpPr/>
          <p:nvPr/>
        </p:nvSpPr>
        <p:spPr>
          <a:xfrm>
            <a:off x="566927" y="3983069"/>
            <a:ext cx="6075919" cy="624789"/>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88952" cy="1371600"/>
          </a:xfrm>
          <a:prstGeom prst="rect">
            <a:avLst/>
          </a:prstGeom>
          <a:solidFill>
            <a:srgbClr val="452F5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658368" y="420624"/>
            <a:ext cx="8229600" cy="438912"/>
          </a:xfrm>
          <a:prstGeom prst="rect">
            <a:avLst/>
          </a:prstGeom>
          <a:noFill/>
        </p:spPr>
        <p:txBody>
          <a:bodyPr wrap="none">
            <a:spAutoFit/>
          </a:bodyPr>
          <a:lstStyle/>
          <a:p>
            <a:r>
              <a:rPr sz="2600" b="1">
                <a:solidFill>
                  <a:srgbClr val="FFFFFF"/>
                </a:solidFill>
                <a:latin typeface="Segoe UI Semibold"/>
              </a:rPr>
              <a:t>E-Signature for Third Party</a:t>
            </a:r>
          </a:p>
        </p:txBody>
      </p:sp>
      <p:sp>
        <p:nvSpPr>
          <p:cNvPr id="4" name="Rectangle 3"/>
          <p:cNvSpPr/>
          <p:nvPr/>
        </p:nvSpPr>
        <p:spPr>
          <a:xfrm>
            <a:off x="676656" y="1024128"/>
            <a:ext cx="6126480" cy="18288"/>
          </a:xfrm>
          <a:prstGeom prst="rect">
            <a:avLst/>
          </a:prstGeom>
          <a:solidFill>
            <a:srgbClr val="76589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ectangle 4"/>
          <p:cNvSpPr/>
          <p:nvPr/>
        </p:nvSpPr>
        <p:spPr>
          <a:xfrm>
            <a:off x="512064" y="1444752"/>
            <a:ext cx="6492240" cy="4224528"/>
          </a:xfrm>
          <a:prstGeom prst="rect">
            <a:avLst/>
          </a:prstGeom>
          <a:solidFill>
            <a:srgbClr val="FFFFFF"/>
          </a:solidFill>
          <a:ln w="12700">
            <a:solidFill>
              <a:srgbClr val="D8D3D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0" y="6163056"/>
            <a:ext cx="2578608" cy="694944"/>
          </a:xfrm>
          <a:prstGeom prst="rect">
            <a:avLst/>
          </a:prstGeom>
          <a:solidFill>
            <a:srgbClr val="A0419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4727448" y="6181344"/>
            <a:ext cx="4617720" cy="667512"/>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0" y="6135624"/>
            <a:ext cx="12188952" cy="27432"/>
          </a:xfrm>
          <a:prstGeom prst="rect">
            <a:avLst/>
          </a:prstGeom>
          <a:solidFill>
            <a:srgbClr val="452F5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5010912" y="6373368"/>
            <a:ext cx="4206240" cy="256032"/>
          </a:xfrm>
          <a:prstGeom prst="rect">
            <a:avLst/>
          </a:prstGeom>
          <a:noFill/>
        </p:spPr>
        <p:txBody>
          <a:bodyPr wrap="none">
            <a:spAutoFit/>
          </a:bodyPr>
          <a:lstStyle/>
          <a:p>
            <a:pPr algn="ctr"/>
            <a:r>
              <a:rPr sz="1800">
                <a:solidFill>
                  <a:srgbClr val="5C3D71"/>
                </a:solidFill>
                <a:latin typeface="Segoe UI"/>
              </a:rPr>
              <a:t>THE CALYX PATH PLATFORM</a:t>
            </a:r>
          </a:p>
        </p:txBody>
      </p:sp>
      <p:pic>
        <p:nvPicPr>
          <p:cNvPr id="10" name="Picture 9" descr="image.png"/>
          <p:cNvPicPr>
            <a:picLocks noChangeAspect="1"/>
          </p:cNvPicPr>
          <p:nvPr/>
        </p:nvPicPr>
        <p:blipFill>
          <a:blip r:embed="rId2"/>
          <a:stretch>
            <a:fillRect/>
          </a:stretch>
        </p:blipFill>
        <p:spPr>
          <a:xfrm>
            <a:off x="11173968" y="6327648"/>
            <a:ext cx="681881" cy="329184"/>
          </a:xfrm>
          <a:prstGeom prst="rect">
            <a:avLst/>
          </a:prstGeom>
        </p:spPr>
      </p:pic>
      <p:sp>
        <p:nvSpPr>
          <p:cNvPr id="12" name="TextBox 11"/>
          <p:cNvSpPr txBox="1"/>
          <p:nvPr/>
        </p:nvSpPr>
        <p:spPr>
          <a:xfrm>
            <a:off x="7205472" y="1627632"/>
            <a:ext cx="4297680" cy="3566160"/>
          </a:xfrm>
          <a:prstGeom prst="rect">
            <a:avLst/>
          </a:prstGeom>
          <a:noFill/>
        </p:spPr>
        <p:txBody>
          <a:bodyPr wrap="square" anchor="t">
            <a:spAutoFit/>
          </a:bodyPr>
          <a:lstStyle/>
          <a:p>
            <a:pPr algn="l">
              <a:spcAft>
                <a:spcPts val="700"/>
              </a:spcAft>
              <a:defRPr sz="1500">
                <a:solidFill>
                  <a:srgbClr val="222222"/>
                </a:solidFill>
                <a:latin typeface="Segoe UI"/>
              </a:defRPr>
            </a:pPr>
            <a:r>
              <a:t>1. Go to Document / Summary</a:t>
            </a:r>
          </a:p>
          <a:p>
            <a:pPr algn="l">
              <a:spcAft>
                <a:spcPts val="700"/>
              </a:spcAft>
              <a:defRPr sz="1500">
                <a:solidFill>
                  <a:srgbClr val="222222"/>
                </a:solidFill>
                <a:latin typeface="Segoe UI"/>
              </a:defRPr>
            </a:pPr>
            <a:r>
              <a:t>2. eSign History</a:t>
            </a:r>
          </a:p>
          <a:p>
            <a:pPr algn="l">
              <a:spcAft>
                <a:spcPts val="700"/>
              </a:spcAft>
              <a:defRPr sz="1500">
                <a:solidFill>
                  <a:srgbClr val="222222"/>
                </a:solidFill>
                <a:latin typeface="Segoe UI"/>
              </a:defRPr>
            </a:pPr>
            <a:r>
              <a:t>3. Shows the history of your signers and status of their signatures</a:t>
            </a:r>
          </a:p>
        </p:txBody>
      </p:sp>
      <p:sp>
        <p:nvSpPr>
          <p:cNvPr id="13" name="Rounded Rectangle 12"/>
          <p:cNvSpPr/>
          <p:nvPr/>
        </p:nvSpPr>
        <p:spPr>
          <a:xfrm>
            <a:off x="748283" y="4032046"/>
            <a:ext cx="5718810" cy="1083564"/>
          </a:xfrm>
          <a:prstGeom prst="roundRect">
            <a:avLst>
              <a:gd name="adj" fmla="val 8000"/>
            </a:avLst>
          </a:prstGeom>
          <a:noFill/>
          <a:ln w="31750">
            <a:solidFill>
              <a:srgbClr val="8A43B5"/>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5" name="Picture 14">
            <a:extLst>
              <a:ext uri="{FF2B5EF4-FFF2-40B4-BE49-F238E27FC236}">
                <a16:creationId xmlns:a16="http://schemas.microsoft.com/office/drawing/2014/main" id="{62D83D47-D20F-EC72-5F48-2A0AB0B6F0A0}"/>
              </a:ext>
            </a:extLst>
          </p:cNvPr>
          <p:cNvPicPr>
            <a:picLocks noChangeAspect="1"/>
          </p:cNvPicPr>
          <p:nvPr/>
        </p:nvPicPr>
        <p:blipFill>
          <a:blip r:embed="rId3"/>
          <a:srcRect/>
          <a:stretch/>
        </p:blipFill>
        <p:spPr>
          <a:xfrm>
            <a:off x="512064" y="2109446"/>
            <a:ext cx="6492240" cy="3050586"/>
          </a:xfrm>
          <a:prstGeom prst="rect">
            <a:avLst/>
          </a:prstGeom>
        </p:spPr>
      </p:pic>
      <p:sp>
        <p:nvSpPr>
          <p:cNvPr id="16" name="Rounded Rectangle 9">
            <a:extLst>
              <a:ext uri="{FF2B5EF4-FFF2-40B4-BE49-F238E27FC236}">
                <a16:creationId xmlns:a16="http://schemas.microsoft.com/office/drawing/2014/main" id="{34CE9D7A-CB4D-019B-A082-48CF63D75977}"/>
              </a:ext>
            </a:extLst>
          </p:cNvPr>
          <p:cNvSpPr/>
          <p:nvPr/>
        </p:nvSpPr>
        <p:spPr>
          <a:xfrm>
            <a:off x="512064" y="4792307"/>
            <a:ext cx="6075919" cy="624789"/>
          </a:xfrm>
          <a:prstGeom prst="roundRect">
            <a:avLst>
              <a:gd name="adj" fmla="val 12000"/>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name="Slide 34">
    <p:spTree>
      <p:nvGrpSpPr>
        <p:cNvPr id="1" name=""/>
        <p:cNvGrpSpPr/>
        <p:nvPr/>
      </p:nvGrpSpPr>
      <p:grpSpPr>
        <a:xfrm>
          <a:off x="0" y="0"/>
          <a:ext cx="0" cy="0"/>
          <a:chOff x="0" y="0"/>
          <a:chExt cx="0" cy="0"/>
        </a:xfrm>
      </p:grpSpPr>
      <p:pic>
        <p:nvPicPr>
          <p:cNvPr id="2" name="Image 0" descr="/mnt/data/Revised_II_Bloom_Workshop_Document_Request_Rebuilt/slide-34.png"/>
          <p:cNvPicPr>
            <a:picLocks noChangeAspect="1"/>
          </p:cNvPicPr>
          <p:nvPr/>
        </p:nvPicPr>
        <p:blipFill>
          <a:blip r:embed="rId3"/>
          <a:stretch>
            <a:fillRect/>
          </a:stretch>
        </p:blipFill>
        <p:spPr>
          <a:xfrm>
            <a:off x="0" y="0"/>
            <a:ext cx="12191695" cy="6858000"/>
          </a:xfrm>
          <a:prstGeom prst="rect">
            <a:avLst/>
          </a:prstGeom>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name="Slide 35">
    <p:spTree>
      <p:nvGrpSpPr>
        <p:cNvPr id="1" name=""/>
        <p:cNvGrpSpPr/>
        <p:nvPr/>
      </p:nvGrpSpPr>
      <p:grpSpPr>
        <a:xfrm>
          <a:off x="0" y="0"/>
          <a:ext cx="0" cy="0"/>
          <a:chOff x="0" y="0"/>
          <a:chExt cx="0" cy="0"/>
        </a:xfrm>
      </p:grpSpPr>
      <p:pic>
        <p:nvPicPr>
          <p:cNvPr id="2" name="Image 0" descr="/mnt/data/Revised_II_Bloom_Workshop_Document_Request_Rebuilt/slide-35.png"/>
          <p:cNvPicPr>
            <a:picLocks noChangeAspect="1"/>
          </p:cNvPicPr>
          <p:nvPr/>
        </p:nvPicPr>
        <p:blipFill>
          <a:blip r:embed="rId3"/>
          <a:stretch>
            <a:fillRect/>
          </a:stretch>
        </p:blipFill>
        <p:spPr>
          <a:xfrm>
            <a:off x="0" y="0"/>
            <a:ext cx="12191695" cy="6858000"/>
          </a:xfrm>
          <a:prstGeom prst="rect">
            <a:avLst/>
          </a:prstGeom>
        </p:spPr>
      </p:pic>
      <p:sp>
        <p:nvSpPr>
          <p:cNvPr id="5" name="Rectangle 4">
            <a:extLst>
              <a:ext uri="{FF2B5EF4-FFF2-40B4-BE49-F238E27FC236}">
                <a16:creationId xmlns:a16="http://schemas.microsoft.com/office/drawing/2014/main" id="{4630244C-B15A-23D5-4856-406DD80BC745}"/>
              </a:ext>
            </a:extLst>
          </p:cNvPr>
          <p:cNvSpPr/>
          <p:nvPr/>
        </p:nvSpPr>
        <p:spPr>
          <a:xfrm>
            <a:off x="546847" y="376518"/>
            <a:ext cx="8713694" cy="591670"/>
          </a:xfrm>
          <a:prstGeom prst="rect">
            <a:avLst/>
          </a:prstGeom>
          <a:solidFill>
            <a:srgbClr val="452F5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B945CD3B-EE91-E57A-1E8A-1D72AAA46FB9}"/>
              </a:ext>
            </a:extLst>
          </p:cNvPr>
          <p:cNvSpPr txBox="1"/>
          <p:nvPr/>
        </p:nvSpPr>
        <p:spPr>
          <a:xfrm>
            <a:off x="564777" y="367553"/>
            <a:ext cx="11331388" cy="646331"/>
          </a:xfrm>
          <a:prstGeom prst="rect">
            <a:avLst/>
          </a:prstGeom>
          <a:noFill/>
        </p:spPr>
        <p:txBody>
          <a:bodyPr wrap="square" rtlCol="0">
            <a:spAutoFit/>
          </a:bodyPr>
          <a:lstStyle/>
          <a:p>
            <a:r>
              <a:rPr lang="en-US" sz="3600" b="1" dirty="0">
                <a:solidFill>
                  <a:schemeClr val="bg1"/>
                </a:solidFill>
                <a:latin typeface="Inter"/>
                <a:ea typeface="Calibri" panose="020F0502020204030204" pitchFamily="34" charset="0"/>
                <a:cs typeface="Calibri" panose="020F0502020204030204" pitchFamily="34" charset="0"/>
              </a:rPr>
              <a:t>OLD VS NEW: PDF VIEWER IMPROVEMENTS</a:t>
            </a: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name="Slide 36">
    <p:spTree>
      <p:nvGrpSpPr>
        <p:cNvPr id="1" name=""/>
        <p:cNvGrpSpPr/>
        <p:nvPr/>
      </p:nvGrpSpPr>
      <p:grpSpPr>
        <a:xfrm>
          <a:off x="0" y="0"/>
          <a:ext cx="0" cy="0"/>
          <a:chOff x="0" y="0"/>
          <a:chExt cx="0" cy="0"/>
        </a:xfrm>
      </p:grpSpPr>
      <p:pic>
        <p:nvPicPr>
          <p:cNvPr id="2" name="Image 0" descr="/mnt/data/Revised_II_Bloom_Workshop_Document_Request_Rebuilt/slide-36.png"/>
          <p:cNvPicPr>
            <a:picLocks noChangeAspect="1"/>
          </p:cNvPicPr>
          <p:nvPr/>
        </p:nvPicPr>
        <p:blipFill>
          <a:blip r:embed="rId3"/>
          <a:stretch>
            <a:fillRect/>
          </a:stretch>
        </p:blipFill>
        <p:spPr>
          <a:xfrm>
            <a:off x="0" y="0"/>
            <a:ext cx="12191695" cy="6858000"/>
          </a:xfrm>
          <a:prstGeom prst="rect">
            <a:avLst/>
          </a:prstGeom>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name="Slide 45">
    <p:spTree>
      <p:nvGrpSpPr>
        <p:cNvPr id="1" name=""/>
        <p:cNvGrpSpPr/>
        <p:nvPr/>
      </p:nvGrpSpPr>
      <p:grpSpPr>
        <a:xfrm>
          <a:off x="0" y="0"/>
          <a:ext cx="0" cy="0"/>
          <a:chOff x="0" y="0"/>
          <a:chExt cx="0" cy="0"/>
        </a:xfrm>
      </p:grpSpPr>
      <p:pic>
        <p:nvPicPr>
          <p:cNvPr id="2" name="Image 0" descr="/mnt/data/Revised_II_Bloom_Workshop_Document_Request_Rebuilt/slide-45.png"/>
          <p:cNvPicPr>
            <a:picLocks noChangeAspect="1"/>
          </p:cNvPicPr>
          <p:nvPr/>
        </p:nvPicPr>
        <p:blipFill>
          <a:blip r:embed="rId3"/>
          <a:stretch>
            <a:fillRect/>
          </a:stretch>
        </p:blipFill>
        <p:spPr>
          <a:xfrm>
            <a:off x="0" y="0"/>
            <a:ext cx="12191695" cy="6858000"/>
          </a:xfrm>
          <a:prstGeom prst="rect">
            <a:avLst/>
          </a:prstGeom>
        </p:spPr>
      </p:pic>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name="Slide 38">
    <p:spTree>
      <p:nvGrpSpPr>
        <p:cNvPr id="1" name=""/>
        <p:cNvGrpSpPr/>
        <p:nvPr/>
      </p:nvGrpSpPr>
      <p:grpSpPr>
        <a:xfrm>
          <a:off x="0" y="0"/>
          <a:ext cx="0" cy="0"/>
          <a:chOff x="0" y="0"/>
          <a:chExt cx="0" cy="0"/>
        </a:xfrm>
      </p:grpSpPr>
      <p:pic>
        <p:nvPicPr>
          <p:cNvPr id="2" name="Image 0" descr="/mnt/data/Revised_II_Bloom_Workshop_Document_Request_Rebuilt/slide-38.png"/>
          <p:cNvPicPr>
            <a:picLocks noChangeAspect="1"/>
          </p:cNvPicPr>
          <p:nvPr/>
        </p:nvPicPr>
        <p:blipFill>
          <a:blip r:embed="rId3"/>
          <a:stretch>
            <a:fillRect/>
          </a:stretch>
        </p:blipFill>
        <p:spPr>
          <a:xfrm>
            <a:off x="0" y="0"/>
            <a:ext cx="12191695" cy="6858000"/>
          </a:xfrm>
          <a:prstGeom prst="rect">
            <a:avLst/>
          </a:prstGeom>
        </p:spPr>
      </p:pic>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name="Slide 39">
    <p:spTree>
      <p:nvGrpSpPr>
        <p:cNvPr id="1" name=""/>
        <p:cNvGrpSpPr/>
        <p:nvPr/>
      </p:nvGrpSpPr>
      <p:grpSpPr>
        <a:xfrm>
          <a:off x="0" y="0"/>
          <a:ext cx="0" cy="0"/>
          <a:chOff x="0" y="0"/>
          <a:chExt cx="0" cy="0"/>
        </a:xfrm>
      </p:grpSpPr>
      <p:pic>
        <p:nvPicPr>
          <p:cNvPr id="2" name="Image 0" descr="/mnt/data/Revised_II_Bloom_Workshop_Document_Request_Rebuilt/slide-39.png"/>
          <p:cNvPicPr>
            <a:picLocks noChangeAspect="1"/>
          </p:cNvPicPr>
          <p:nvPr/>
        </p:nvPicPr>
        <p:blipFill>
          <a:blip r:embed="rId3"/>
          <a:stretch>
            <a:fillRect/>
          </a:stretch>
        </p:blipFill>
        <p:spPr>
          <a:xfrm>
            <a:off x="0" y="0"/>
            <a:ext cx="12191695" cy="6858000"/>
          </a:xfrm>
          <a:prstGeom prst="rect">
            <a:avLst/>
          </a:prstGeom>
        </p:spPr>
      </p:pic>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name="Slide 40">
    <p:spTree>
      <p:nvGrpSpPr>
        <p:cNvPr id="1" name=""/>
        <p:cNvGrpSpPr/>
        <p:nvPr/>
      </p:nvGrpSpPr>
      <p:grpSpPr>
        <a:xfrm>
          <a:off x="0" y="0"/>
          <a:ext cx="0" cy="0"/>
          <a:chOff x="0" y="0"/>
          <a:chExt cx="0" cy="0"/>
        </a:xfrm>
      </p:grpSpPr>
      <p:pic>
        <p:nvPicPr>
          <p:cNvPr id="2" name="Image 0" descr="/mnt/data/Revised_II_Bloom_Workshop_Document_Request_Rebuilt/slide-40.png"/>
          <p:cNvPicPr>
            <a:picLocks noChangeAspect="1"/>
          </p:cNvPicPr>
          <p:nvPr/>
        </p:nvPicPr>
        <p:blipFill>
          <a:blip r:embed="rId3"/>
          <a:stretch>
            <a:fillRect/>
          </a:stretch>
        </p:blipFill>
        <p:spPr>
          <a:xfrm>
            <a:off x="0" y="0"/>
            <a:ext cx="12191695" cy="6858000"/>
          </a:xfrm>
          <a:prstGeom prst="rect">
            <a:avLst/>
          </a:prstGeom>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name="Slide 41">
    <p:spTree>
      <p:nvGrpSpPr>
        <p:cNvPr id="1" name=""/>
        <p:cNvGrpSpPr/>
        <p:nvPr/>
      </p:nvGrpSpPr>
      <p:grpSpPr>
        <a:xfrm>
          <a:off x="0" y="0"/>
          <a:ext cx="0" cy="0"/>
          <a:chOff x="0" y="0"/>
          <a:chExt cx="0" cy="0"/>
        </a:xfrm>
      </p:grpSpPr>
      <p:pic>
        <p:nvPicPr>
          <p:cNvPr id="2" name="Image 0" descr="/mnt/data/Revised_II_Bloom_Workshop_Document_Request_Rebuilt/slide-41.png"/>
          <p:cNvPicPr>
            <a:picLocks noChangeAspect="1"/>
          </p:cNvPicPr>
          <p:nvPr/>
        </p:nvPicPr>
        <p:blipFill>
          <a:blip r:embed="rId3"/>
          <a:stretch>
            <a:fillRect/>
          </a:stretch>
        </p:blipFill>
        <p:spPr>
          <a:xfrm>
            <a:off x="0" y="0"/>
            <a:ext cx="12191695" cy="6858000"/>
          </a:xfrm>
          <a:prstGeom prst="rect">
            <a:avLst/>
          </a:prstGeom>
        </p:spPr>
      </p:pic>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name="Slide 42">
    <p:spTree>
      <p:nvGrpSpPr>
        <p:cNvPr id="1" name=""/>
        <p:cNvGrpSpPr/>
        <p:nvPr/>
      </p:nvGrpSpPr>
      <p:grpSpPr>
        <a:xfrm>
          <a:off x="0" y="0"/>
          <a:ext cx="0" cy="0"/>
          <a:chOff x="0" y="0"/>
          <a:chExt cx="0" cy="0"/>
        </a:xfrm>
      </p:grpSpPr>
      <p:pic>
        <p:nvPicPr>
          <p:cNvPr id="2" name="Image 0" descr="/mnt/data/Revised_II_Bloom_Workshop_Document_Request_Rebuilt/slide-42.png"/>
          <p:cNvPicPr>
            <a:picLocks noChangeAspect="1"/>
          </p:cNvPicPr>
          <p:nvPr/>
        </p:nvPicPr>
        <p:blipFill>
          <a:blip r:embed="rId3"/>
          <a:stretch>
            <a:fillRect/>
          </a:stretch>
        </p:blipFill>
        <p:spPr>
          <a:xfrm>
            <a:off x="0" y="0"/>
            <a:ext cx="12191695" cy="6858000"/>
          </a:xfrm>
          <a:prstGeom prst="rect">
            <a:avLst/>
          </a:prstGeom>
        </p:spPr>
      </p:pic>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name="Slide 43">
    <p:spTree>
      <p:nvGrpSpPr>
        <p:cNvPr id="1" name=""/>
        <p:cNvGrpSpPr/>
        <p:nvPr/>
      </p:nvGrpSpPr>
      <p:grpSpPr>
        <a:xfrm>
          <a:off x="0" y="0"/>
          <a:ext cx="0" cy="0"/>
          <a:chOff x="0" y="0"/>
          <a:chExt cx="0" cy="0"/>
        </a:xfrm>
      </p:grpSpPr>
      <p:pic>
        <p:nvPicPr>
          <p:cNvPr id="2" name="Image 0" descr="/mnt/data/Revised_II_Bloom_Workshop_Document_Request_Rebuilt/slide-43.png"/>
          <p:cNvPicPr>
            <a:picLocks noChangeAspect="1"/>
          </p:cNvPicPr>
          <p:nvPr/>
        </p:nvPicPr>
        <p:blipFill>
          <a:blip r:embed="rId3"/>
          <a:stretch>
            <a:fillRect/>
          </a:stretch>
        </p:blipFill>
        <p:spPr>
          <a:xfrm>
            <a:off x="0" y="0"/>
            <a:ext cx="12191695" cy="6858000"/>
          </a:xfrm>
          <a:prstGeom prst="rect">
            <a:avLst/>
          </a:prstGeom>
        </p:spPr>
      </p:pic>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name="Slide 44">
    <p:spTree>
      <p:nvGrpSpPr>
        <p:cNvPr id="1" name=""/>
        <p:cNvGrpSpPr/>
        <p:nvPr/>
      </p:nvGrpSpPr>
      <p:grpSpPr>
        <a:xfrm>
          <a:off x="0" y="0"/>
          <a:ext cx="0" cy="0"/>
          <a:chOff x="0" y="0"/>
          <a:chExt cx="0" cy="0"/>
        </a:xfrm>
      </p:grpSpPr>
      <p:pic>
        <p:nvPicPr>
          <p:cNvPr id="2" name="Image 0" descr="/mnt/data/Revised_II_Bloom_Workshop_Document_Request_Rebuilt/slide-44.png"/>
          <p:cNvPicPr>
            <a:picLocks noChangeAspect="1"/>
          </p:cNvPicPr>
          <p:nvPr/>
        </p:nvPicPr>
        <p:blipFill>
          <a:blip r:embed="rId3"/>
          <a:stretch>
            <a:fillRect/>
          </a:stretch>
        </p:blipFill>
        <p:spPr>
          <a:xfrm>
            <a:off x="0" y="0"/>
            <a:ext cx="12191695" cy="685800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Segoe UI Semibold"/>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Segoe U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2113</TotalTime>
  <Words>1728</Words>
  <Application>Microsoft Office PowerPoint</Application>
  <PresentationFormat>Widescreen</PresentationFormat>
  <Paragraphs>251</Paragraphs>
  <Slides>88</Slides>
  <Notes>41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88</vt:i4>
      </vt:variant>
    </vt:vector>
  </HeadingPairs>
  <TitlesOfParts>
    <vt:vector size="94" baseType="lpstr">
      <vt:lpstr>Arial</vt:lpstr>
      <vt:lpstr>Inter</vt:lpstr>
      <vt:lpstr>Inter (body)</vt:lpstr>
      <vt:lpstr>Segoe UI</vt:lpstr>
      <vt:lpstr>Segoe UI Semibold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OpenAI</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Revised II Bloom Workshop PPT Presentation - Denise updated (editable annotations)</dc:title>
  <dc:subject>Editable annotation rebuild</dc:subject>
  <dc:creator>OpenAI</dc:creator>
  <cp:lastModifiedBy>Denise Lewis</cp:lastModifiedBy>
  <cp:revision>105</cp:revision>
  <dcterms:created xsi:type="dcterms:W3CDTF">2026-04-02T18:44:55Z</dcterms:created>
  <dcterms:modified xsi:type="dcterms:W3CDTF">2026-04-20T19:09:00Z</dcterms:modified>
</cp:coreProperties>
</file>