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7" r:id="rId4"/>
  </p:sldMasterIdLst>
  <p:notesMasterIdLst>
    <p:notesMasterId r:id="rId19"/>
  </p:notesMasterIdLst>
  <p:handoutMasterIdLst>
    <p:handoutMasterId r:id="rId20"/>
  </p:handoutMasterIdLst>
  <p:sldIdLst>
    <p:sldId id="256" r:id="rId5"/>
    <p:sldId id="374" r:id="rId6"/>
    <p:sldId id="341" r:id="rId7"/>
    <p:sldId id="338" r:id="rId8"/>
    <p:sldId id="376" r:id="rId9"/>
    <p:sldId id="369" r:id="rId10"/>
    <p:sldId id="370" r:id="rId11"/>
    <p:sldId id="359" r:id="rId12"/>
    <p:sldId id="310" r:id="rId13"/>
    <p:sldId id="357" r:id="rId14"/>
    <p:sldId id="353" r:id="rId15"/>
    <p:sldId id="355" r:id="rId16"/>
    <p:sldId id="350" r:id="rId17"/>
    <p:sldId id="36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AA1BD55-57CD-466E-0725-B6CBA11E0D12}" name="Lauren Weldy (ALLEGIS GROUP SERVICES)" initials="LW" userId="S::v-lweldy@microsoft.com::07a2285c-a352-4b96-8658-ecc34365c1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41" autoAdjust="0"/>
    <p:restoredTop sz="95388" autoAdjust="0"/>
  </p:normalViewPr>
  <p:slideViewPr>
    <p:cSldViewPr snapToGrid="0">
      <p:cViewPr>
        <p:scale>
          <a:sx n="100" d="100"/>
          <a:sy n="100" d="100"/>
        </p:scale>
        <p:origin x="1260" y="1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149"/>
    </p:cViewPr>
  </p:sorterViewPr>
  <p:notesViewPr>
    <p:cSldViewPr snapToGrid="0">
      <p:cViewPr>
        <p:scale>
          <a:sx n="1" d="2"/>
          <a:sy n="1" d="2"/>
        </p:scale>
        <p:origin x="2640" y="28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BulletTimelineDefaultColorVariant">
  <dgm:title val="Bullet Timeline Default Color Variant"/>
  <dgm:desc val="Bullet Timeline Default Color Variant"/>
  <dgm:catLst>
    <dgm:cat type="Other" pri="2"/>
  </dgm:catLst>
  <dgm:styleLbl name="node0">
    <dgm:fillClrLst meth="repeat">
      <a:schemeClr val="dk1"/>
    </dgm:fillClrLst>
    <dgm:linClrLst meth="repeat">
      <a:schemeClr val="lt1"/>
    </dgm:linClrLst>
    <dgm:effectClrLst/>
    <dgm:txLinClrLst/>
    <dgm:txFillClrLst/>
    <dgm:txEffectClrLst/>
  </dgm:styleLbl>
  <dgm:styleLbl name="node1">
    <dgm:fillClrLst meth="repeat">
      <a:schemeClr val="dk1"/>
    </dgm:fillClrLst>
    <dgm:linClrLst meth="repeat">
      <a:schemeClr val="lt1"/>
    </dgm:linClrLst>
    <dgm:effectClrLst/>
    <dgm:txLinClrLst/>
    <dgm:txFillClrLst/>
    <dgm:txEffectClrLst/>
  </dgm:styleLbl>
  <dgm:styleLbl name="alignNode1">
    <dgm:fillClrLst meth="repeat">
      <a:schemeClr val="dk1"/>
    </dgm:fillClrLst>
    <dgm:linClrLst meth="repeat">
      <a:schemeClr val="dk1"/>
    </dgm:linClrLst>
    <dgm:effectClrLst/>
    <dgm:txLinClrLst/>
    <dgm:txFillClrLst/>
    <dgm:txEffectClrLst/>
  </dgm:styleLbl>
  <dgm:styleLbl name="lnNode1">
    <dgm:fillClrLst meth="repeat">
      <a:schemeClr val="dk1"/>
    </dgm:fillClrLst>
    <dgm:linClrLst meth="repeat">
      <a:schemeClr val="lt1"/>
    </dgm:linClrLst>
    <dgm:effectClrLst/>
    <dgm:txLinClrLst/>
    <dgm:txFillClrLst/>
    <dgm:txEffectClrLst/>
  </dgm:styleLbl>
  <dgm:styleLbl name="vennNode1">
    <dgm:fillClrLst meth="repeat">
      <a:schemeClr val="dk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accent1"/>
    </dgm:linClrLst>
    <dgm:effectClrLst/>
    <dgm:txLinClrLst/>
    <dgm:txFillClrLst/>
    <dgm:txEffectClrLst/>
  </dgm:styleLbl>
  <dgm:styleLbl name="node3">
    <dgm:fillClrLst meth="repeat">
      <a:schemeClr val="dk1"/>
    </dgm:fillClrLst>
    <dgm:linClrLst meth="repeat">
      <a:schemeClr val="lt1"/>
    </dgm:linClrLst>
    <dgm:effectClrLst/>
    <dgm:txLinClrLst/>
    <dgm:txFillClrLst/>
    <dgm:txEffectClrLst/>
  </dgm:styleLbl>
  <dgm:styleLbl name="node4">
    <dgm:fillClrLst meth="repeat">
      <a:schemeClr val="dk1"/>
    </dgm:fillClrLst>
    <dgm:linClrLst meth="repeat">
      <a:schemeClr val="lt1"/>
    </dgm:linClrLst>
    <dgm:effectClrLst/>
    <dgm:txLinClrLst/>
    <dgm:txFillClrLst/>
    <dgm:txEffectClrLst/>
  </dgm:styleLbl>
  <dgm:styleLbl name="fgImgPlace1">
    <dgm:fillClrLst meth="repeat">
      <a:schemeClr val="dk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dk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dk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a:tint val="50000"/>
      </a:schemeClr>
    </dgm:linClrLst>
    <dgm:effectClrLst/>
    <dgm:txLinClrLst/>
    <dgm:txFillClrLst meth="repeat">
      <a:schemeClr val="tx1"/>
    </dgm:txFillClrLst>
    <dgm:txEffectClrLst/>
  </dgm:styleLbl>
  <dgm:styleLbl name="asst0">
    <dgm:fillClrLst meth="repeat">
      <a:schemeClr val="dk1"/>
    </dgm:fillClrLst>
    <dgm:linClrLst meth="repeat">
      <a:schemeClr val="lt1"/>
    </dgm:linClrLst>
    <dgm:effectClrLst/>
    <dgm:txLinClrLst/>
    <dgm:txFillClrLst/>
    <dgm:txEffectClrLst/>
  </dgm:styleLbl>
  <dgm:styleLbl name="asst1">
    <dgm:fillClrLst meth="repeat">
      <a:schemeClr val="dk1"/>
    </dgm:fillClrLst>
    <dgm:linClrLst meth="repeat">
      <a:schemeClr val="lt1"/>
    </dgm:linClrLst>
    <dgm:effectClrLst/>
    <dgm:txLinClrLst/>
    <dgm:txFillClrLst/>
    <dgm:txEffectClrLst/>
  </dgm:styleLbl>
  <dgm:styleLbl name="asst2">
    <dgm:fillClrLst meth="repeat">
      <a:schemeClr val="dk1"/>
    </dgm:fillClrLst>
    <dgm:linClrLst meth="repeat">
      <a:schemeClr val="lt1"/>
    </dgm:linClrLst>
    <dgm:effectClrLst/>
    <dgm:txLinClrLst/>
    <dgm:txFillClrLst/>
    <dgm:txEffectClrLst/>
  </dgm:styleLbl>
  <dgm:styleLbl name="asst3">
    <dgm:fillClrLst meth="repeat">
      <a:schemeClr val="dk1"/>
    </dgm:fillClrLst>
    <dgm:linClrLst meth="repeat">
      <a:schemeClr val="lt1"/>
    </dgm:linClrLst>
    <dgm:effectClrLst/>
    <dgm:txLinClrLst/>
    <dgm:txFillClrLst/>
    <dgm:txEffectClrLst/>
  </dgm:styleLbl>
  <dgm:styleLbl name="asst4">
    <dgm:fillClrLst meth="repeat">
      <a:schemeClr val="dk1"/>
    </dgm:fillClrLst>
    <dgm:linClrLst meth="repeat">
      <a:schemeClr val="lt1"/>
    </dgm:linClrLst>
    <dgm:effectClrLst/>
    <dgm:txLinClrLst/>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meth="repeat">
      <a:schemeClr val="lt1"/>
    </dgm:txFillClrLst>
    <dgm:txEffectClrLst/>
  </dgm:styleLbl>
  <dgm:styleLbl name="parChTrans2D2">
    <dgm:fillClrLst meth="repeat">
      <a:schemeClr val="dk1"/>
    </dgm:fillClrLst>
    <dgm:linClrLst meth="repeat">
      <a:schemeClr val="dk1"/>
    </dgm:linClrLst>
    <dgm:effectClrLst/>
    <dgm:txLinClrLst/>
    <dgm:txFillClrLst meth="repeat">
      <a:schemeClr val="lt1"/>
    </dgm:txFillClrLst>
    <dgm:txEffectClrLst/>
  </dgm:styleLbl>
  <dgm:styleLbl name="parChTrans2D3">
    <dgm:fillClrLst meth="repeat">
      <a:schemeClr val="dk1"/>
    </dgm:fillClrLst>
    <dgm:linClrLst meth="repeat">
      <a:schemeClr val="dk1"/>
    </dgm:linClrLst>
    <dgm:effectClrLst/>
    <dgm:txLinClrLst/>
    <dgm:txFillClrLst meth="repeat">
      <a:schemeClr val="lt1"/>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dk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dk1">
        <a:alpha val="90000"/>
        <a:tint val="40000"/>
      </a:schemeClr>
    </dgm:fillClrLst>
    <dgm:linClrLst meth="repeat">
      <a:schemeClr val="dk1">
        <a:alpha val="90000"/>
        <a:tint val="40000"/>
      </a:schemeClr>
    </dgm:linClrLst>
    <dgm:effectClrLst/>
    <dgm:txLinClrLst/>
    <dgm:txFillClrLst meth="repeat">
      <a:schemeClr val="dk1"/>
    </dgm:txFillClrLst>
    <dgm:txEffectClrLst/>
  </dgm:styleLbl>
  <dgm:styleLbl name="alignAccFollowNode1">
    <dgm:fillClrLst meth="repeat">
      <a:schemeClr val="dk1">
        <a:alpha val="90000"/>
        <a:tint val="40000"/>
      </a:schemeClr>
    </dgm:fillClrLst>
    <dgm:linClrLst meth="repeat">
      <a:schemeClr val="dk1">
        <a:alpha val="90000"/>
        <a:tint val="40000"/>
      </a:schemeClr>
    </dgm:linClrLst>
    <dgm:effectClrLst/>
    <dgm:txLinClrLst/>
    <dgm:txFillClrLst meth="repeat">
      <a:schemeClr val="dk1"/>
    </dgm:txFillClrLst>
    <dgm:txEffectClrLst/>
  </dgm:styleLbl>
  <dgm:styleLbl name="bgAccFollowNode1">
    <dgm:fillClrLst meth="repeat">
      <a:schemeClr val="dk1">
        <a:alpha val="90000"/>
        <a:tint val="40000"/>
      </a:schemeClr>
    </dgm:fillClrLst>
    <dgm:linClrLst meth="repeat">
      <a:schemeClr val="dk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dk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dk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dk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1E7F53-E9B4-4443-9763-7AA5122DFEFD}" type="doc">
      <dgm:prSet loTypeId="urn:microsoft.com/office/officeart/2024/3/layout/BulletTimelineDefaultVariant" loCatId="Timeline" qsTypeId="urn:microsoft.com/office/officeart/2005/8/quickstyle/simple1" qsCatId="simple" csTypeId="urn:microsoft.com/office/officeart/2005/8/colors/BulletTimelineDefaultColorVariant" csCatId="other" phldr="1"/>
      <dgm:spPr/>
      <dgm:t>
        <a:bodyPr/>
        <a:lstStyle/>
        <a:p>
          <a:endParaRPr lang="en-US"/>
        </a:p>
      </dgm:t>
    </dgm:pt>
    <dgm:pt modelId="{E66C7ACE-74C2-4A2C-973C-46F905BD3517}">
      <dgm:prSet/>
      <dgm:spPr/>
      <dgm:t>
        <a:bodyPr/>
        <a:lstStyle/>
        <a:p>
          <a:pPr>
            <a:defRPr b="1"/>
          </a:pPr>
          <a:r>
            <a:rPr lang="en-US"/>
            <a:t>Pipeline Report</a:t>
          </a:r>
        </a:p>
      </dgm:t>
    </dgm:pt>
    <dgm:pt modelId="{E71F34BC-CC12-4B5A-92F7-32C55C8BD5C3}" type="parTrans" cxnId="{BECD871A-D322-4591-A4FB-B576598F8D2B}">
      <dgm:prSet/>
      <dgm:spPr/>
      <dgm:t>
        <a:bodyPr/>
        <a:lstStyle/>
        <a:p>
          <a:endParaRPr lang="en-US"/>
        </a:p>
      </dgm:t>
    </dgm:pt>
    <dgm:pt modelId="{0901F98E-422F-4297-AAC6-26209579A538}" type="sibTrans" cxnId="{BECD871A-D322-4591-A4FB-B576598F8D2B}">
      <dgm:prSet/>
      <dgm:spPr/>
      <dgm:t>
        <a:bodyPr/>
        <a:lstStyle/>
        <a:p>
          <a:endParaRPr lang="en-US"/>
        </a:p>
      </dgm:t>
    </dgm:pt>
    <dgm:pt modelId="{2118BE5F-8E7B-49F1-B365-4E570EF970F3}">
      <dgm:prSet/>
      <dgm:spPr/>
      <dgm:t>
        <a:bodyPr/>
        <a:lstStyle/>
        <a:p>
          <a:r>
            <a:rPr lang="en-US" dirty="0"/>
            <a:t> Volume + Distribution + aging and ownership</a:t>
          </a:r>
        </a:p>
      </dgm:t>
    </dgm:pt>
    <dgm:pt modelId="{490B94B4-B1E6-4D63-BF06-87483D3D60CC}" type="parTrans" cxnId="{42CCADAF-6097-47F4-B205-D352DD4B821A}">
      <dgm:prSet/>
      <dgm:spPr/>
      <dgm:t>
        <a:bodyPr/>
        <a:lstStyle/>
        <a:p>
          <a:endParaRPr lang="en-US"/>
        </a:p>
      </dgm:t>
    </dgm:pt>
    <dgm:pt modelId="{9B5D91DA-4E9A-431B-A574-F83BE782CFF1}" type="sibTrans" cxnId="{42CCADAF-6097-47F4-B205-D352DD4B821A}">
      <dgm:prSet/>
      <dgm:spPr/>
      <dgm:t>
        <a:bodyPr/>
        <a:lstStyle/>
        <a:p>
          <a:endParaRPr lang="en-US"/>
        </a:p>
      </dgm:t>
    </dgm:pt>
    <dgm:pt modelId="{9B4ADB1D-BE79-4966-841C-5E4C9C0C7850}">
      <dgm:prSet/>
      <dgm:spPr/>
      <dgm:t>
        <a:bodyPr/>
        <a:lstStyle/>
        <a:p>
          <a:pPr>
            <a:defRPr b="1"/>
          </a:pPr>
          <a:r>
            <a:rPr lang="en-US"/>
            <a:t>Lock Report</a:t>
          </a:r>
        </a:p>
      </dgm:t>
    </dgm:pt>
    <dgm:pt modelId="{1CE50464-7850-4DF5-B6EB-7B03D338AB69}" type="parTrans" cxnId="{A29F0F83-AA85-4C72-AC7C-C8435453A1F4}">
      <dgm:prSet/>
      <dgm:spPr/>
      <dgm:t>
        <a:bodyPr/>
        <a:lstStyle/>
        <a:p>
          <a:endParaRPr lang="en-US"/>
        </a:p>
      </dgm:t>
    </dgm:pt>
    <dgm:pt modelId="{C681718F-368B-4CA4-BF68-49785B7662A8}" type="sibTrans" cxnId="{A29F0F83-AA85-4C72-AC7C-C8435453A1F4}">
      <dgm:prSet/>
      <dgm:spPr/>
      <dgm:t>
        <a:bodyPr/>
        <a:lstStyle/>
        <a:p>
          <a:endParaRPr lang="en-US"/>
        </a:p>
      </dgm:t>
    </dgm:pt>
    <dgm:pt modelId="{0144BF3D-E7B8-4816-8DCF-3DF8AC2FED70}">
      <dgm:prSet/>
      <dgm:spPr/>
      <dgm:t>
        <a:bodyPr/>
        <a:lstStyle/>
        <a:p>
          <a:r>
            <a:rPr lang="en-US"/>
            <a:t>Tracks Revenue Execution</a:t>
          </a:r>
        </a:p>
      </dgm:t>
    </dgm:pt>
    <dgm:pt modelId="{9E59245E-FF8E-4961-91C2-C274BFA286F2}" type="parTrans" cxnId="{1ED4A65D-EBBC-493C-AA86-F43045280600}">
      <dgm:prSet/>
      <dgm:spPr/>
      <dgm:t>
        <a:bodyPr/>
        <a:lstStyle/>
        <a:p>
          <a:endParaRPr lang="en-US"/>
        </a:p>
      </dgm:t>
    </dgm:pt>
    <dgm:pt modelId="{E9F0F2E9-CBC8-4B11-BA1C-ED535D288400}" type="sibTrans" cxnId="{1ED4A65D-EBBC-493C-AA86-F43045280600}">
      <dgm:prSet/>
      <dgm:spPr/>
      <dgm:t>
        <a:bodyPr/>
        <a:lstStyle/>
        <a:p>
          <a:endParaRPr lang="en-US"/>
        </a:p>
      </dgm:t>
    </dgm:pt>
    <dgm:pt modelId="{B9912067-66F0-4801-9DD4-1FA834C3481E}">
      <dgm:prSet/>
      <dgm:spPr/>
      <dgm:t>
        <a:bodyPr/>
        <a:lstStyle/>
        <a:p>
          <a:pPr>
            <a:defRPr b="1"/>
          </a:pPr>
          <a:r>
            <a:rPr lang="en-US"/>
            <a:t>Compliance Report</a:t>
          </a:r>
        </a:p>
      </dgm:t>
    </dgm:pt>
    <dgm:pt modelId="{40731E7A-85A7-4404-BC0B-D0E4E604F10A}" type="parTrans" cxnId="{B507C971-A964-489F-A0C6-BEBB5D9CCF1E}">
      <dgm:prSet/>
      <dgm:spPr/>
      <dgm:t>
        <a:bodyPr/>
        <a:lstStyle/>
        <a:p>
          <a:endParaRPr lang="en-US"/>
        </a:p>
      </dgm:t>
    </dgm:pt>
    <dgm:pt modelId="{B3200656-F4B7-4576-83B1-B214721A9F6C}" type="sibTrans" cxnId="{B507C971-A964-489F-A0C6-BEBB5D9CCF1E}">
      <dgm:prSet/>
      <dgm:spPr/>
      <dgm:t>
        <a:bodyPr/>
        <a:lstStyle/>
        <a:p>
          <a:endParaRPr lang="en-US"/>
        </a:p>
      </dgm:t>
    </dgm:pt>
    <dgm:pt modelId="{E40D9B7C-5882-4D73-A1EF-AA2133FD0963}">
      <dgm:prSet/>
      <dgm:spPr/>
      <dgm:t>
        <a:bodyPr/>
        <a:lstStyle/>
        <a:p>
          <a:r>
            <a:rPr lang="en-US"/>
            <a:t>Addresses Risk + Timing</a:t>
          </a:r>
        </a:p>
      </dgm:t>
    </dgm:pt>
    <dgm:pt modelId="{39ADD6B9-3808-4FD3-AFD4-EB53C6F6B0EB}" type="parTrans" cxnId="{EDADE339-9D0A-44D9-BC41-6BEE3BD9BC81}">
      <dgm:prSet/>
      <dgm:spPr/>
      <dgm:t>
        <a:bodyPr/>
        <a:lstStyle/>
        <a:p>
          <a:endParaRPr lang="en-US"/>
        </a:p>
      </dgm:t>
    </dgm:pt>
    <dgm:pt modelId="{13259965-B6DB-4528-8BDF-983C50E06A5F}" type="sibTrans" cxnId="{EDADE339-9D0A-44D9-BC41-6BEE3BD9BC81}">
      <dgm:prSet/>
      <dgm:spPr/>
      <dgm:t>
        <a:bodyPr/>
        <a:lstStyle/>
        <a:p>
          <a:endParaRPr lang="en-US"/>
        </a:p>
      </dgm:t>
    </dgm:pt>
    <dgm:pt modelId="{EAD26145-1EF6-40D5-9CDB-24DED3F5E028}">
      <dgm:prSet/>
      <dgm:spPr/>
      <dgm:t>
        <a:bodyPr/>
        <a:lstStyle/>
        <a:p>
          <a:pPr>
            <a:defRPr b="1"/>
          </a:pPr>
          <a:r>
            <a:rPr lang="en-US"/>
            <a:t>Integrated System</a:t>
          </a:r>
        </a:p>
      </dgm:t>
    </dgm:pt>
    <dgm:pt modelId="{BA04FCC5-0BD4-425A-BF66-FCE8F4FBECBB}" type="parTrans" cxnId="{F04314E4-A3CD-4DFA-BCAD-4C5B08B5FD14}">
      <dgm:prSet/>
      <dgm:spPr/>
      <dgm:t>
        <a:bodyPr/>
        <a:lstStyle/>
        <a:p>
          <a:endParaRPr lang="en-US"/>
        </a:p>
      </dgm:t>
    </dgm:pt>
    <dgm:pt modelId="{DB32152E-CF7A-4B00-AA98-F35E55D4DA3C}" type="sibTrans" cxnId="{F04314E4-A3CD-4DFA-BCAD-4C5B08B5FD14}">
      <dgm:prSet/>
      <dgm:spPr/>
      <dgm:t>
        <a:bodyPr/>
        <a:lstStyle/>
        <a:p>
          <a:endParaRPr lang="en-US"/>
        </a:p>
      </dgm:t>
    </dgm:pt>
    <dgm:pt modelId="{3CD9E3B5-DE66-4942-A8A2-64331358A132}">
      <dgm:prSet/>
      <dgm:spPr/>
      <dgm:t>
        <a:bodyPr/>
        <a:lstStyle/>
        <a:p>
          <a:r>
            <a:rPr lang="en-US" dirty="0"/>
            <a:t>Together, these reports enable  Operational Control</a:t>
          </a:r>
        </a:p>
      </dgm:t>
    </dgm:pt>
    <dgm:pt modelId="{0468FE3C-910B-4987-999C-4F478483946C}" type="parTrans" cxnId="{E7796EFC-8C17-4B64-A3B4-51D748313C97}">
      <dgm:prSet/>
      <dgm:spPr/>
      <dgm:t>
        <a:bodyPr/>
        <a:lstStyle/>
        <a:p>
          <a:endParaRPr lang="en-US"/>
        </a:p>
      </dgm:t>
    </dgm:pt>
    <dgm:pt modelId="{17BADF12-C3A4-46E4-8FA8-0822950882E5}" type="sibTrans" cxnId="{E7796EFC-8C17-4B64-A3B4-51D748313C97}">
      <dgm:prSet/>
      <dgm:spPr/>
      <dgm:t>
        <a:bodyPr/>
        <a:lstStyle/>
        <a:p>
          <a:endParaRPr lang="en-US"/>
        </a:p>
      </dgm:t>
    </dgm:pt>
    <dgm:pt modelId="{5451242C-253B-4147-AC91-492E23E5EA63}" type="pres">
      <dgm:prSet presAssocID="{B31E7F53-E9B4-4443-9763-7AA5122DFEFD}" presName="root" presStyleCnt="0">
        <dgm:presLayoutVars>
          <dgm:chMax/>
          <dgm:chPref/>
          <dgm:animLvl val="lvl"/>
        </dgm:presLayoutVars>
      </dgm:prSet>
      <dgm:spPr/>
    </dgm:pt>
    <dgm:pt modelId="{BF87405B-9ABD-408D-BC10-325EF7E4A430}" type="pres">
      <dgm:prSet presAssocID="{B31E7F53-E9B4-4443-9763-7AA5122DFEFD}" presName="divider" presStyleLbl="fgAcc1" presStyleIdx="0" presStyleCnt="1"/>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tailEnd type="triangle" w="lg" len="lg"/>
        </a:ln>
        <a:effectLst/>
      </dgm:spPr>
    </dgm:pt>
    <dgm:pt modelId="{7B3356EA-3C94-440B-96AE-61B0C77265C0}" type="pres">
      <dgm:prSet presAssocID="{B31E7F53-E9B4-4443-9763-7AA5122DFEFD}" presName="nodes" presStyleCnt="0">
        <dgm:presLayoutVars>
          <dgm:chMax/>
          <dgm:chPref/>
          <dgm:animLvl val="lvl"/>
        </dgm:presLayoutVars>
      </dgm:prSet>
      <dgm:spPr/>
    </dgm:pt>
    <dgm:pt modelId="{57F33581-FC7D-4464-8641-F7441C29AF01}" type="pres">
      <dgm:prSet presAssocID="{E66C7ACE-74C2-4A2C-973C-46F905BD3517}" presName="composite" presStyleCnt="0"/>
      <dgm:spPr/>
    </dgm:pt>
    <dgm:pt modelId="{ECBB0772-2012-4A21-A340-DAAADC02437D}" type="pres">
      <dgm:prSet presAssocID="{E66C7ACE-74C2-4A2C-973C-46F905BD3517}" presName="ConnectorPoint" presStyleLbl="lnNode1" presStyleIdx="0" presStyleCnt="4"/>
      <dgm:spPr>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76851D3-F791-496C-8D20-D2D603CE8D75}" type="pres">
      <dgm:prSet presAssocID="{E66C7ACE-74C2-4A2C-973C-46F905BD3517}" presName="DropPinPlaceHolder" presStyleCnt="0"/>
      <dgm:spPr/>
    </dgm:pt>
    <dgm:pt modelId="{83D9CEFD-A3A9-4321-92BC-AA57109C01EF}" type="pres">
      <dgm:prSet presAssocID="{E66C7ACE-74C2-4A2C-973C-46F905BD3517}" presName="DropPin" presStyleLbl="revTx" presStyleIdx="0" presStyleCnt="12"/>
      <dgm:spPr/>
    </dgm:pt>
    <dgm:pt modelId="{F2014925-FBF4-41E6-AC14-CAAF1D1807C2}" type="pres">
      <dgm:prSet presAssocID="{E66C7ACE-74C2-4A2C-973C-46F905BD3517}" presName="Ellipse" presStyleLbl="node2" presStyleIdx="0" presStyleCnt="4"/>
      <dgm:spPr>
        <a:solidFill>
          <a:schemeClr val="accent1">
            <a:hueOff val="0"/>
            <a:satOff val="0"/>
            <a:lumOff val="0"/>
            <a:alphaOff val="0"/>
          </a:schemeClr>
        </a:solidFill>
        <a:ln w="12700" cap="flat" cmpd="sng" algn="ctr">
          <a:noFill/>
          <a:prstDash val="solid"/>
          <a:miter lim="800000"/>
        </a:ln>
        <a:effectLst/>
      </dgm:spPr>
    </dgm:pt>
    <dgm:pt modelId="{E68D477F-EB5A-40F8-8CCB-2C7C833576FB}" type="pres">
      <dgm:prSet presAssocID="{E66C7ACE-74C2-4A2C-973C-46F905BD3517}" presName="L2TextContainer" presStyleLbl="revTx" presStyleIdx="1" presStyleCnt="12">
        <dgm:presLayoutVars>
          <dgm:bulletEnabled val="1"/>
        </dgm:presLayoutVars>
      </dgm:prSet>
      <dgm:spPr/>
    </dgm:pt>
    <dgm:pt modelId="{B8D01AB0-8F74-491B-A758-BEE5B6310CBD}" type="pres">
      <dgm:prSet presAssocID="{E66C7ACE-74C2-4A2C-973C-46F905BD3517}" presName="L1TextContainer" presStyleLbl="revTx" presStyleIdx="2" presStyleCnt="12">
        <dgm:presLayoutVars>
          <dgm:chMax val="1"/>
          <dgm:chPref val="1"/>
          <dgm:bulletEnabled val="1"/>
        </dgm:presLayoutVars>
      </dgm:prSet>
      <dgm:spPr/>
    </dgm:pt>
    <dgm:pt modelId="{79DDE281-7175-497F-BBE1-664E5FB1CD6C}" type="pres">
      <dgm:prSet presAssocID="{E66C7ACE-74C2-4A2C-973C-46F905BD3517}" presName="ConnectLine" presStyleLbl="sibTrans1D1" presStyleIdx="0" presStyleCnt="4"/>
      <dgm:spPr/>
    </dgm:pt>
    <dgm:pt modelId="{F8DC8E1E-BE5F-4F88-9261-FD97CE0F2A74}" type="pres">
      <dgm:prSet presAssocID="{E66C7ACE-74C2-4A2C-973C-46F905BD3517}" presName="EmptyPlaceHolder" presStyleCnt="0"/>
      <dgm:spPr/>
    </dgm:pt>
    <dgm:pt modelId="{1EE05202-17B2-4232-82B3-54B5CDF039C9}" type="pres">
      <dgm:prSet presAssocID="{0901F98E-422F-4297-AAC6-26209579A538}" presName="spaceBetweenRectangles" presStyleCnt="0"/>
      <dgm:spPr/>
    </dgm:pt>
    <dgm:pt modelId="{1ADE2FF0-C369-4C43-8A55-B8595ADF93F7}" type="pres">
      <dgm:prSet presAssocID="{9B4ADB1D-BE79-4966-841C-5E4C9C0C7850}" presName="composite" presStyleCnt="0"/>
      <dgm:spPr/>
    </dgm:pt>
    <dgm:pt modelId="{9291F0F9-95FB-4CBE-B3EC-8206056FAC6F}" type="pres">
      <dgm:prSet presAssocID="{9B4ADB1D-BE79-4966-841C-5E4C9C0C7850}" presName="ConnectorPoint" presStyleLbl="lnNode1" presStyleIdx="1" presStyleCnt="4"/>
      <dgm:spPr>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CA7685A-C45F-44F3-92BD-85048CF209DD}" type="pres">
      <dgm:prSet presAssocID="{9B4ADB1D-BE79-4966-841C-5E4C9C0C7850}" presName="DropPinPlaceHolder" presStyleCnt="0"/>
      <dgm:spPr/>
    </dgm:pt>
    <dgm:pt modelId="{DAC35C6F-C251-4FAA-AFF8-16CF8D6C3E3F}" type="pres">
      <dgm:prSet presAssocID="{9B4ADB1D-BE79-4966-841C-5E4C9C0C7850}" presName="DropPin" presStyleLbl="revTx" presStyleIdx="3" presStyleCnt="12"/>
      <dgm:spPr/>
    </dgm:pt>
    <dgm:pt modelId="{6E9C5CD5-3A97-419D-BEDD-9854D1FD6AA3}" type="pres">
      <dgm:prSet presAssocID="{9B4ADB1D-BE79-4966-841C-5E4C9C0C7850}" presName="Ellipse" presStyleLbl="node2" presStyleIdx="1" presStyleCnt="4"/>
      <dgm:spPr>
        <a:solidFill>
          <a:schemeClr val="accent1">
            <a:hueOff val="0"/>
            <a:satOff val="0"/>
            <a:lumOff val="0"/>
            <a:alphaOff val="0"/>
          </a:schemeClr>
        </a:solidFill>
        <a:ln w="12700" cap="flat" cmpd="sng" algn="ctr">
          <a:noFill/>
          <a:prstDash val="solid"/>
          <a:miter lim="800000"/>
        </a:ln>
        <a:effectLst/>
      </dgm:spPr>
    </dgm:pt>
    <dgm:pt modelId="{6D9AB73B-B72E-4DA1-92E4-8C1D7EBC1738}" type="pres">
      <dgm:prSet presAssocID="{9B4ADB1D-BE79-4966-841C-5E4C9C0C7850}" presName="L2TextContainer" presStyleLbl="revTx" presStyleIdx="4" presStyleCnt="12">
        <dgm:presLayoutVars>
          <dgm:bulletEnabled val="1"/>
        </dgm:presLayoutVars>
      </dgm:prSet>
      <dgm:spPr/>
    </dgm:pt>
    <dgm:pt modelId="{5EB5488F-42D9-48E1-A3C6-9622B228D980}" type="pres">
      <dgm:prSet presAssocID="{9B4ADB1D-BE79-4966-841C-5E4C9C0C7850}" presName="L1TextContainer" presStyleLbl="revTx" presStyleIdx="5" presStyleCnt="12">
        <dgm:presLayoutVars>
          <dgm:chMax val="1"/>
          <dgm:chPref val="1"/>
          <dgm:bulletEnabled val="1"/>
        </dgm:presLayoutVars>
      </dgm:prSet>
      <dgm:spPr/>
    </dgm:pt>
    <dgm:pt modelId="{C1FCE4E0-777C-48AE-AE96-CC85BB494F93}" type="pres">
      <dgm:prSet presAssocID="{9B4ADB1D-BE79-4966-841C-5E4C9C0C7850}" presName="ConnectLine" presStyleLbl="sibTrans1D1" presStyleIdx="1" presStyleCnt="4"/>
      <dgm:spPr/>
    </dgm:pt>
    <dgm:pt modelId="{29EE1411-7104-4DA9-A9D9-98FABDA046DE}" type="pres">
      <dgm:prSet presAssocID="{9B4ADB1D-BE79-4966-841C-5E4C9C0C7850}" presName="EmptyPlaceHolder" presStyleCnt="0"/>
      <dgm:spPr/>
    </dgm:pt>
    <dgm:pt modelId="{4107CF0C-C0E6-4F6F-91C5-D9D4DC08EF9F}" type="pres">
      <dgm:prSet presAssocID="{C681718F-368B-4CA4-BF68-49785B7662A8}" presName="spaceBetweenRectangles" presStyleCnt="0"/>
      <dgm:spPr/>
    </dgm:pt>
    <dgm:pt modelId="{9764A516-FD6F-471E-9EAF-DB23FC0BC376}" type="pres">
      <dgm:prSet presAssocID="{B9912067-66F0-4801-9DD4-1FA834C3481E}" presName="composite" presStyleCnt="0"/>
      <dgm:spPr/>
    </dgm:pt>
    <dgm:pt modelId="{5F49A9A8-0F27-4A3F-AAE4-D2D92F00F8F7}" type="pres">
      <dgm:prSet presAssocID="{B9912067-66F0-4801-9DD4-1FA834C3481E}" presName="ConnectorPoint" presStyleLbl="lnNode1" presStyleIdx="2" presStyleCnt="4"/>
      <dgm:spPr>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F94FC90-47D0-4912-878E-445B003F6BF3}" type="pres">
      <dgm:prSet presAssocID="{B9912067-66F0-4801-9DD4-1FA834C3481E}" presName="DropPinPlaceHolder" presStyleCnt="0"/>
      <dgm:spPr/>
    </dgm:pt>
    <dgm:pt modelId="{27E8A257-6ED8-4FDB-8AF9-409B82364BAD}" type="pres">
      <dgm:prSet presAssocID="{B9912067-66F0-4801-9DD4-1FA834C3481E}" presName="DropPin" presStyleLbl="revTx" presStyleIdx="6" presStyleCnt="12"/>
      <dgm:spPr/>
    </dgm:pt>
    <dgm:pt modelId="{208E985B-CCEA-4AB4-BA54-8B581CE76E5B}" type="pres">
      <dgm:prSet presAssocID="{B9912067-66F0-4801-9DD4-1FA834C3481E}" presName="Ellipse" presStyleLbl="node2" presStyleIdx="2" presStyleCnt="4"/>
      <dgm:spPr>
        <a:solidFill>
          <a:schemeClr val="accent1">
            <a:hueOff val="0"/>
            <a:satOff val="0"/>
            <a:lumOff val="0"/>
            <a:alphaOff val="0"/>
          </a:schemeClr>
        </a:solidFill>
        <a:ln w="12700" cap="flat" cmpd="sng" algn="ctr">
          <a:noFill/>
          <a:prstDash val="solid"/>
          <a:miter lim="800000"/>
        </a:ln>
        <a:effectLst/>
      </dgm:spPr>
    </dgm:pt>
    <dgm:pt modelId="{BE4DBB41-844A-428E-A632-89866EA39880}" type="pres">
      <dgm:prSet presAssocID="{B9912067-66F0-4801-9DD4-1FA834C3481E}" presName="L2TextContainer" presStyleLbl="revTx" presStyleIdx="7" presStyleCnt="12">
        <dgm:presLayoutVars>
          <dgm:bulletEnabled val="1"/>
        </dgm:presLayoutVars>
      </dgm:prSet>
      <dgm:spPr/>
    </dgm:pt>
    <dgm:pt modelId="{5FC43464-79C2-4300-9231-2B7064D5E3A9}" type="pres">
      <dgm:prSet presAssocID="{B9912067-66F0-4801-9DD4-1FA834C3481E}" presName="L1TextContainer" presStyleLbl="revTx" presStyleIdx="8" presStyleCnt="12">
        <dgm:presLayoutVars>
          <dgm:chMax val="1"/>
          <dgm:chPref val="1"/>
          <dgm:bulletEnabled val="1"/>
        </dgm:presLayoutVars>
      </dgm:prSet>
      <dgm:spPr/>
    </dgm:pt>
    <dgm:pt modelId="{8A14FC52-6BDF-4EB2-BEBB-503D65210B95}" type="pres">
      <dgm:prSet presAssocID="{B9912067-66F0-4801-9DD4-1FA834C3481E}" presName="ConnectLine" presStyleLbl="sibTrans1D1" presStyleIdx="2" presStyleCnt="4"/>
      <dgm:spPr/>
    </dgm:pt>
    <dgm:pt modelId="{151D2C57-4EBA-4615-B083-6A2E203C8CD7}" type="pres">
      <dgm:prSet presAssocID="{B9912067-66F0-4801-9DD4-1FA834C3481E}" presName="EmptyPlaceHolder" presStyleCnt="0"/>
      <dgm:spPr/>
    </dgm:pt>
    <dgm:pt modelId="{B64F3AD0-D515-492A-91E1-352BA2AC23CC}" type="pres">
      <dgm:prSet presAssocID="{B3200656-F4B7-4576-83B1-B214721A9F6C}" presName="spaceBetweenRectangles" presStyleCnt="0"/>
      <dgm:spPr/>
    </dgm:pt>
    <dgm:pt modelId="{538257F3-5368-4AD8-820D-7B8A2821DB98}" type="pres">
      <dgm:prSet presAssocID="{EAD26145-1EF6-40D5-9CDB-24DED3F5E028}" presName="composite" presStyleCnt="0"/>
      <dgm:spPr/>
    </dgm:pt>
    <dgm:pt modelId="{2D7ADC66-56FF-459C-95F7-D29F8224519E}" type="pres">
      <dgm:prSet presAssocID="{EAD26145-1EF6-40D5-9CDB-24DED3F5E028}" presName="ConnectorPoint" presStyleLbl="lnNode1" presStyleIdx="3" presStyleCnt="4"/>
      <dgm:spPr>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508BF0C-9D7F-44A8-8B15-92872ADF2A55}" type="pres">
      <dgm:prSet presAssocID="{EAD26145-1EF6-40D5-9CDB-24DED3F5E028}" presName="DropPinPlaceHolder" presStyleCnt="0"/>
      <dgm:spPr/>
    </dgm:pt>
    <dgm:pt modelId="{8062613D-DA01-4A97-BB07-8DE8BB44E429}" type="pres">
      <dgm:prSet presAssocID="{EAD26145-1EF6-40D5-9CDB-24DED3F5E028}" presName="DropPin" presStyleLbl="revTx" presStyleIdx="9" presStyleCnt="12"/>
      <dgm:spPr/>
    </dgm:pt>
    <dgm:pt modelId="{88ABECA7-C784-492F-8822-D73697EE7C36}" type="pres">
      <dgm:prSet presAssocID="{EAD26145-1EF6-40D5-9CDB-24DED3F5E028}" presName="Ellipse" presStyleLbl="node2" presStyleIdx="3" presStyleCnt="4"/>
      <dgm:spPr>
        <a:solidFill>
          <a:schemeClr val="accent1">
            <a:hueOff val="0"/>
            <a:satOff val="0"/>
            <a:lumOff val="0"/>
            <a:alphaOff val="0"/>
          </a:schemeClr>
        </a:solidFill>
        <a:ln w="12700" cap="flat" cmpd="sng" algn="ctr">
          <a:noFill/>
          <a:prstDash val="solid"/>
          <a:miter lim="800000"/>
        </a:ln>
        <a:effectLst/>
      </dgm:spPr>
    </dgm:pt>
    <dgm:pt modelId="{B77F4DC9-2736-4111-A40A-8B39333F0E32}" type="pres">
      <dgm:prSet presAssocID="{EAD26145-1EF6-40D5-9CDB-24DED3F5E028}" presName="L2TextContainer" presStyleLbl="revTx" presStyleIdx="10" presStyleCnt="12">
        <dgm:presLayoutVars>
          <dgm:bulletEnabled val="1"/>
        </dgm:presLayoutVars>
      </dgm:prSet>
      <dgm:spPr/>
    </dgm:pt>
    <dgm:pt modelId="{F86D8C72-A63C-4E5E-ADAF-D5ECA1E9DF71}" type="pres">
      <dgm:prSet presAssocID="{EAD26145-1EF6-40D5-9CDB-24DED3F5E028}" presName="L1TextContainer" presStyleLbl="revTx" presStyleIdx="11" presStyleCnt="12">
        <dgm:presLayoutVars>
          <dgm:chMax val="1"/>
          <dgm:chPref val="1"/>
          <dgm:bulletEnabled val="1"/>
        </dgm:presLayoutVars>
      </dgm:prSet>
      <dgm:spPr/>
    </dgm:pt>
    <dgm:pt modelId="{CC99F19B-D34E-4235-8754-35E0E9C80B90}" type="pres">
      <dgm:prSet presAssocID="{EAD26145-1EF6-40D5-9CDB-24DED3F5E028}" presName="ConnectLine" presStyleLbl="sibTrans1D1" presStyleIdx="3" presStyleCnt="4"/>
      <dgm:spPr/>
    </dgm:pt>
    <dgm:pt modelId="{C7449D48-AFF3-4E20-AE96-077D8375D7BF}" type="pres">
      <dgm:prSet presAssocID="{EAD26145-1EF6-40D5-9CDB-24DED3F5E028}" presName="EmptyPlaceHolder" presStyleCnt="0"/>
      <dgm:spPr/>
    </dgm:pt>
  </dgm:ptLst>
  <dgm:cxnLst>
    <dgm:cxn modelId="{B17BFC0C-8CED-43FE-B315-1355FD9FCC21}" type="presOf" srcId="{3CD9E3B5-DE66-4942-A8A2-64331358A132}" destId="{B77F4DC9-2736-4111-A40A-8B39333F0E32}" srcOrd="0" destOrd="0" presId="urn:microsoft.com/office/officeart/2024/3/layout/BulletTimelineDefaultVariant"/>
    <dgm:cxn modelId="{33389F0D-BED4-4D9C-BC02-64694995B092}" type="presOf" srcId="{B9912067-66F0-4801-9DD4-1FA834C3481E}" destId="{5FC43464-79C2-4300-9231-2B7064D5E3A9}" srcOrd="0" destOrd="0" presId="urn:microsoft.com/office/officeart/2024/3/layout/BulletTimelineDefaultVariant"/>
    <dgm:cxn modelId="{D47A9210-3728-45BA-87F6-F830A24570F9}" type="presOf" srcId="{2118BE5F-8E7B-49F1-B365-4E570EF970F3}" destId="{E68D477F-EB5A-40F8-8CCB-2C7C833576FB}" srcOrd="0" destOrd="0" presId="urn:microsoft.com/office/officeart/2024/3/layout/BulletTimelineDefaultVariant"/>
    <dgm:cxn modelId="{CABCDE13-7778-4468-9EC8-DBDFF3271BD6}" type="presOf" srcId="{EAD26145-1EF6-40D5-9CDB-24DED3F5E028}" destId="{F86D8C72-A63C-4E5E-ADAF-D5ECA1E9DF71}" srcOrd="0" destOrd="0" presId="urn:microsoft.com/office/officeart/2024/3/layout/BulletTimelineDefaultVariant"/>
    <dgm:cxn modelId="{BECD871A-D322-4591-A4FB-B576598F8D2B}" srcId="{B31E7F53-E9B4-4443-9763-7AA5122DFEFD}" destId="{E66C7ACE-74C2-4A2C-973C-46F905BD3517}" srcOrd="0" destOrd="0" parTransId="{E71F34BC-CC12-4B5A-92F7-32C55C8BD5C3}" sibTransId="{0901F98E-422F-4297-AAC6-26209579A538}"/>
    <dgm:cxn modelId="{EDADE339-9D0A-44D9-BC41-6BEE3BD9BC81}" srcId="{B9912067-66F0-4801-9DD4-1FA834C3481E}" destId="{E40D9B7C-5882-4D73-A1EF-AA2133FD0963}" srcOrd="0" destOrd="0" parTransId="{39ADD6B9-3808-4FD3-AFD4-EB53C6F6B0EB}" sibTransId="{13259965-B6DB-4528-8BDF-983C50E06A5F}"/>
    <dgm:cxn modelId="{1ED4A65D-EBBC-493C-AA86-F43045280600}" srcId="{9B4ADB1D-BE79-4966-841C-5E4C9C0C7850}" destId="{0144BF3D-E7B8-4816-8DCF-3DF8AC2FED70}" srcOrd="0" destOrd="0" parTransId="{9E59245E-FF8E-4961-91C2-C274BFA286F2}" sibTransId="{E9F0F2E9-CBC8-4B11-BA1C-ED535D288400}"/>
    <dgm:cxn modelId="{B507C971-A964-489F-A0C6-BEBB5D9CCF1E}" srcId="{B31E7F53-E9B4-4443-9763-7AA5122DFEFD}" destId="{B9912067-66F0-4801-9DD4-1FA834C3481E}" srcOrd="2" destOrd="0" parTransId="{40731E7A-85A7-4404-BC0B-D0E4E604F10A}" sibTransId="{B3200656-F4B7-4576-83B1-B214721A9F6C}"/>
    <dgm:cxn modelId="{A29F0F83-AA85-4C72-AC7C-C8435453A1F4}" srcId="{B31E7F53-E9B4-4443-9763-7AA5122DFEFD}" destId="{9B4ADB1D-BE79-4966-841C-5E4C9C0C7850}" srcOrd="1" destOrd="0" parTransId="{1CE50464-7850-4DF5-B6EB-7B03D338AB69}" sibTransId="{C681718F-368B-4CA4-BF68-49785B7662A8}"/>
    <dgm:cxn modelId="{2DBC5B8F-1686-4550-95B9-23F4C17A95F0}" type="presOf" srcId="{E40D9B7C-5882-4D73-A1EF-AA2133FD0963}" destId="{BE4DBB41-844A-428E-A632-89866EA39880}" srcOrd="0" destOrd="0" presId="urn:microsoft.com/office/officeart/2024/3/layout/BulletTimelineDefaultVariant"/>
    <dgm:cxn modelId="{3AB430A2-30FD-45DD-934F-B4D1F17C6496}" type="presOf" srcId="{B31E7F53-E9B4-4443-9763-7AA5122DFEFD}" destId="{5451242C-253B-4147-AC91-492E23E5EA63}" srcOrd="0" destOrd="0" presId="urn:microsoft.com/office/officeart/2024/3/layout/BulletTimelineDefaultVariant"/>
    <dgm:cxn modelId="{CCA75AAD-9DF4-49D6-B91F-E2F7394A7918}" type="presOf" srcId="{0144BF3D-E7B8-4816-8DCF-3DF8AC2FED70}" destId="{6D9AB73B-B72E-4DA1-92E4-8C1D7EBC1738}" srcOrd="0" destOrd="0" presId="urn:microsoft.com/office/officeart/2024/3/layout/BulletTimelineDefaultVariant"/>
    <dgm:cxn modelId="{42CCADAF-6097-47F4-B205-D352DD4B821A}" srcId="{E66C7ACE-74C2-4A2C-973C-46F905BD3517}" destId="{2118BE5F-8E7B-49F1-B365-4E570EF970F3}" srcOrd="0" destOrd="0" parTransId="{490B94B4-B1E6-4D63-BF06-87483D3D60CC}" sibTransId="{9B5D91DA-4E9A-431B-A574-F83BE782CFF1}"/>
    <dgm:cxn modelId="{FD1E89B5-D77D-4D0B-A47B-4F42A62C83FA}" type="presOf" srcId="{9B4ADB1D-BE79-4966-841C-5E4C9C0C7850}" destId="{5EB5488F-42D9-48E1-A3C6-9622B228D980}" srcOrd="0" destOrd="0" presId="urn:microsoft.com/office/officeart/2024/3/layout/BulletTimelineDefaultVariant"/>
    <dgm:cxn modelId="{BEEB41D6-5DFC-4C18-956C-852CDC36B3C6}" type="presOf" srcId="{E66C7ACE-74C2-4A2C-973C-46F905BD3517}" destId="{B8D01AB0-8F74-491B-A758-BEE5B6310CBD}" srcOrd="0" destOrd="0" presId="urn:microsoft.com/office/officeart/2024/3/layout/BulletTimelineDefaultVariant"/>
    <dgm:cxn modelId="{F04314E4-A3CD-4DFA-BCAD-4C5B08B5FD14}" srcId="{B31E7F53-E9B4-4443-9763-7AA5122DFEFD}" destId="{EAD26145-1EF6-40D5-9CDB-24DED3F5E028}" srcOrd="3" destOrd="0" parTransId="{BA04FCC5-0BD4-425A-BF66-FCE8F4FBECBB}" sibTransId="{DB32152E-CF7A-4B00-AA98-F35E55D4DA3C}"/>
    <dgm:cxn modelId="{E7796EFC-8C17-4B64-A3B4-51D748313C97}" srcId="{EAD26145-1EF6-40D5-9CDB-24DED3F5E028}" destId="{3CD9E3B5-DE66-4942-A8A2-64331358A132}" srcOrd="0" destOrd="0" parTransId="{0468FE3C-910B-4987-999C-4F478483946C}" sibTransId="{17BADF12-C3A4-46E4-8FA8-0822950882E5}"/>
    <dgm:cxn modelId="{E306158C-386C-42F2-9267-2574A9A29D3B}" type="presParOf" srcId="{5451242C-253B-4147-AC91-492E23E5EA63}" destId="{BF87405B-9ABD-408D-BC10-325EF7E4A430}" srcOrd="0" destOrd="0" presId="urn:microsoft.com/office/officeart/2024/3/layout/BulletTimelineDefaultVariant"/>
    <dgm:cxn modelId="{C1A62BC6-A411-4341-A091-1FC76BA3BF2C}" type="presParOf" srcId="{5451242C-253B-4147-AC91-492E23E5EA63}" destId="{7B3356EA-3C94-440B-96AE-61B0C77265C0}" srcOrd="1" destOrd="0" presId="urn:microsoft.com/office/officeart/2024/3/layout/BulletTimelineDefaultVariant"/>
    <dgm:cxn modelId="{85C3FA11-3D09-4026-8BEC-AEA510A68A51}" type="presParOf" srcId="{7B3356EA-3C94-440B-96AE-61B0C77265C0}" destId="{57F33581-FC7D-4464-8641-F7441C29AF01}" srcOrd="0" destOrd="0" presId="urn:microsoft.com/office/officeart/2024/3/layout/BulletTimelineDefaultVariant"/>
    <dgm:cxn modelId="{A476FC0E-4E78-4F8E-985E-45DD906CFC6F}" type="presParOf" srcId="{57F33581-FC7D-4464-8641-F7441C29AF01}" destId="{ECBB0772-2012-4A21-A340-DAAADC02437D}" srcOrd="0" destOrd="0" presId="urn:microsoft.com/office/officeart/2024/3/layout/BulletTimelineDefaultVariant"/>
    <dgm:cxn modelId="{86547C73-3FAA-4F41-931C-873958AB8A6E}" type="presParOf" srcId="{57F33581-FC7D-4464-8641-F7441C29AF01}" destId="{076851D3-F791-496C-8D20-D2D603CE8D75}" srcOrd="1" destOrd="0" presId="urn:microsoft.com/office/officeart/2024/3/layout/BulletTimelineDefaultVariant"/>
    <dgm:cxn modelId="{2DA61EBE-917B-4BBD-904C-735339B986A3}" type="presParOf" srcId="{076851D3-F791-496C-8D20-D2D603CE8D75}" destId="{83D9CEFD-A3A9-4321-92BC-AA57109C01EF}" srcOrd="0" destOrd="0" presId="urn:microsoft.com/office/officeart/2024/3/layout/BulletTimelineDefaultVariant"/>
    <dgm:cxn modelId="{6738764A-3463-4C3A-BCAA-A5681627552A}" type="presParOf" srcId="{076851D3-F791-496C-8D20-D2D603CE8D75}" destId="{F2014925-FBF4-41E6-AC14-CAAF1D1807C2}" srcOrd="1" destOrd="0" presId="urn:microsoft.com/office/officeart/2024/3/layout/BulletTimelineDefaultVariant"/>
    <dgm:cxn modelId="{20FE55BC-8B33-48EF-914F-0B15A1A5B958}" type="presParOf" srcId="{57F33581-FC7D-4464-8641-F7441C29AF01}" destId="{E68D477F-EB5A-40F8-8CCB-2C7C833576FB}" srcOrd="2" destOrd="0" presId="urn:microsoft.com/office/officeart/2024/3/layout/BulletTimelineDefaultVariant"/>
    <dgm:cxn modelId="{B201AFEB-715B-455B-91F8-5B9B94888283}" type="presParOf" srcId="{57F33581-FC7D-4464-8641-F7441C29AF01}" destId="{B8D01AB0-8F74-491B-A758-BEE5B6310CBD}" srcOrd="3" destOrd="0" presId="urn:microsoft.com/office/officeart/2024/3/layout/BulletTimelineDefaultVariant"/>
    <dgm:cxn modelId="{39CEACA9-B2A7-4A8B-AF18-CEF1487837C2}" type="presParOf" srcId="{57F33581-FC7D-4464-8641-F7441C29AF01}" destId="{79DDE281-7175-497F-BBE1-664E5FB1CD6C}" srcOrd="4" destOrd="0" presId="urn:microsoft.com/office/officeart/2024/3/layout/BulletTimelineDefaultVariant"/>
    <dgm:cxn modelId="{B5249BF0-160F-4AA3-A38B-5A5A3B970437}" type="presParOf" srcId="{57F33581-FC7D-4464-8641-F7441C29AF01}" destId="{F8DC8E1E-BE5F-4F88-9261-FD97CE0F2A74}" srcOrd="5" destOrd="0" presId="urn:microsoft.com/office/officeart/2024/3/layout/BulletTimelineDefaultVariant"/>
    <dgm:cxn modelId="{5E539615-1531-4EC0-AA61-5D89C767FBA9}" type="presParOf" srcId="{7B3356EA-3C94-440B-96AE-61B0C77265C0}" destId="{1EE05202-17B2-4232-82B3-54B5CDF039C9}" srcOrd="1" destOrd="0" presId="urn:microsoft.com/office/officeart/2024/3/layout/BulletTimelineDefaultVariant"/>
    <dgm:cxn modelId="{200862B4-2398-4B7A-871C-009FE0CBB7B8}" type="presParOf" srcId="{7B3356EA-3C94-440B-96AE-61B0C77265C0}" destId="{1ADE2FF0-C369-4C43-8A55-B8595ADF93F7}" srcOrd="2" destOrd="0" presId="urn:microsoft.com/office/officeart/2024/3/layout/BulletTimelineDefaultVariant"/>
    <dgm:cxn modelId="{17E3B261-01B2-44A8-B009-A098702B95BF}" type="presParOf" srcId="{1ADE2FF0-C369-4C43-8A55-B8595ADF93F7}" destId="{9291F0F9-95FB-4CBE-B3EC-8206056FAC6F}" srcOrd="0" destOrd="0" presId="urn:microsoft.com/office/officeart/2024/3/layout/BulletTimelineDefaultVariant"/>
    <dgm:cxn modelId="{CF18FCB7-5EEA-4737-900E-DCFD33929DD3}" type="presParOf" srcId="{1ADE2FF0-C369-4C43-8A55-B8595ADF93F7}" destId="{4CA7685A-C45F-44F3-92BD-85048CF209DD}" srcOrd="1" destOrd="0" presId="urn:microsoft.com/office/officeart/2024/3/layout/BulletTimelineDefaultVariant"/>
    <dgm:cxn modelId="{2F2CA9D3-C27A-476F-9CF6-980466ADFA6D}" type="presParOf" srcId="{4CA7685A-C45F-44F3-92BD-85048CF209DD}" destId="{DAC35C6F-C251-4FAA-AFF8-16CF8D6C3E3F}" srcOrd="0" destOrd="0" presId="urn:microsoft.com/office/officeart/2024/3/layout/BulletTimelineDefaultVariant"/>
    <dgm:cxn modelId="{14257598-0968-4259-91FD-15C4286B96E6}" type="presParOf" srcId="{4CA7685A-C45F-44F3-92BD-85048CF209DD}" destId="{6E9C5CD5-3A97-419D-BEDD-9854D1FD6AA3}" srcOrd="1" destOrd="0" presId="urn:microsoft.com/office/officeart/2024/3/layout/BulletTimelineDefaultVariant"/>
    <dgm:cxn modelId="{95E667F1-0CD7-43F4-BA8A-19AC38CAD731}" type="presParOf" srcId="{1ADE2FF0-C369-4C43-8A55-B8595ADF93F7}" destId="{6D9AB73B-B72E-4DA1-92E4-8C1D7EBC1738}" srcOrd="2" destOrd="0" presId="urn:microsoft.com/office/officeart/2024/3/layout/BulletTimelineDefaultVariant"/>
    <dgm:cxn modelId="{E9298A86-7D86-4847-AED9-4988DD398296}" type="presParOf" srcId="{1ADE2FF0-C369-4C43-8A55-B8595ADF93F7}" destId="{5EB5488F-42D9-48E1-A3C6-9622B228D980}" srcOrd="3" destOrd="0" presId="urn:microsoft.com/office/officeart/2024/3/layout/BulletTimelineDefaultVariant"/>
    <dgm:cxn modelId="{FB11F3CC-D148-4F3B-9471-7EB4FFA6769A}" type="presParOf" srcId="{1ADE2FF0-C369-4C43-8A55-B8595ADF93F7}" destId="{C1FCE4E0-777C-48AE-AE96-CC85BB494F93}" srcOrd="4" destOrd="0" presId="urn:microsoft.com/office/officeart/2024/3/layout/BulletTimelineDefaultVariant"/>
    <dgm:cxn modelId="{6BE73AFE-277A-4A82-88A0-2B3762FAC499}" type="presParOf" srcId="{1ADE2FF0-C369-4C43-8A55-B8595ADF93F7}" destId="{29EE1411-7104-4DA9-A9D9-98FABDA046DE}" srcOrd="5" destOrd="0" presId="urn:microsoft.com/office/officeart/2024/3/layout/BulletTimelineDefaultVariant"/>
    <dgm:cxn modelId="{577DF73F-6E3B-484E-A8B8-0ADBCB3CE550}" type="presParOf" srcId="{7B3356EA-3C94-440B-96AE-61B0C77265C0}" destId="{4107CF0C-C0E6-4F6F-91C5-D9D4DC08EF9F}" srcOrd="3" destOrd="0" presId="urn:microsoft.com/office/officeart/2024/3/layout/BulletTimelineDefaultVariant"/>
    <dgm:cxn modelId="{916C2F56-AD88-4AB5-B079-3D0062920BC1}" type="presParOf" srcId="{7B3356EA-3C94-440B-96AE-61B0C77265C0}" destId="{9764A516-FD6F-471E-9EAF-DB23FC0BC376}" srcOrd="4" destOrd="0" presId="urn:microsoft.com/office/officeart/2024/3/layout/BulletTimelineDefaultVariant"/>
    <dgm:cxn modelId="{0493A4DA-4166-4986-B6C9-1AE3C8E84DF1}" type="presParOf" srcId="{9764A516-FD6F-471E-9EAF-DB23FC0BC376}" destId="{5F49A9A8-0F27-4A3F-AAE4-D2D92F00F8F7}" srcOrd="0" destOrd="0" presId="urn:microsoft.com/office/officeart/2024/3/layout/BulletTimelineDefaultVariant"/>
    <dgm:cxn modelId="{0DCAB4FA-8B9B-4C63-9F62-05A51FC28F27}" type="presParOf" srcId="{9764A516-FD6F-471E-9EAF-DB23FC0BC376}" destId="{6F94FC90-47D0-4912-878E-445B003F6BF3}" srcOrd="1" destOrd="0" presId="urn:microsoft.com/office/officeart/2024/3/layout/BulletTimelineDefaultVariant"/>
    <dgm:cxn modelId="{09D3A585-EEB7-4AC1-AC7A-14381319E456}" type="presParOf" srcId="{6F94FC90-47D0-4912-878E-445B003F6BF3}" destId="{27E8A257-6ED8-4FDB-8AF9-409B82364BAD}" srcOrd="0" destOrd="0" presId="urn:microsoft.com/office/officeart/2024/3/layout/BulletTimelineDefaultVariant"/>
    <dgm:cxn modelId="{E8CA6268-5F43-4B23-B1AF-5028F16B92B0}" type="presParOf" srcId="{6F94FC90-47D0-4912-878E-445B003F6BF3}" destId="{208E985B-CCEA-4AB4-BA54-8B581CE76E5B}" srcOrd="1" destOrd="0" presId="urn:microsoft.com/office/officeart/2024/3/layout/BulletTimelineDefaultVariant"/>
    <dgm:cxn modelId="{F7FC2125-4451-4735-A83B-5D8ED7669D0F}" type="presParOf" srcId="{9764A516-FD6F-471E-9EAF-DB23FC0BC376}" destId="{BE4DBB41-844A-428E-A632-89866EA39880}" srcOrd="2" destOrd="0" presId="urn:microsoft.com/office/officeart/2024/3/layout/BulletTimelineDefaultVariant"/>
    <dgm:cxn modelId="{A340E1DA-F4D5-4808-8CF6-98577D23CED5}" type="presParOf" srcId="{9764A516-FD6F-471E-9EAF-DB23FC0BC376}" destId="{5FC43464-79C2-4300-9231-2B7064D5E3A9}" srcOrd="3" destOrd="0" presId="urn:microsoft.com/office/officeart/2024/3/layout/BulletTimelineDefaultVariant"/>
    <dgm:cxn modelId="{9768282D-9F16-4A7D-BA39-15A1866D485B}" type="presParOf" srcId="{9764A516-FD6F-471E-9EAF-DB23FC0BC376}" destId="{8A14FC52-6BDF-4EB2-BEBB-503D65210B95}" srcOrd="4" destOrd="0" presId="urn:microsoft.com/office/officeart/2024/3/layout/BulletTimelineDefaultVariant"/>
    <dgm:cxn modelId="{EE52A0FD-24FB-4135-A669-D5E55DFA66B8}" type="presParOf" srcId="{9764A516-FD6F-471E-9EAF-DB23FC0BC376}" destId="{151D2C57-4EBA-4615-B083-6A2E203C8CD7}" srcOrd="5" destOrd="0" presId="urn:microsoft.com/office/officeart/2024/3/layout/BulletTimelineDefaultVariant"/>
    <dgm:cxn modelId="{439312ED-8DB5-4093-97C4-3C4D08943681}" type="presParOf" srcId="{7B3356EA-3C94-440B-96AE-61B0C77265C0}" destId="{B64F3AD0-D515-492A-91E1-352BA2AC23CC}" srcOrd="5" destOrd="0" presId="urn:microsoft.com/office/officeart/2024/3/layout/BulletTimelineDefaultVariant"/>
    <dgm:cxn modelId="{C4414B4C-146B-4EC9-81E4-74071FFACB84}" type="presParOf" srcId="{7B3356EA-3C94-440B-96AE-61B0C77265C0}" destId="{538257F3-5368-4AD8-820D-7B8A2821DB98}" srcOrd="6" destOrd="0" presId="urn:microsoft.com/office/officeart/2024/3/layout/BulletTimelineDefaultVariant"/>
    <dgm:cxn modelId="{ED924DBC-86B6-458D-9296-187D65E9DCB3}" type="presParOf" srcId="{538257F3-5368-4AD8-820D-7B8A2821DB98}" destId="{2D7ADC66-56FF-459C-95F7-D29F8224519E}" srcOrd="0" destOrd="0" presId="urn:microsoft.com/office/officeart/2024/3/layout/BulletTimelineDefaultVariant"/>
    <dgm:cxn modelId="{4839B3B7-3FB7-4DD4-8A71-DD9649BF31FA}" type="presParOf" srcId="{538257F3-5368-4AD8-820D-7B8A2821DB98}" destId="{2508BF0C-9D7F-44A8-8B15-92872ADF2A55}" srcOrd="1" destOrd="0" presId="urn:microsoft.com/office/officeart/2024/3/layout/BulletTimelineDefaultVariant"/>
    <dgm:cxn modelId="{4AF0BCBE-076D-4EF7-9CA9-66D412C6FF37}" type="presParOf" srcId="{2508BF0C-9D7F-44A8-8B15-92872ADF2A55}" destId="{8062613D-DA01-4A97-BB07-8DE8BB44E429}" srcOrd="0" destOrd="0" presId="urn:microsoft.com/office/officeart/2024/3/layout/BulletTimelineDefaultVariant"/>
    <dgm:cxn modelId="{3B971F73-211C-416B-83DB-56AC4AC8E259}" type="presParOf" srcId="{2508BF0C-9D7F-44A8-8B15-92872ADF2A55}" destId="{88ABECA7-C784-492F-8822-D73697EE7C36}" srcOrd="1" destOrd="0" presId="urn:microsoft.com/office/officeart/2024/3/layout/BulletTimelineDefaultVariant"/>
    <dgm:cxn modelId="{3FEFC912-945B-493E-8509-2C94FB4E6C88}" type="presParOf" srcId="{538257F3-5368-4AD8-820D-7B8A2821DB98}" destId="{B77F4DC9-2736-4111-A40A-8B39333F0E32}" srcOrd="2" destOrd="0" presId="urn:microsoft.com/office/officeart/2024/3/layout/BulletTimelineDefaultVariant"/>
    <dgm:cxn modelId="{40FC0244-3CF4-4343-A3A6-BDC0EFC60BEA}" type="presParOf" srcId="{538257F3-5368-4AD8-820D-7B8A2821DB98}" destId="{F86D8C72-A63C-4E5E-ADAF-D5ECA1E9DF71}" srcOrd="3" destOrd="0" presId="urn:microsoft.com/office/officeart/2024/3/layout/BulletTimelineDefaultVariant"/>
    <dgm:cxn modelId="{1D6CDD17-07FB-48EA-9A58-BBB98446E32C}" type="presParOf" srcId="{538257F3-5368-4AD8-820D-7B8A2821DB98}" destId="{CC99F19B-D34E-4235-8754-35E0E9C80B90}" srcOrd="4" destOrd="0" presId="urn:microsoft.com/office/officeart/2024/3/layout/BulletTimelineDefaultVariant"/>
    <dgm:cxn modelId="{169DEA00-4700-45C9-8DA7-6101E271C6A2}" type="presParOf" srcId="{538257F3-5368-4AD8-820D-7B8A2821DB98}" destId="{C7449D48-AFF3-4E20-AE96-077D8375D7BF}" srcOrd="5" destOrd="0" presId="urn:microsoft.com/office/officeart/2024/3/layout/BulletTimelineDefaultVarian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0E3F7C-70CC-47A9-ADC3-E22991FAB6A4}"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CBBACF6F-8411-44FA-8E12-010AA8221482}">
      <dgm:prSet/>
      <dgm:spPr/>
      <dgm:t>
        <a:bodyPr/>
        <a:lstStyle/>
        <a:p>
          <a:r>
            <a:rPr lang="en-US"/>
            <a:t>Dynamic, real-time data</a:t>
          </a:r>
        </a:p>
      </dgm:t>
    </dgm:pt>
    <dgm:pt modelId="{AC159C11-EC48-402E-A24B-7057474C2929}" type="parTrans" cxnId="{3FF1EC6B-D87B-4BFB-AC4B-0B88F626BB15}">
      <dgm:prSet/>
      <dgm:spPr/>
      <dgm:t>
        <a:bodyPr/>
        <a:lstStyle/>
        <a:p>
          <a:endParaRPr lang="en-US"/>
        </a:p>
      </dgm:t>
    </dgm:pt>
    <dgm:pt modelId="{0527BD30-75EF-4F17-9D36-FBFC7F0509B8}" type="sibTrans" cxnId="{3FF1EC6B-D87B-4BFB-AC4B-0B88F626BB15}">
      <dgm:prSet/>
      <dgm:spPr/>
      <dgm:t>
        <a:bodyPr/>
        <a:lstStyle/>
        <a:p>
          <a:endParaRPr lang="en-US"/>
        </a:p>
      </dgm:t>
    </dgm:pt>
    <dgm:pt modelId="{E48A4222-CB70-4F58-AE9E-3FE04F09C38C}">
      <dgm:prSet/>
      <dgm:spPr/>
      <dgm:t>
        <a:bodyPr/>
        <a:lstStyle/>
        <a:p>
          <a:r>
            <a:rPr lang="en-US"/>
            <a:t>Drill-down to loan level</a:t>
          </a:r>
        </a:p>
      </dgm:t>
    </dgm:pt>
    <dgm:pt modelId="{77039800-D2CE-4343-A885-0EE0263AED70}" type="parTrans" cxnId="{ABB2E303-A25D-4C64-A04E-2B38BC431FBF}">
      <dgm:prSet/>
      <dgm:spPr/>
      <dgm:t>
        <a:bodyPr/>
        <a:lstStyle/>
        <a:p>
          <a:endParaRPr lang="en-US"/>
        </a:p>
      </dgm:t>
    </dgm:pt>
    <dgm:pt modelId="{B50FE0E8-554D-462A-A6DF-D1780E2E4406}" type="sibTrans" cxnId="{ABB2E303-A25D-4C64-A04E-2B38BC431FBF}">
      <dgm:prSet/>
      <dgm:spPr/>
      <dgm:t>
        <a:bodyPr/>
        <a:lstStyle/>
        <a:p>
          <a:endParaRPr lang="en-US"/>
        </a:p>
      </dgm:t>
    </dgm:pt>
    <dgm:pt modelId="{41D086B4-F457-4108-96E3-8DA3A1F6E78B}">
      <dgm:prSet/>
      <dgm:spPr/>
      <dgm:t>
        <a:bodyPr/>
        <a:lstStyle/>
        <a:p>
          <a:r>
            <a:rPr lang="en-US" dirty="0"/>
            <a:t>Filter by role, BU and or status</a:t>
          </a:r>
        </a:p>
      </dgm:t>
    </dgm:pt>
    <dgm:pt modelId="{F31818CB-F6D5-4E34-8D81-7575D9D3083E}" type="parTrans" cxnId="{63C77699-01F5-440E-9E70-1464DE9870C6}">
      <dgm:prSet/>
      <dgm:spPr/>
      <dgm:t>
        <a:bodyPr/>
        <a:lstStyle/>
        <a:p>
          <a:endParaRPr lang="en-US"/>
        </a:p>
      </dgm:t>
    </dgm:pt>
    <dgm:pt modelId="{854AA0D2-2EF3-42FA-900D-29DE7C5BF561}" type="sibTrans" cxnId="{63C77699-01F5-440E-9E70-1464DE9870C6}">
      <dgm:prSet/>
      <dgm:spPr/>
      <dgm:t>
        <a:bodyPr/>
        <a:lstStyle/>
        <a:p>
          <a:endParaRPr lang="en-US"/>
        </a:p>
      </dgm:t>
    </dgm:pt>
    <dgm:pt modelId="{A3544F09-165A-4A0B-9D2F-502DE553750D}">
      <dgm:prSet/>
      <dgm:spPr/>
      <dgm:t>
        <a:bodyPr/>
        <a:lstStyle/>
        <a:p>
          <a:r>
            <a:rPr lang="en-US" dirty="0"/>
            <a:t>Export with full details to Excel</a:t>
          </a:r>
        </a:p>
      </dgm:t>
    </dgm:pt>
    <dgm:pt modelId="{E1803DD9-46A0-44A4-99CB-2F046660C43B}" type="parTrans" cxnId="{BB1F647A-9C67-41AD-B58D-0550AB9BC0E1}">
      <dgm:prSet/>
      <dgm:spPr/>
      <dgm:t>
        <a:bodyPr/>
        <a:lstStyle/>
        <a:p>
          <a:endParaRPr lang="en-US"/>
        </a:p>
      </dgm:t>
    </dgm:pt>
    <dgm:pt modelId="{80040CC4-7CD8-478C-8956-0CB7A9F55D88}" type="sibTrans" cxnId="{BB1F647A-9C67-41AD-B58D-0550AB9BC0E1}">
      <dgm:prSet/>
      <dgm:spPr/>
      <dgm:t>
        <a:bodyPr/>
        <a:lstStyle/>
        <a:p>
          <a:endParaRPr lang="en-US"/>
        </a:p>
      </dgm:t>
    </dgm:pt>
    <dgm:pt modelId="{BA3EB7F1-93A1-4F5D-B161-43A4CD324DA5}">
      <dgm:prSet/>
      <dgm:spPr/>
      <dgm:t>
        <a:bodyPr/>
        <a:lstStyle/>
        <a:p>
          <a:r>
            <a:rPr lang="en-US" dirty="0"/>
            <a:t>Montor performance and risk</a:t>
          </a:r>
        </a:p>
      </dgm:t>
    </dgm:pt>
    <dgm:pt modelId="{1ECB3213-656E-49FD-A298-BFA72C5086DB}" type="parTrans" cxnId="{DED525FC-CF93-4ECE-A0E1-970DDF9664C2}">
      <dgm:prSet/>
      <dgm:spPr/>
      <dgm:t>
        <a:bodyPr/>
        <a:lstStyle/>
        <a:p>
          <a:endParaRPr lang="en-US"/>
        </a:p>
      </dgm:t>
    </dgm:pt>
    <dgm:pt modelId="{CBDF3CC1-329D-460A-AA90-A0AD0C17A63D}" type="sibTrans" cxnId="{DED525FC-CF93-4ECE-A0E1-970DDF9664C2}">
      <dgm:prSet/>
      <dgm:spPr/>
      <dgm:t>
        <a:bodyPr/>
        <a:lstStyle/>
        <a:p>
          <a:endParaRPr lang="en-US"/>
        </a:p>
      </dgm:t>
    </dgm:pt>
    <dgm:pt modelId="{1D4D8282-F9A3-43BA-ADC0-89C067848A6D}" type="pres">
      <dgm:prSet presAssocID="{7C0E3F7C-70CC-47A9-ADC3-E22991FAB6A4}" presName="outerComposite" presStyleCnt="0">
        <dgm:presLayoutVars>
          <dgm:chMax val="5"/>
          <dgm:dir/>
          <dgm:resizeHandles val="exact"/>
        </dgm:presLayoutVars>
      </dgm:prSet>
      <dgm:spPr/>
    </dgm:pt>
    <dgm:pt modelId="{28FC12B5-00DD-4861-817C-6C650B98AD96}" type="pres">
      <dgm:prSet presAssocID="{7C0E3F7C-70CC-47A9-ADC3-E22991FAB6A4}" presName="dummyMaxCanvas" presStyleCnt="0">
        <dgm:presLayoutVars/>
      </dgm:prSet>
      <dgm:spPr/>
    </dgm:pt>
    <dgm:pt modelId="{92623156-85CA-4794-B160-FA8C37F35E54}" type="pres">
      <dgm:prSet presAssocID="{7C0E3F7C-70CC-47A9-ADC3-E22991FAB6A4}" presName="FiveNodes_1" presStyleLbl="node1" presStyleIdx="0" presStyleCnt="5">
        <dgm:presLayoutVars>
          <dgm:bulletEnabled val="1"/>
        </dgm:presLayoutVars>
      </dgm:prSet>
      <dgm:spPr/>
    </dgm:pt>
    <dgm:pt modelId="{EB08A78E-B408-4DEC-B3AB-E43BD98D48A8}" type="pres">
      <dgm:prSet presAssocID="{7C0E3F7C-70CC-47A9-ADC3-E22991FAB6A4}" presName="FiveNodes_2" presStyleLbl="node1" presStyleIdx="1" presStyleCnt="5">
        <dgm:presLayoutVars>
          <dgm:bulletEnabled val="1"/>
        </dgm:presLayoutVars>
      </dgm:prSet>
      <dgm:spPr/>
    </dgm:pt>
    <dgm:pt modelId="{8560EED9-5B17-436D-8FA6-B814C9ACAF8C}" type="pres">
      <dgm:prSet presAssocID="{7C0E3F7C-70CC-47A9-ADC3-E22991FAB6A4}" presName="FiveNodes_3" presStyleLbl="node1" presStyleIdx="2" presStyleCnt="5">
        <dgm:presLayoutVars>
          <dgm:bulletEnabled val="1"/>
        </dgm:presLayoutVars>
      </dgm:prSet>
      <dgm:spPr/>
    </dgm:pt>
    <dgm:pt modelId="{1F0E80A1-8692-4BCC-942A-867EDD83218A}" type="pres">
      <dgm:prSet presAssocID="{7C0E3F7C-70CC-47A9-ADC3-E22991FAB6A4}" presName="FiveNodes_4" presStyleLbl="node1" presStyleIdx="3" presStyleCnt="5">
        <dgm:presLayoutVars>
          <dgm:bulletEnabled val="1"/>
        </dgm:presLayoutVars>
      </dgm:prSet>
      <dgm:spPr/>
    </dgm:pt>
    <dgm:pt modelId="{094AB654-74A5-49D7-8C45-55AD2900D70D}" type="pres">
      <dgm:prSet presAssocID="{7C0E3F7C-70CC-47A9-ADC3-E22991FAB6A4}" presName="FiveNodes_5" presStyleLbl="node1" presStyleIdx="4" presStyleCnt="5">
        <dgm:presLayoutVars>
          <dgm:bulletEnabled val="1"/>
        </dgm:presLayoutVars>
      </dgm:prSet>
      <dgm:spPr/>
    </dgm:pt>
    <dgm:pt modelId="{66014471-5683-4D9B-8886-4604A98111ED}" type="pres">
      <dgm:prSet presAssocID="{7C0E3F7C-70CC-47A9-ADC3-E22991FAB6A4}" presName="FiveConn_1-2" presStyleLbl="fgAccFollowNode1" presStyleIdx="0" presStyleCnt="4">
        <dgm:presLayoutVars>
          <dgm:bulletEnabled val="1"/>
        </dgm:presLayoutVars>
      </dgm:prSet>
      <dgm:spPr/>
    </dgm:pt>
    <dgm:pt modelId="{52A80443-5B61-4728-84F3-1EE2E524432D}" type="pres">
      <dgm:prSet presAssocID="{7C0E3F7C-70CC-47A9-ADC3-E22991FAB6A4}" presName="FiveConn_2-3" presStyleLbl="fgAccFollowNode1" presStyleIdx="1" presStyleCnt="4">
        <dgm:presLayoutVars>
          <dgm:bulletEnabled val="1"/>
        </dgm:presLayoutVars>
      </dgm:prSet>
      <dgm:spPr/>
    </dgm:pt>
    <dgm:pt modelId="{8ECD1146-D32A-407D-8353-4B7C6A9CEB55}" type="pres">
      <dgm:prSet presAssocID="{7C0E3F7C-70CC-47A9-ADC3-E22991FAB6A4}" presName="FiveConn_3-4" presStyleLbl="fgAccFollowNode1" presStyleIdx="2" presStyleCnt="4">
        <dgm:presLayoutVars>
          <dgm:bulletEnabled val="1"/>
        </dgm:presLayoutVars>
      </dgm:prSet>
      <dgm:spPr/>
    </dgm:pt>
    <dgm:pt modelId="{37D96310-0F69-4EC6-9B11-6AC8BE680F01}" type="pres">
      <dgm:prSet presAssocID="{7C0E3F7C-70CC-47A9-ADC3-E22991FAB6A4}" presName="FiveConn_4-5" presStyleLbl="fgAccFollowNode1" presStyleIdx="3" presStyleCnt="4">
        <dgm:presLayoutVars>
          <dgm:bulletEnabled val="1"/>
        </dgm:presLayoutVars>
      </dgm:prSet>
      <dgm:spPr/>
    </dgm:pt>
    <dgm:pt modelId="{404DE289-7470-40FD-BC7C-071380DAC352}" type="pres">
      <dgm:prSet presAssocID="{7C0E3F7C-70CC-47A9-ADC3-E22991FAB6A4}" presName="FiveNodes_1_text" presStyleLbl="node1" presStyleIdx="4" presStyleCnt="5">
        <dgm:presLayoutVars>
          <dgm:bulletEnabled val="1"/>
        </dgm:presLayoutVars>
      </dgm:prSet>
      <dgm:spPr/>
    </dgm:pt>
    <dgm:pt modelId="{CEC63798-13CA-4DF0-A265-973F1BAF5AE7}" type="pres">
      <dgm:prSet presAssocID="{7C0E3F7C-70CC-47A9-ADC3-E22991FAB6A4}" presName="FiveNodes_2_text" presStyleLbl="node1" presStyleIdx="4" presStyleCnt="5">
        <dgm:presLayoutVars>
          <dgm:bulletEnabled val="1"/>
        </dgm:presLayoutVars>
      </dgm:prSet>
      <dgm:spPr/>
    </dgm:pt>
    <dgm:pt modelId="{DA7C657D-415B-4515-B856-8EA4EAA8BCA9}" type="pres">
      <dgm:prSet presAssocID="{7C0E3F7C-70CC-47A9-ADC3-E22991FAB6A4}" presName="FiveNodes_3_text" presStyleLbl="node1" presStyleIdx="4" presStyleCnt="5">
        <dgm:presLayoutVars>
          <dgm:bulletEnabled val="1"/>
        </dgm:presLayoutVars>
      </dgm:prSet>
      <dgm:spPr/>
    </dgm:pt>
    <dgm:pt modelId="{5AC6E0C5-C07D-493A-9D6D-BEC678491882}" type="pres">
      <dgm:prSet presAssocID="{7C0E3F7C-70CC-47A9-ADC3-E22991FAB6A4}" presName="FiveNodes_4_text" presStyleLbl="node1" presStyleIdx="4" presStyleCnt="5">
        <dgm:presLayoutVars>
          <dgm:bulletEnabled val="1"/>
        </dgm:presLayoutVars>
      </dgm:prSet>
      <dgm:spPr/>
    </dgm:pt>
    <dgm:pt modelId="{B2537E2E-F915-4F7E-9139-1A94E46079D4}" type="pres">
      <dgm:prSet presAssocID="{7C0E3F7C-70CC-47A9-ADC3-E22991FAB6A4}" presName="FiveNodes_5_text" presStyleLbl="node1" presStyleIdx="4" presStyleCnt="5">
        <dgm:presLayoutVars>
          <dgm:bulletEnabled val="1"/>
        </dgm:presLayoutVars>
      </dgm:prSet>
      <dgm:spPr/>
    </dgm:pt>
  </dgm:ptLst>
  <dgm:cxnLst>
    <dgm:cxn modelId="{1B6E8C00-39C8-49B9-948A-273F8A06DC5A}" type="presOf" srcId="{41D086B4-F457-4108-96E3-8DA3A1F6E78B}" destId="{DA7C657D-415B-4515-B856-8EA4EAA8BCA9}" srcOrd="1" destOrd="0" presId="urn:microsoft.com/office/officeart/2005/8/layout/vProcess5"/>
    <dgm:cxn modelId="{ABB2E303-A25D-4C64-A04E-2B38BC431FBF}" srcId="{7C0E3F7C-70CC-47A9-ADC3-E22991FAB6A4}" destId="{E48A4222-CB70-4F58-AE9E-3FE04F09C38C}" srcOrd="1" destOrd="0" parTransId="{77039800-D2CE-4343-A885-0EE0263AED70}" sibTransId="{B50FE0E8-554D-462A-A6DF-D1780E2E4406}"/>
    <dgm:cxn modelId="{9C699B10-1682-4023-92BD-77BA519CDC34}" type="presOf" srcId="{BA3EB7F1-93A1-4F5D-B161-43A4CD324DA5}" destId="{B2537E2E-F915-4F7E-9139-1A94E46079D4}" srcOrd="1" destOrd="0" presId="urn:microsoft.com/office/officeart/2005/8/layout/vProcess5"/>
    <dgm:cxn modelId="{7FA92B1E-B916-40B4-BD75-173A12AE8217}" type="presOf" srcId="{E48A4222-CB70-4F58-AE9E-3FE04F09C38C}" destId="{CEC63798-13CA-4DF0-A265-973F1BAF5AE7}" srcOrd="1" destOrd="0" presId="urn:microsoft.com/office/officeart/2005/8/layout/vProcess5"/>
    <dgm:cxn modelId="{B42CD22D-C63F-437F-99A9-A594F378A29C}" type="presOf" srcId="{CBBACF6F-8411-44FA-8E12-010AA8221482}" destId="{404DE289-7470-40FD-BC7C-071380DAC352}" srcOrd="1" destOrd="0" presId="urn:microsoft.com/office/officeart/2005/8/layout/vProcess5"/>
    <dgm:cxn modelId="{417FB967-4DE7-42A0-AF1C-AB9195DC305A}" type="presOf" srcId="{BA3EB7F1-93A1-4F5D-B161-43A4CD324DA5}" destId="{094AB654-74A5-49D7-8C45-55AD2900D70D}" srcOrd="0" destOrd="0" presId="urn:microsoft.com/office/officeart/2005/8/layout/vProcess5"/>
    <dgm:cxn modelId="{3FF1EC6B-D87B-4BFB-AC4B-0B88F626BB15}" srcId="{7C0E3F7C-70CC-47A9-ADC3-E22991FAB6A4}" destId="{CBBACF6F-8411-44FA-8E12-010AA8221482}" srcOrd="0" destOrd="0" parTransId="{AC159C11-EC48-402E-A24B-7057474C2929}" sibTransId="{0527BD30-75EF-4F17-9D36-FBFC7F0509B8}"/>
    <dgm:cxn modelId="{8D99AE4F-ABB5-4288-BB2E-7E3EAC831432}" type="presOf" srcId="{A3544F09-165A-4A0B-9D2F-502DE553750D}" destId="{5AC6E0C5-C07D-493A-9D6D-BEC678491882}" srcOrd="1" destOrd="0" presId="urn:microsoft.com/office/officeart/2005/8/layout/vProcess5"/>
    <dgm:cxn modelId="{D7568374-C59A-45A5-B153-EE24298DE5B5}" type="presOf" srcId="{CBBACF6F-8411-44FA-8E12-010AA8221482}" destId="{92623156-85CA-4794-B160-FA8C37F35E54}" srcOrd="0" destOrd="0" presId="urn:microsoft.com/office/officeart/2005/8/layout/vProcess5"/>
    <dgm:cxn modelId="{BB1F647A-9C67-41AD-B58D-0550AB9BC0E1}" srcId="{7C0E3F7C-70CC-47A9-ADC3-E22991FAB6A4}" destId="{A3544F09-165A-4A0B-9D2F-502DE553750D}" srcOrd="3" destOrd="0" parTransId="{E1803DD9-46A0-44A4-99CB-2F046660C43B}" sibTransId="{80040CC4-7CD8-478C-8956-0CB7A9F55D88}"/>
    <dgm:cxn modelId="{15112890-D260-489D-AEBE-582864397E03}" type="presOf" srcId="{E48A4222-CB70-4F58-AE9E-3FE04F09C38C}" destId="{EB08A78E-B408-4DEC-B3AB-E43BD98D48A8}" srcOrd="0" destOrd="0" presId="urn:microsoft.com/office/officeart/2005/8/layout/vProcess5"/>
    <dgm:cxn modelId="{97126B92-09EC-4E4A-B6EA-40A5A9873081}" type="presOf" srcId="{0527BD30-75EF-4F17-9D36-FBFC7F0509B8}" destId="{66014471-5683-4D9B-8886-4604A98111ED}" srcOrd="0" destOrd="0" presId="urn:microsoft.com/office/officeart/2005/8/layout/vProcess5"/>
    <dgm:cxn modelId="{63C77699-01F5-440E-9E70-1464DE9870C6}" srcId="{7C0E3F7C-70CC-47A9-ADC3-E22991FAB6A4}" destId="{41D086B4-F457-4108-96E3-8DA3A1F6E78B}" srcOrd="2" destOrd="0" parTransId="{F31818CB-F6D5-4E34-8D81-7575D9D3083E}" sibTransId="{854AA0D2-2EF3-42FA-900D-29DE7C5BF561}"/>
    <dgm:cxn modelId="{27206EAF-0CBF-4A0F-B8C5-11518DC145CB}" type="presOf" srcId="{7C0E3F7C-70CC-47A9-ADC3-E22991FAB6A4}" destId="{1D4D8282-F9A3-43BA-ADC0-89C067848A6D}" srcOrd="0" destOrd="0" presId="urn:microsoft.com/office/officeart/2005/8/layout/vProcess5"/>
    <dgm:cxn modelId="{E399F1C7-E38E-4F47-B1AD-9441192DDA7F}" type="presOf" srcId="{41D086B4-F457-4108-96E3-8DA3A1F6E78B}" destId="{8560EED9-5B17-436D-8FA6-B814C9ACAF8C}" srcOrd="0" destOrd="0" presId="urn:microsoft.com/office/officeart/2005/8/layout/vProcess5"/>
    <dgm:cxn modelId="{730734CA-45D3-4E84-BD35-652F20484800}" type="presOf" srcId="{A3544F09-165A-4A0B-9D2F-502DE553750D}" destId="{1F0E80A1-8692-4BCC-942A-867EDD83218A}" srcOrd="0" destOrd="0" presId="urn:microsoft.com/office/officeart/2005/8/layout/vProcess5"/>
    <dgm:cxn modelId="{47505CDF-4FCF-48A0-8141-89508CD2C425}" type="presOf" srcId="{B50FE0E8-554D-462A-A6DF-D1780E2E4406}" destId="{52A80443-5B61-4728-84F3-1EE2E524432D}" srcOrd="0" destOrd="0" presId="urn:microsoft.com/office/officeart/2005/8/layout/vProcess5"/>
    <dgm:cxn modelId="{8059C8EE-7A28-4224-9966-A3302209A8E7}" type="presOf" srcId="{854AA0D2-2EF3-42FA-900D-29DE7C5BF561}" destId="{8ECD1146-D32A-407D-8353-4B7C6A9CEB55}" srcOrd="0" destOrd="0" presId="urn:microsoft.com/office/officeart/2005/8/layout/vProcess5"/>
    <dgm:cxn modelId="{F0138EEF-E6E5-44FF-8BAD-7AC026ACE78E}" type="presOf" srcId="{80040CC4-7CD8-478C-8956-0CB7A9F55D88}" destId="{37D96310-0F69-4EC6-9B11-6AC8BE680F01}" srcOrd="0" destOrd="0" presId="urn:microsoft.com/office/officeart/2005/8/layout/vProcess5"/>
    <dgm:cxn modelId="{DED525FC-CF93-4ECE-A0E1-970DDF9664C2}" srcId="{7C0E3F7C-70CC-47A9-ADC3-E22991FAB6A4}" destId="{BA3EB7F1-93A1-4F5D-B161-43A4CD324DA5}" srcOrd="4" destOrd="0" parTransId="{1ECB3213-656E-49FD-A298-BFA72C5086DB}" sibTransId="{CBDF3CC1-329D-460A-AA90-A0AD0C17A63D}"/>
    <dgm:cxn modelId="{C9A17C9F-AB0B-4907-8014-BDEE8AC70075}" type="presParOf" srcId="{1D4D8282-F9A3-43BA-ADC0-89C067848A6D}" destId="{28FC12B5-00DD-4861-817C-6C650B98AD96}" srcOrd="0" destOrd="0" presId="urn:microsoft.com/office/officeart/2005/8/layout/vProcess5"/>
    <dgm:cxn modelId="{C2501124-5D0C-4359-8F3D-6703A95A898D}" type="presParOf" srcId="{1D4D8282-F9A3-43BA-ADC0-89C067848A6D}" destId="{92623156-85CA-4794-B160-FA8C37F35E54}" srcOrd="1" destOrd="0" presId="urn:microsoft.com/office/officeart/2005/8/layout/vProcess5"/>
    <dgm:cxn modelId="{B2F9574D-242E-4088-A531-BF068D37AA02}" type="presParOf" srcId="{1D4D8282-F9A3-43BA-ADC0-89C067848A6D}" destId="{EB08A78E-B408-4DEC-B3AB-E43BD98D48A8}" srcOrd="2" destOrd="0" presId="urn:microsoft.com/office/officeart/2005/8/layout/vProcess5"/>
    <dgm:cxn modelId="{46EF0C8A-953F-4FE4-BE71-0F805074EF95}" type="presParOf" srcId="{1D4D8282-F9A3-43BA-ADC0-89C067848A6D}" destId="{8560EED9-5B17-436D-8FA6-B814C9ACAF8C}" srcOrd="3" destOrd="0" presId="urn:microsoft.com/office/officeart/2005/8/layout/vProcess5"/>
    <dgm:cxn modelId="{3B47BCC3-2D96-41D7-9353-89FE99BE4905}" type="presParOf" srcId="{1D4D8282-F9A3-43BA-ADC0-89C067848A6D}" destId="{1F0E80A1-8692-4BCC-942A-867EDD83218A}" srcOrd="4" destOrd="0" presId="urn:microsoft.com/office/officeart/2005/8/layout/vProcess5"/>
    <dgm:cxn modelId="{6DD04BD4-5C09-4329-BB65-B0FFA45C4DE7}" type="presParOf" srcId="{1D4D8282-F9A3-43BA-ADC0-89C067848A6D}" destId="{094AB654-74A5-49D7-8C45-55AD2900D70D}" srcOrd="5" destOrd="0" presId="urn:microsoft.com/office/officeart/2005/8/layout/vProcess5"/>
    <dgm:cxn modelId="{AA8E4B82-CE46-4C2A-AF2B-074E52C17D1C}" type="presParOf" srcId="{1D4D8282-F9A3-43BA-ADC0-89C067848A6D}" destId="{66014471-5683-4D9B-8886-4604A98111ED}" srcOrd="6" destOrd="0" presId="urn:microsoft.com/office/officeart/2005/8/layout/vProcess5"/>
    <dgm:cxn modelId="{0D83C7BF-94D2-4FD9-B4DC-6A8F269754B9}" type="presParOf" srcId="{1D4D8282-F9A3-43BA-ADC0-89C067848A6D}" destId="{52A80443-5B61-4728-84F3-1EE2E524432D}" srcOrd="7" destOrd="0" presId="urn:microsoft.com/office/officeart/2005/8/layout/vProcess5"/>
    <dgm:cxn modelId="{07FDEE92-178F-43BC-9188-3FF470891812}" type="presParOf" srcId="{1D4D8282-F9A3-43BA-ADC0-89C067848A6D}" destId="{8ECD1146-D32A-407D-8353-4B7C6A9CEB55}" srcOrd="8" destOrd="0" presId="urn:microsoft.com/office/officeart/2005/8/layout/vProcess5"/>
    <dgm:cxn modelId="{8A868763-4102-4A4B-8B5D-4295591B8DB2}" type="presParOf" srcId="{1D4D8282-F9A3-43BA-ADC0-89C067848A6D}" destId="{37D96310-0F69-4EC6-9B11-6AC8BE680F01}" srcOrd="9" destOrd="0" presId="urn:microsoft.com/office/officeart/2005/8/layout/vProcess5"/>
    <dgm:cxn modelId="{1C72389A-2901-4A3B-B484-B906D042FE09}" type="presParOf" srcId="{1D4D8282-F9A3-43BA-ADC0-89C067848A6D}" destId="{404DE289-7470-40FD-BC7C-071380DAC352}" srcOrd="10" destOrd="0" presId="urn:microsoft.com/office/officeart/2005/8/layout/vProcess5"/>
    <dgm:cxn modelId="{3B6161BE-BA1D-41D9-8C54-190DDB62459F}" type="presParOf" srcId="{1D4D8282-F9A3-43BA-ADC0-89C067848A6D}" destId="{CEC63798-13CA-4DF0-A265-973F1BAF5AE7}" srcOrd="11" destOrd="0" presId="urn:microsoft.com/office/officeart/2005/8/layout/vProcess5"/>
    <dgm:cxn modelId="{5A87DE1E-9A72-46B1-9806-B567A9045E00}" type="presParOf" srcId="{1D4D8282-F9A3-43BA-ADC0-89C067848A6D}" destId="{DA7C657D-415B-4515-B856-8EA4EAA8BCA9}" srcOrd="12" destOrd="0" presId="urn:microsoft.com/office/officeart/2005/8/layout/vProcess5"/>
    <dgm:cxn modelId="{84953B9E-A3E0-477F-B1AE-D97EF4AE50E4}" type="presParOf" srcId="{1D4D8282-F9A3-43BA-ADC0-89C067848A6D}" destId="{5AC6E0C5-C07D-493A-9D6D-BEC678491882}" srcOrd="13" destOrd="0" presId="urn:microsoft.com/office/officeart/2005/8/layout/vProcess5"/>
    <dgm:cxn modelId="{38358DD6-DE90-4D24-B195-47F01210B52A}" type="presParOf" srcId="{1D4D8282-F9A3-43BA-ADC0-89C067848A6D}" destId="{B2537E2E-F915-4F7E-9139-1A94E46079D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7405B-9ABD-408D-BC10-325EF7E4A430}">
      <dsp:nvSpPr>
        <dsp:cNvPr id="0" name=""/>
        <dsp:cNvSpPr/>
      </dsp:nvSpPr>
      <dsp:spPr>
        <a:xfrm>
          <a:off x="0" y="2080260"/>
          <a:ext cx="6863403" cy="0"/>
        </a:xfrm>
        <a:prstGeom prst="line">
          <a:avLst/>
        </a:prstGeom>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83D9CEFD-A3A9-4321-92BC-AA57109C01EF}">
      <dsp:nvSpPr>
        <dsp:cNvPr id="0" name=""/>
        <dsp:cNvSpPr/>
      </dsp:nvSpPr>
      <dsp:spPr>
        <a:xfrm rot="8100000">
          <a:off x="66116" y="479418"/>
          <a:ext cx="305960" cy="305960"/>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F2014925-FBF4-41E6-AC14-CAAF1D1807C2}">
      <dsp:nvSpPr>
        <dsp:cNvPr id="0" name=""/>
        <dsp:cNvSpPr/>
      </dsp:nvSpPr>
      <dsp:spPr>
        <a:xfrm>
          <a:off x="132557" y="545860"/>
          <a:ext cx="173077" cy="173077"/>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8D477F-EB5A-40F8-8CCB-2C7C833576FB}">
      <dsp:nvSpPr>
        <dsp:cNvPr id="0" name=""/>
        <dsp:cNvSpPr/>
      </dsp:nvSpPr>
      <dsp:spPr>
        <a:xfrm>
          <a:off x="435443" y="1008510"/>
          <a:ext cx="2284601" cy="1071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 Volume + Distribution + aging and ownership</a:t>
          </a:r>
        </a:p>
      </dsp:txBody>
      <dsp:txXfrm>
        <a:off x="435443" y="1008510"/>
        <a:ext cx="2284601" cy="1071749"/>
      </dsp:txXfrm>
    </dsp:sp>
    <dsp:sp modelId="{B8D01AB0-8F74-491B-A758-BEE5B6310CBD}">
      <dsp:nvSpPr>
        <dsp:cNvPr id="0" name=""/>
        <dsp:cNvSpPr/>
      </dsp:nvSpPr>
      <dsp:spPr>
        <a:xfrm>
          <a:off x="435443" y="416051"/>
          <a:ext cx="2284601" cy="59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Pipeline Report</a:t>
          </a:r>
        </a:p>
      </dsp:txBody>
      <dsp:txXfrm>
        <a:off x="435443" y="416051"/>
        <a:ext cx="2284601" cy="592458"/>
      </dsp:txXfrm>
    </dsp:sp>
    <dsp:sp modelId="{79DDE281-7175-497F-BBE1-664E5FB1CD6C}">
      <dsp:nvSpPr>
        <dsp:cNvPr id="0" name=""/>
        <dsp:cNvSpPr/>
      </dsp:nvSpPr>
      <dsp:spPr>
        <a:xfrm>
          <a:off x="219096" y="762207"/>
          <a:ext cx="0" cy="1318052"/>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BB0772-2012-4A21-A340-DAAADC02437D}">
      <dsp:nvSpPr>
        <dsp:cNvPr id="0" name=""/>
        <dsp:cNvSpPr/>
      </dsp:nvSpPr>
      <dsp:spPr>
        <a:xfrm>
          <a:off x="178933" y="2041317"/>
          <a:ext cx="77884" cy="77884"/>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C35C6F-C251-4FAA-AFF8-16CF8D6C3E3F}">
      <dsp:nvSpPr>
        <dsp:cNvPr id="0" name=""/>
        <dsp:cNvSpPr/>
      </dsp:nvSpPr>
      <dsp:spPr>
        <a:xfrm rot="18900000">
          <a:off x="1434573" y="3375140"/>
          <a:ext cx="305960" cy="305960"/>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6E9C5CD5-3A97-419D-BEDD-9854D1FD6AA3}">
      <dsp:nvSpPr>
        <dsp:cNvPr id="0" name=""/>
        <dsp:cNvSpPr/>
      </dsp:nvSpPr>
      <dsp:spPr>
        <a:xfrm>
          <a:off x="1501015" y="3441582"/>
          <a:ext cx="173077" cy="173077"/>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9AB73B-B72E-4DA1-92E4-8C1D7EBC1738}">
      <dsp:nvSpPr>
        <dsp:cNvPr id="0" name=""/>
        <dsp:cNvSpPr/>
      </dsp:nvSpPr>
      <dsp:spPr>
        <a:xfrm>
          <a:off x="1803900" y="2839138"/>
          <a:ext cx="2284601" cy="905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t" anchorCtr="0">
          <a:noAutofit/>
        </a:bodyPr>
        <a:lstStyle/>
        <a:p>
          <a:pPr marL="0" lvl="0" indent="0" algn="l" defTabSz="666750">
            <a:lnSpc>
              <a:spcPct val="90000"/>
            </a:lnSpc>
            <a:spcBef>
              <a:spcPct val="0"/>
            </a:spcBef>
            <a:spcAft>
              <a:spcPct val="35000"/>
            </a:spcAft>
            <a:buNone/>
          </a:pPr>
          <a:r>
            <a:rPr lang="en-US" sz="1500" kern="1200"/>
            <a:t>Tracks Revenue Execution</a:t>
          </a:r>
        </a:p>
      </dsp:txBody>
      <dsp:txXfrm>
        <a:off x="1803900" y="2839138"/>
        <a:ext cx="2284601" cy="905329"/>
      </dsp:txXfrm>
    </dsp:sp>
    <dsp:sp modelId="{5EB5488F-42D9-48E1-A3C6-9622B228D980}">
      <dsp:nvSpPr>
        <dsp:cNvPr id="0" name=""/>
        <dsp:cNvSpPr/>
      </dsp:nvSpPr>
      <dsp:spPr>
        <a:xfrm>
          <a:off x="1803900" y="2246680"/>
          <a:ext cx="2284601" cy="59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Lock Report</a:t>
          </a:r>
        </a:p>
      </dsp:txBody>
      <dsp:txXfrm>
        <a:off x="1803900" y="2246680"/>
        <a:ext cx="2284601" cy="592458"/>
      </dsp:txXfrm>
    </dsp:sp>
    <dsp:sp modelId="{C1FCE4E0-777C-48AE-AE96-CC85BB494F93}">
      <dsp:nvSpPr>
        <dsp:cNvPr id="0" name=""/>
        <dsp:cNvSpPr/>
      </dsp:nvSpPr>
      <dsp:spPr>
        <a:xfrm>
          <a:off x="1587553" y="2080260"/>
          <a:ext cx="0" cy="1298082"/>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291F0F9-95FB-4CBE-B3EC-8206056FAC6F}">
      <dsp:nvSpPr>
        <dsp:cNvPr id="0" name=""/>
        <dsp:cNvSpPr/>
      </dsp:nvSpPr>
      <dsp:spPr>
        <a:xfrm>
          <a:off x="1547390" y="2041317"/>
          <a:ext cx="77884" cy="77884"/>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8A257-6ED8-4FDB-8AF9-409B82364BAD}">
      <dsp:nvSpPr>
        <dsp:cNvPr id="0" name=""/>
        <dsp:cNvSpPr/>
      </dsp:nvSpPr>
      <dsp:spPr>
        <a:xfrm rot="8100000">
          <a:off x="2803030" y="479418"/>
          <a:ext cx="305960" cy="305960"/>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208E985B-CCEA-4AB4-BA54-8B581CE76E5B}">
      <dsp:nvSpPr>
        <dsp:cNvPr id="0" name=""/>
        <dsp:cNvSpPr/>
      </dsp:nvSpPr>
      <dsp:spPr>
        <a:xfrm>
          <a:off x="2869472" y="545860"/>
          <a:ext cx="173077" cy="173077"/>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4DBB41-844A-428E-A632-89866EA39880}">
      <dsp:nvSpPr>
        <dsp:cNvPr id="0" name=""/>
        <dsp:cNvSpPr/>
      </dsp:nvSpPr>
      <dsp:spPr>
        <a:xfrm>
          <a:off x="3172358" y="1008510"/>
          <a:ext cx="2284601" cy="1071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Addresses Risk + Timing</a:t>
          </a:r>
        </a:p>
      </dsp:txBody>
      <dsp:txXfrm>
        <a:off x="3172358" y="1008510"/>
        <a:ext cx="2284601" cy="1071749"/>
      </dsp:txXfrm>
    </dsp:sp>
    <dsp:sp modelId="{5FC43464-79C2-4300-9231-2B7064D5E3A9}">
      <dsp:nvSpPr>
        <dsp:cNvPr id="0" name=""/>
        <dsp:cNvSpPr/>
      </dsp:nvSpPr>
      <dsp:spPr>
        <a:xfrm>
          <a:off x="3172358" y="416051"/>
          <a:ext cx="2284601" cy="59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Compliance Report</a:t>
          </a:r>
        </a:p>
      </dsp:txBody>
      <dsp:txXfrm>
        <a:off x="3172358" y="416051"/>
        <a:ext cx="2284601" cy="592458"/>
      </dsp:txXfrm>
    </dsp:sp>
    <dsp:sp modelId="{8A14FC52-6BDF-4EB2-BEBB-503D65210B95}">
      <dsp:nvSpPr>
        <dsp:cNvPr id="0" name=""/>
        <dsp:cNvSpPr/>
      </dsp:nvSpPr>
      <dsp:spPr>
        <a:xfrm>
          <a:off x="2956011" y="762207"/>
          <a:ext cx="0" cy="1318052"/>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49A9A8-0F27-4A3F-AAE4-D2D92F00F8F7}">
      <dsp:nvSpPr>
        <dsp:cNvPr id="0" name=""/>
        <dsp:cNvSpPr/>
      </dsp:nvSpPr>
      <dsp:spPr>
        <a:xfrm>
          <a:off x="2915847" y="2041317"/>
          <a:ext cx="77884" cy="77884"/>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62613D-DA01-4A97-BB07-8DE8BB44E429}">
      <dsp:nvSpPr>
        <dsp:cNvPr id="0" name=""/>
        <dsp:cNvSpPr/>
      </dsp:nvSpPr>
      <dsp:spPr>
        <a:xfrm rot="18900000">
          <a:off x="4171487" y="3375140"/>
          <a:ext cx="305960" cy="305960"/>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88ABECA7-C784-492F-8822-D73697EE7C36}">
      <dsp:nvSpPr>
        <dsp:cNvPr id="0" name=""/>
        <dsp:cNvSpPr/>
      </dsp:nvSpPr>
      <dsp:spPr>
        <a:xfrm>
          <a:off x="4237929" y="3441582"/>
          <a:ext cx="173077" cy="173077"/>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7F4DC9-2736-4111-A40A-8B39333F0E32}">
      <dsp:nvSpPr>
        <dsp:cNvPr id="0" name=""/>
        <dsp:cNvSpPr/>
      </dsp:nvSpPr>
      <dsp:spPr>
        <a:xfrm>
          <a:off x="4540815" y="2839138"/>
          <a:ext cx="2284601" cy="905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t" anchorCtr="0">
          <a:noAutofit/>
        </a:bodyPr>
        <a:lstStyle/>
        <a:p>
          <a:pPr marL="0" lvl="0" indent="0" algn="l" defTabSz="666750">
            <a:lnSpc>
              <a:spcPct val="90000"/>
            </a:lnSpc>
            <a:spcBef>
              <a:spcPct val="0"/>
            </a:spcBef>
            <a:spcAft>
              <a:spcPct val="35000"/>
            </a:spcAft>
            <a:buNone/>
          </a:pPr>
          <a:r>
            <a:rPr lang="en-US" sz="1500" kern="1200" dirty="0"/>
            <a:t>Together, these reports enable  Operational Control</a:t>
          </a:r>
        </a:p>
      </dsp:txBody>
      <dsp:txXfrm>
        <a:off x="4540815" y="2839138"/>
        <a:ext cx="2284601" cy="905329"/>
      </dsp:txXfrm>
    </dsp:sp>
    <dsp:sp modelId="{F86D8C72-A63C-4E5E-ADAF-D5ECA1E9DF71}">
      <dsp:nvSpPr>
        <dsp:cNvPr id="0" name=""/>
        <dsp:cNvSpPr/>
      </dsp:nvSpPr>
      <dsp:spPr>
        <a:xfrm>
          <a:off x="4540815" y="2246680"/>
          <a:ext cx="2284601" cy="59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Integrated System</a:t>
          </a:r>
        </a:p>
      </dsp:txBody>
      <dsp:txXfrm>
        <a:off x="4540815" y="2246680"/>
        <a:ext cx="2284601" cy="592458"/>
      </dsp:txXfrm>
    </dsp:sp>
    <dsp:sp modelId="{CC99F19B-D34E-4235-8754-35E0E9C80B90}">
      <dsp:nvSpPr>
        <dsp:cNvPr id="0" name=""/>
        <dsp:cNvSpPr/>
      </dsp:nvSpPr>
      <dsp:spPr>
        <a:xfrm>
          <a:off x="4324468" y="2080260"/>
          <a:ext cx="0" cy="1298082"/>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7ADC66-56FF-459C-95F7-D29F8224519E}">
      <dsp:nvSpPr>
        <dsp:cNvPr id="0" name=""/>
        <dsp:cNvSpPr/>
      </dsp:nvSpPr>
      <dsp:spPr>
        <a:xfrm>
          <a:off x="4284305" y="2041317"/>
          <a:ext cx="77884" cy="77884"/>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23156-85CA-4794-B160-FA8C37F35E54}">
      <dsp:nvSpPr>
        <dsp:cNvPr id="0" name=""/>
        <dsp:cNvSpPr/>
      </dsp:nvSpPr>
      <dsp:spPr>
        <a:xfrm>
          <a:off x="0" y="0"/>
          <a:ext cx="8097012" cy="78324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Dynamic, real-time data</a:t>
          </a:r>
        </a:p>
      </dsp:txBody>
      <dsp:txXfrm>
        <a:off x="22940" y="22940"/>
        <a:ext cx="7160195" cy="737360"/>
      </dsp:txXfrm>
    </dsp:sp>
    <dsp:sp modelId="{EB08A78E-B408-4DEC-B3AB-E43BD98D48A8}">
      <dsp:nvSpPr>
        <dsp:cNvPr id="0" name=""/>
        <dsp:cNvSpPr/>
      </dsp:nvSpPr>
      <dsp:spPr>
        <a:xfrm>
          <a:off x="604647" y="892024"/>
          <a:ext cx="8097012" cy="78324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Drill-down to loan level</a:t>
          </a:r>
        </a:p>
      </dsp:txBody>
      <dsp:txXfrm>
        <a:off x="627587" y="914964"/>
        <a:ext cx="6937378" cy="737360"/>
      </dsp:txXfrm>
    </dsp:sp>
    <dsp:sp modelId="{8560EED9-5B17-436D-8FA6-B814C9ACAF8C}">
      <dsp:nvSpPr>
        <dsp:cNvPr id="0" name=""/>
        <dsp:cNvSpPr/>
      </dsp:nvSpPr>
      <dsp:spPr>
        <a:xfrm>
          <a:off x="1209293" y="1784048"/>
          <a:ext cx="8097012" cy="78324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Filter by role, BU and or status</a:t>
          </a:r>
        </a:p>
      </dsp:txBody>
      <dsp:txXfrm>
        <a:off x="1232233" y="1806988"/>
        <a:ext cx="6937378" cy="737360"/>
      </dsp:txXfrm>
    </dsp:sp>
    <dsp:sp modelId="{1F0E80A1-8692-4BCC-942A-867EDD83218A}">
      <dsp:nvSpPr>
        <dsp:cNvPr id="0" name=""/>
        <dsp:cNvSpPr/>
      </dsp:nvSpPr>
      <dsp:spPr>
        <a:xfrm>
          <a:off x="1813940" y="2676072"/>
          <a:ext cx="8097012" cy="78324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Export with full details to Excel</a:t>
          </a:r>
        </a:p>
      </dsp:txBody>
      <dsp:txXfrm>
        <a:off x="1836880" y="2699012"/>
        <a:ext cx="6937378" cy="737360"/>
      </dsp:txXfrm>
    </dsp:sp>
    <dsp:sp modelId="{094AB654-74A5-49D7-8C45-55AD2900D70D}">
      <dsp:nvSpPr>
        <dsp:cNvPr id="0" name=""/>
        <dsp:cNvSpPr/>
      </dsp:nvSpPr>
      <dsp:spPr>
        <a:xfrm>
          <a:off x="2418587" y="3568097"/>
          <a:ext cx="8097012" cy="78324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Montor performance and risk</a:t>
          </a:r>
        </a:p>
      </dsp:txBody>
      <dsp:txXfrm>
        <a:off x="2441527" y="3591037"/>
        <a:ext cx="6937378" cy="737360"/>
      </dsp:txXfrm>
    </dsp:sp>
    <dsp:sp modelId="{66014471-5683-4D9B-8886-4604A98111ED}">
      <dsp:nvSpPr>
        <dsp:cNvPr id="0" name=""/>
        <dsp:cNvSpPr/>
      </dsp:nvSpPr>
      <dsp:spPr>
        <a:xfrm>
          <a:off x="7587905" y="572200"/>
          <a:ext cx="509106" cy="50910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02454" y="572200"/>
        <a:ext cx="280008" cy="383102"/>
      </dsp:txXfrm>
    </dsp:sp>
    <dsp:sp modelId="{52A80443-5B61-4728-84F3-1EE2E524432D}">
      <dsp:nvSpPr>
        <dsp:cNvPr id="0" name=""/>
        <dsp:cNvSpPr/>
      </dsp:nvSpPr>
      <dsp:spPr>
        <a:xfrm>
          <a:off x="8192552" y="1464225"/>
          <a:ext cx="509106" cy="50910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307101" y="1464225"/>
        <a:ext cx="280008" cy="383102"/>
      </dsp:txXfrm>
    </dsp:sp>
    <dsp:sp modelId="{8ECD1146-D32A-407D-8353-4B7C6A9CEB55}">
      <dsp:nvSpPr>
        <dsp:cNvPr id="0" name=""/>
        <dsp:cNvSpPr/>
      </dsp:nvSpPr>
      <dsp:spPr>
        <a:xfrm>
          <a:off x="8797199" y="2343195"/>
          <a:ext cx="509106" cy="50910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911748" y="2343195"/>
        <a:ext cx="280008" cy="383102"/>
      </dsp:txXfrm>
    </dsp:sp>
    <dsp:sp modelId="{37D96310-0F69-4EC6-9B11-6AC8BE680F01}">
      <dsp:nvSpPr>
        <dsp:cNvPr id="0" name=""/>
        <dsp:cNvSpPr/>
      </dsp:nvSpPr>
      <dsp:spPr>
        <a:xfrm>
          <a:off x="9401846" y="3243922"/>
          <a:ext cx="509106" cy="50910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516395" y="3243922"/>
        <a:ext cx="280008" cy="383102"/>
      </dsp:txXfrm>
    </dsp:sp>
  </dsp:spTree>
</dsp:drawing>
</file>

<file path=ppt/diagrams/layout1.xml><?xml version="1.0" encoding="utf-8"?>
<dgm:layoutDef xmlns:dgm="http://schemas.openxmlformats.org/drawingml/2006/diagram" xmlns:a="http://schemas.openxmlformats.org/drawingml/2006/main" uniqueId="urn:microsoft.com/office/officeart/2024/3/layout/BulletTimelineDefaultVariant">
  <dgm:title val="Bullet Timeline"/>
  <dgm:desc val="Displays bulleted events in chronological order. Each event should have a date or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270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h" fact="0.178"/>
                        <dgm:constr type="b" for="ch" forName="L2TextContainer1" refType="h" fact="0.5"/>
                        <dgm:constr type="w" for="ch" forName="L1TextContainer1" refType="w" fact="0.83"/>
                        <dgm:constr type="l" for="ch" forName="L1TextContainer1" refType="r" refFor="ch" refForName="DropPinPlaceHolder1"/>
                        <dgm:constr type="b" for="ch" forName="L1TextContainer1" refType="h" fact="0.178"/>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8"/>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t" for="ch" forName="L1TextContainer1" refType="h" fact="0.55"/>
                        <dgm:constr type="b" for="ch" forName="L1TextContainer1" refType="h" fact="0.728"/>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72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fact="0.89"/>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h" fact="0.178"/>
                        <dgm:constr type="b" for="ch" forName="L2TextContainer1" refType="h" fact="0.5"/>
                        <dgm:constr type="w" for="ch" forName="L1TextContainer1" refType="w" fact="0.83"/>
                        <dgm:constr type="l" for="ch" forName="L1TextContainer1" refType="r" refFor="ch" refForName="DropPinPlaceHolder1"/>
                        <dgm:constr type="b" for="ch" forName="L1TextContainer1" refType="h" fact="0.178"/>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8"/>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t" for="ch" forName="L1TextContainer1" refType="h" fact="0.55"/>
                        <dgm:constr type="b" for="ch" forName="L1TextContainer1" refType="h" fact="0.728"/>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72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fact="0.89"/>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4"/>
                  <dgm:constr type="h" for="ch" forName="Ellipse1" refType="w" refFor="ch" refForName="DropPin1" fact="0.4"/>
                  <dgm:constr type="ctrX" for="ch" forName="Ellipse1" refType="ctrX" refFor="ch" refForName="DropPin1"/>
                  <dgm:constr type="ctrY" for="ch" forName="Ellipse1" refType="ctrY" refFor="ch" refForName="DropPin1"/>
                </dgm:constrLst>
                <dgm:layoutNode name="DropPin1" styleLbl="revTx">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node2"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5"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5" fact="NaN" max="NaN"/>
                </dgm:ruleLst>
              </dgm:layoutNode>
              <dgm:layoutNode name="ConnectLine1" styleLbl="sibTrans1D1">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h" fact="0.178"/>
                        <dgm:constr type="b" for="ch" forName="L2TextContainer" refType="h" fact="0.5"/>
                        <dgm:constr type="w" for="ch" forName="L1TextContainer" refType="w" fact="0.83"/>
                        <dgm:constr type="l" for="ch" forName="L1TextContainer" refType="r" refFor="ch" refForName="DropPinPlaceHolder"/>
                        <dgm:constr type="b" for="ch" forName="L1TextContainer" refType="h" fact="0.178"/>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fact="0.8"/>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t" for="ch" forName="L1TextContainer" refType="h" fact="0.55"/>
                        <dgm:constr type="b" for="ch" forName="L1TextContainer" refType="h" fact="0.728"/>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72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fact="0.89"/>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h" fact="0.178"/>
                        <dgm:constr type="b" for="ch" forName="L2TextContainer" refType="h" fact="0.5"/>
                        <dgm:constr type="w" for="ch" forName="L1TextContainer" refType="w" fact="0.83"/>
                        <dgm:constr type="l" for="ch" forName="L1TextContainer" refType="r" refFor="ch" refForName="DropPinPlaceHolder"/>
                        <dgm:constr type="b" for="ch" forName="L1TextContainer" refType="h" fact="0.178"/>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fact="0.8"/>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t" for="ch" forName="L1TextContainer" refType="h" fact="0.55"/>
                        <dgm:constr type="b" for="ch" forName="L1TextContainer" refType="h" fact="0.728"/>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72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fact="0.89"/>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4"/>
                  <dgm:constr type="h" for="ch" forName="Ellipse" refType="w" refFor="ch" refForName="DropPin" fact="0.4"/>
                  <dgm:constr type="ctrX" for="ch" forName="Ellipse" refType="ctrX" refFor="ch" refForName="DropPin"/>
                  <dgm:constr type="ctrY" for="ch" forName="Ellipse" refType="ctrY" refFor="ch" refForName="DropPin"/>
                </dgm:constrLst>
                <dgm:layoutNode name="DropPin" styleLbl="revTx">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node2"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5"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5" fact="NaN" max="NaN"/>
                </dgm:ruleLst>
              </dgm:layoutNode>
              <dgm:layoutNode name="ConnectLine" styleLbl="sibTrans1D1">
                <dgm:alg type="sp"/>
                <dgm:shape xmlns:r="http://schemas.openxmlformats.org/officeDocument/2006/relationships" type="line" r:blip="">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4/20/2026</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4/20/2026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17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“You don’t lose control when business is slow. You lose it when you grow. More loans. More people. More moving parts.</a:t>
            </a:r>
          </a:p>
          <a:p>
            <a:r>
              <a:rPr lang="en-US" dirty="0"/>
              <a:t>And suddenly—you’re not managing the business anymore… you’re reacting to it</a:t>
            </a:r>
            <a:br>
              <a:rPr lang="en-US" dirty="0"/>
            </a:br>
            <a:endParaRPr lang="en-US" dirty="0"/>
          </a:p>
        </p:txBody>
      </p:sp>
    </p:spTree>
    <p:extLst>
      <p:ext uri="{BB962C8B-B14F-4D97-AF65-F5344CB8AC3E}">
        <p14:creationId xmlns:p14="http://schemas.microsoft.com/office/powerpoint/2010/main" val="594345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0A2CD-A4BB-9384-811F-65234C636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426C5-1A75-8F97-F7DD-4271F308484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721059-07A3-59F6-E202-94031D78D98B}"/>
              </a:ext>
            </a:extLst>
          </p:cNvPr>
          <p:cNvSpPr>
            <a:spLocks noGrp="1"/>
          </p:cNvSpPr>
          <p:nvPr>
            <p:ph type="body" idx="1"/>
          </p:nvPr>
        </p:nvSpPr>
        <p:spPr/>
        <p:txBody>
          <a:bodyPr/>
          <a:lstStyle/>
          <a:p>
            <a:r>
              <a:rPr lang="en-US" dirty="0"/>
              <a:t>These reports are built to move you from seeing → monitoring -  to managing → to improving.”</a:t>
            </a:r>
          </a:p>
        </p:txBody>
      </p:sp>
    </p:spTree>
    <p:extLst>
      <p:ext uri="{BB962C8B-B14F-4D97-AF65-F5344CB8AC3E}">
        <p14:creationId xmlns:p14="http://schemas.microsoft.com/office/powerpoint/2010/main" val="420777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Systems to promote Scale. “This isn’t three reports. This is a system: Pipeline tells you what’s coming Lock tells you if you’re converting Compliance tells you where you’re exposed If one breaks—you lose revenue.”</a:t>
            </a:r>
          </a:p>
        </p:txBody>
      </p:sp>
    </p:spTree>
    <p:extLst>
      <p:ext uri="{BB962C8B-B14F-4D97-AF65-F5344CB8AC3E}">
        <p14:creationId xmlns:p14="http://schemas.microsoft.com/office/powerpoint/2010/main" val="1649268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“Most lenders don’t have a growth problem… they have a visibility problem.”</a:t>
            </a:r>
          </a:p>
          <a:p>
            <a:pPr marL="971550" lvl="1" indent="-285750">
              <a:buFont typeface="Wingdings" panose="05000000000000000000" pitchFamily="2" charset="2"/>
              <a:buChar char="q"/>
            </a:pPr>
            <a:r>
              <a:rPr lang="en-US" dirty="0"/>
              <a:t>16 loans sitting as </a:t>
            </a:r>
            <a:r>
              <a:rPr lang="en-US" b="1" dirty="0"/>
              <a:t>“New Loan”</a:t>
            </a:r>
            <a:r>
              <a:rPr lang="en-US" dirty="0"/>
              <a:t> </a:t>
            </a:r>
          </a:p>
          <a:p>
            <a:pPr marL="971550" lvl="1" indent="-285750">
              <a:buFont typeface="Wingdings" panose="05000000000000000000" pitchFamily="2" charset="2"/>
              <a:buChar char="q"/>
            </a:pPr>
            <a:r>
              <a:rPr lang="en-US" dirty="0"/>
              <a:t>16 apps </a:t>
            </a:r>
            <a:r>
              <a:rPr lang="en-US" b="1" dirty="0"/>
              <a:t>not locked</a:t>
            </a:r>
            <a:r>
              <a:rPr lang="en-US" dirty="0"/>
              <a:t> </a:t>
            </a:r>
          </a:p>
          <a:p>
            <a:pPr marL="971550" lvl="1" indent="-285750">
              <a:buFont typeface="Wingdings" panose="05000000000000000000" pitchFamily="2" charset="2"/>
              <a:buChar char="q"/>
            </a:pPr>
            <a:r>
              <a:rPr lang="en-US" dirty="0"/>
              <a:t>16 </a:t>
            </a:r>
            <a:r>
              <a:rPr lang="en-US" b="1" dirty="0"/>
              <a:t>expired LE timing violations</a:t>
            </a:r>
            <a:r>
              <a:rPr lang="en-US" dirty="0"/>
              <a:t> </a:t>
            </a:r>
          </a:p>
          <a:p>
            <a:r>
              <a:rPr lang="en-US" dirty="0"/>
              <a:t>👉 That’s not data. That’s  revenue </a:t>
            </a:r>
            <a:r>
              <a:rPr lang="en-US" b="1" dirty="0"/>
              <a:t>leakage</a:t>
            </a:r>
            <a:endParaRPr lang="en-US" dirty="0"/>
          </a:p>
        </p:txBody>
      </p:sp>
    </p:spTree>
    <p:extLst>
      <p:ext uri="{BB962C8B-B14F-4D97-AF65-F5344CB8AC3E}">
        <p14:creationId xmlns:p14="http://schemas.microsoft.com/office/powerpoint/2010/main" val="292066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60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46DC2-30AE-65FA-34D5-C5CE8E70F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94DCE-337E-67F7-E628-059826DFD04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F41BCF-F1F2-AEDA-0055-E38C6DA4F2D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932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B7568-CCB2-4B42-6E39-3DDFA13C5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24EA5-2BEC-F02B-F2C0-62596488CC8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3BF5A6-1760-811E-8363-2DC5D671A1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53477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purple and black logo&#10;&#10;AI-generated content may be incorrect.">
            <a:extLst>
              <a:ext uri="{FF2B5EF4-FFF2-40B4-BE49-F238E27FC236}">
                <a16:creationId xmlns:a16="http://schemas.microsoft.com/office/drawing/2014/main" id="{9CD8CD59-6178-14DA-CFC8-C7FF1E784282}"/>
              </a:ext>
            </a:extLst>
          </p:cNvPr>
          <p:cNvPicPr>
            <a:picLocks noChangeAspect="1"/>
          </p:cNvPicPr>
          <p:nvPr userDrawn="1"/>
        </p:nvPicPr>
        <p:blipFill>
          <a:blip r:embed="rId2"/>
          <a:stretch>
            <a:fillRect/>
          </a:stretch>
        </p:blipFill>
        <p:spPr>
          <a:xfrm>
            <a:off x="11104901" y="6349933"/>
            <a:ext cx="906246" cy="325748"/>
          </a:xfrm>
          <a:prstGeom prst="rect">
            <a:avLst/>
          </a:prstGeom>
        </p:spPr>
      </p:pic>
    </p:spTree>
    <p:extLst>
      <p:ext uri="{BB962C8B-B14F-4D97-AF65-F5344CB8AC3E}">
        <p14:creationId xmlns:p14="http://schemas.microsoft.com/office/powerpoint/2010/main" val="3550019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purple and black logo&#10;&#10;AI-generated content may be incorrect.">
            <a:extLst>
              <a:ext uri="{FF2B5EF4-FFF2-40B4-BE49-F238E27FC236}">
                <a16:creationId xmlns:a16="http://schemas.microsoft.com/office/drawing/2014/main" id="{24B8243C-3573-C94B-0B16-57166E12CE6E}"/>
              </a:ext>
            </a:extLst>
          </p:cNvPr>
          <p:cNvPicPr>
            <a:picLocks noChangeAspect="1"/>
          </p:cNvPicPr>
          <p:nvPr userDrawn="1"/>
        </p:nvPicPr>
        <p:blipFill>
          <a:blip r:embed="rId2"/>
          <a:stretch>
            <a:fillRect/>
          </a:stretch>
        </p:blipFill>
        <p:spPr>
          <a:xfrm>
            <a:off x="11104901" y="6349933"/>
            <a:ext cx="906246" cy="325748"/>
          </a:xfrm>
          <a:prstGeom prst="rect">
            <a:avLst/>
          </a:prstGeom>
        </p:spPr>
      </p:pic>
    </p:spTree>
    <p:extLst>
      <p:ext uri="{BB962C8B-B14F-4D97-AF65-F5344CB8AC3E}">
        <p14:creationId xmlns:p14="http://schemas.microsoft.com/office/powerpoint/2010/main" val="671592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purple and black logo&#10;&#10;AI-generated content may be incorrect.">
            <a:extLst>
              <a:ext uri="{FF2B5EF4-FFF2-40B4-BE49-F238E27FC236}">
                <a16:creationId xmlns:a16="http://schemas.microsoft.com/office/drawing/2014/main" id="{C636172E-FAFF-0A07-CC90-0F90A9A777BB}"/>
              </a:ext>
            </a:extLst>
          </p:cNvPr>
          <p:cNvPicPr>
            <a:picLocks noChangeAspect="1"/>
          </p:cNvPicPr>
          <p:nvPr userDrawn="1"/>
        </p:nvPicPr>
        <p:blipFill>
          <a:blip r:embed="rId2"/>
          <a:stretch>
            <a:fillRect/>
          </a:stretch>
        </p:blipFill>
        <p:spPr>
          <a:xfrm>
            <a:off x="11104901" y="6349933"/>
            <a:ext cx="906246" cy="325748"/>
          </a:xfrm>
          <a:prstGeom prst="rect">
            <a:avLst/>
          </a:prstGeom>
        </p:spPr>
      </p:pic>
    </p:spTree>
    <p:extLst>
      <p:ext uri="{BB962C8B-B14F-4D97-AF65-F5344CB8AC3E}">
        <p14:creationId xmlns:p14="http://schemas.microsoft.com/office/powerpoint/2010/main" val="646787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DBF0FB-88D2-4271-BFAF-D129CF8C2F68}"/>
              </a:ext>
              <a:ext uri="{C183D7F6-B498-43B3-948B-1728B52AA6E4}">
                <adec:decorative xmlns:adec="http://schemas.microsoft.com/office/drawing/2017/decorative" val="1"/>
              </a:ext>
            </a:extLst>
          </p:cNvPr>
          <p:cNvSpPr/>
          <p:nvPr userDrawn="1"/>
        </p:nvSpPr>
        <p:spPr>
          <a:xfrm>
            <a:off x="6410325" y="-4078"/>
            <a:ext cx="5787773"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2B807B-6DFA-471C-B675-016416207F0E}"/>
              </a:ext>
              <a:ext uri="{C183D7F6-B498-43B3-948B-1728B52AA6E4}">
                <adec:decorative xmlns:adec="http://schemas.microsoft.com/office/drawing/2017/decorative" val="1"/>
              </a:ext>
            </a:extLst>
          </p:cNvPr>
          <p:cNvSpPr/>
          <p:nvPr userDrawn="1"/>
        </p:nvSpPr>
        <p:spPr>
          <a:xfrm>
            <a:off x="1524" y="1031500"/>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55D4C0-9882-489D-AD77-A9F38B3784A6}"/>
              </a:ext>
              <a:ext uri="{C183D7F6-B498-43B3-948B-1728B52AA6E4}">
                <adec:decorative xmlns:adec="http://schemas.microsoft.com/office/drawing/2017/decorative" val="1"/>
              </a:ext>
            </a:extLst>
          </p:cNvPr>
          <p:cNvSpPr/>
          <p:nvPr userDrawn="1"/>
        </p:nvSpPr>
        <p:spPr>
          <a:xfrm>
            <a:off x="6446677" y="1095508"/>
            <a:ext cx="5742273"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8EC5ED-FCAE-682A-C050-58786819ECD3}"/>
              </a:ext>
            </a:extLst>
          </p:cNvPr>
          <p:cNvSpPr>
            <a:spLocks noGrp="1"/>
          </p:cNvSpPr>
          <p:nvPr>
            <p:ph type="title"/>
          </p:nvPr>
        </p:nvSpPr>
        <p:spPr>
          <a:xfrm>
            <a:off x="6757416" y="1316736"/>
            <a:ext cx="5120640" cy="3392424"/>
          </a:xfrm>
        </p:spPr>
        <p:txBody>
          <a:bodyPr anchor="b"/>
          <a:lstStyle>
            <a:lvl1pPr>
              <a:lnSpc>
                <a:spcPct val="100000"/>
              </a:lnSpc>
              <a:defRPr/>
            </a:lvl1pPr>
          </a:lstStyle>
          <a:p>
            <a:r>
              <a:rPr lang="en-US"/>
              <a:t>Click to edit Master title style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6749828" y="4816366"/>
            <a:ext cx="5125300" cy="1068929"/>
          </a:xfrm>
        </p:spPr>
        <p:txBody>
          <a:bodyPr anchor="t" anchorCtr="0">
            <a:noAutofit/>
          </a:bodyPr>
          <a:lstStyle>
            <a:lvl1pPr marL="0" indent="0">
              <a:lnSpc>
                <a:spcPct val="100000"/>
              </a:lnSpc>
              <a:buNone/>
              <a:defRPr sz="2000" b="0"/>
            </a:lvl1pPr>
          </a:lstStyle>
          <a:p>
            <a:r>
              <a:rPr lang="en-US" sz="2000" dirty="0">
                <a:solidFill>
                  <a:schemeClr val="tx2"/>
                </a:solidFill>
              </a:rPr>
              <a:t>Click to add subtitle</a:t>
            </a:r>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p:nvPr>
        </p:nvSpPr>
        <p:spPr>
          <a:xfrm>
            <a:off x="-6099" y="1095509"/>
            <a:ext cx="6391656" cy="5016892"/>
          </a:xfrm>
        </p:spPr>
        <p:txBody>
          <a:bodyPr anchor="t">
            <a:normAutofit/>
          </a:bodyPr>
          <a:lstStyle>
            <a:lvl1pPr marL="0" indent="0" algn="ctr">
              <a:buNone/>
              <a:defRPr sz="1400"/>
            </a:lvl1pPr>
          </a:lstStyle>
          <a:p>
            <a:r>
              <a:rPr lang="en-US"/>
              <a:t>Click icon to add picture</a:t>
            </a:r>
            <a:endParaRPr lang="en-US" dirty="0"/>
          </a:p>
        </p:txBody>
      </p:sp>
      <p:sp>
        <p:nvSpPr>
          <p:cNvPr id="32" name="Rectangle 31">
            <a:extLst>
              <a:ext uri="{FF2B5EF4-FFF2-40B4-BE49-F238E27FC236}">
                <a16:creationId xmlns:a16="http://schemas.microsoft.com/office/drawing/2014/main" id="{247A5DB4-1ED7-4630-89AF-F1802E44EF89}"/>
              </a:ext>
              <a:ext uri="{C183D7F6-B498-43B3-948B-1728B52AA6E4}">
                <adec:decorative xmlns:adec="http://schemas.microsoft.com/office/drawing/2017/decorative" val="1"/>
              </a:ext>
            </a:extLst>
          </p:cNvPr>
          <p:cNvSpPr/>
          <p:nvPr userDrawn="1"/>
        </p:nvSpPr>
        <p:spPr>
          <a:xfrm>
            <a:off x="0" y="6144405"/>
            <a:ext cx="644667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5D4012-4107-490F-A369-EA7063242A98}"/>
              </a:ext>
              <a:ext uri="{C183D7F6-B498-43B3-948B-1728B52AA6E4}">
                <adec:decorative xmlns:adec="http://schemas.microsoft.com/office/drawing/2017/decorative" val="1"/>
              </a:ext>
            </a:extLst>
          </p:cNvPr>
          <p:cNvSpPr/>
          <p:nvPr userDrawn="1"/>
        </p:nvSpPr>
        <p:spPr>
          <a:xfrm>
            <a:off x="6446677" y="6167615"/>
            <a:ext cx="5742273"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95C79E2-9EA5-4713-B4AF-0E4572CFFA2F}"/>
              </a:ext>
              <a:ext uri="{C183D7F6-B498-43B3-948B-1728B52AA6E4}">
                <adec:decorative xmlns:adec="http://schemas.microsoft.com/office/drawing/2017/decorative" val="1"/>
              </a:ext>
            </a:extLst>
          </p:cNvPr>
          <p:cNvSpPr/>
          <p:nvPr userDrawn="1"/>
        </p:nvSpPr>
        <p:spPr>
          <a:xfrm>
            <a:off x="1524" y="6112249"/>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74C09E2-06F0-4230-8DAD-A0DBF01F8603}"/>
              </a:ext>
              <a:ext uri="{C183D7F6-B498-43B3-948B-1728B52AA6E4}">
                <adec:decorative xmlns:adec="http://schemas.microsoft.com/office/drawing/2017/decorative" val="1"/>
              </a:ext>
            </a:extLst>
          </p:cNvPr>
          <p:cNvSpPr/>
          <p:nvPr userDrawn="1"/>
        </p:nvSpPr>
        <p:spPr>
          <a:xfrm>
            <a:off x="637949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B5BEAE8-C117-C223-8E01-4DE6EE667994}"/>
              </a:ext>
            </a:extLst>
          </p:cNvPr>
          <p:cNvPicPr>
            <a:picLocks noChangeAspect="1"/>
          </p:cNvPicPr>
          <p:nvPr userDrawn="1"/>
        </p:nvPicPr>
        <p:blipFill>
          <a:blip r:embed="rId2"/>
          <a:srcRect/>
          <a:stretch/>
        </p:blipFill>
        <p:spPr>
          <a:xfrm>
            <a:off x="11104901" y="6364326"/>
            <a:ext cx="906246" cy="296961"/>
          </a:xfrm>
          <a:prstGeom prst="rect">
            <a:avLst/>
          </a:prstGeom>
        </p:spPr>
      </p:pic>
    </p:spTree>
    <p:extLst>
      <p:ext uri="{BB962C8B-B14F-4D97-AF65-F5344CB8AC3E}">
        <p14:creationId xmlns:p14="http://schemas.microsoft.com/office/powerpoint/2010/main" val="4088615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ntent + Picture">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141023" y="167463"/>
            <a:ext cx="6408058" cy="1580890"/>
          </a:xfrm>
        </p:spPr>
        <p:txBody>
          <a:bodyPr anchor="b" anchorCtr="0">
            <a:noAutofit/>
          </a:bodyPr>
          <a:lstStyle>
            <a:lvl1pPr>
              <a:lnSpc>
                <a:spcPct val="100000"/>
              </a:lnSpc>
              <a:defRPr sz="3200"/>
            </a:lvl1pPr>
          </a:lstStyle>
          <a:p>
            <a:r>
              <a:rPr lang="en-US" dirty="0"/>
              <a:t>Click to add title</a:t>
            </a:r>
          </a:p>
        </p:txBody>
      </p:sp>
      <p:sp>
        <p:nvSpPr>
          <p:cNvPr id="4" name="Content Placeholder 3">
            <a:extLst>
              <a:ext uri="{FF2B5EF4-FFF2-40B4-BE49-F238E27FC236}">
                <a16:creationId xmlns:a16="http://schemas.microsoft.com/office/drawing/2014/main" id="{FFD78806-0532-B92A-4326-73941B4232E7}"/>
              </a:ext>
            </a:extLst>
          </p:cNvPr>
          <p:cNvSpPr>
            <a:spLocks noGrp="1"/>
          </p:cNvSpPr>
          <p:nvPr>
            <p:ph sz="quarter" idx="16" hasCustomPrompt="1"/>
          </p:nvPr>
        </p:nvSpPr>
        <p:spPr>
          <a:xfrm>
            <a:off x="0" y="0"/>
            <a:ext cx="4613275" cy="685800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DEB24183-BE19-B810-4EF4-D9959CAD150B}"/>
              </a:ext>
            </a:extLst>
          </p:cNvPr>
          <p:cNvSpPr>
            <a:spLocks noGrp="1"/>
          </p:cNvSpPr>
          <p:nvPr>
            <p:ph sz="quarter" idx="15" hasCustomPrompt="1"/>
          </p:nvPr>
        </p:nvSpPr>
        <p:spPr>
          <a:xfrm>
            <a:off x="5140405" y="1959427"/>
            <a:ext cx="6408665" cy="4161653"/>
          </a:xfrm>
        </p:spPr>
        <p:txBody>
          <a:bodyPr anchor="t">
            <a:normAutofit/>
          </a:bodyPr>
          <a:lstStyle>
            <a:lvl1pPr marL="0" indent="0">
              <a:lnSpc>
                <a:spcPct val="100000"/>
              </a:lnSpc>
              <a:spcAft>
                <a:spcPts val="600"/>
              </a:spcAft>
              <a:buNone/>
              <a:defRPr sz="1800" b="0"/>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3461789-6746-5974-6271-38C6266A2431}"/>
              </a:ext>
            </a:extLst>
          </p:cNvPr>
          <p:cNvPicPr>
            <a:picLocks noChangeAspect="1"/>
          </p:cNvPicPr>
          <p:nvPr userDrawn="1"/>
        </p:nvPicPr>
        <p:blipFill>
          <a:blip r:embed="rId2"/>
          <a:srcRect/>
          <a:stretch/>
        </p:blipFill>
        <p:spPr>
          <a:xfrm>
            <a:off x="11104901" y="6364326"/>
            <a:ext cx="906246" cy="296961"/>
          </a:xfrm>
          <a:prstGeom prst="rect">
            <a:avLst/>
          </a:prstGeom>
        </p:spPr>
      </p:pic>
    </p:spTree>
    <p:extLst>
      <p:ext uri="{BB962C8B-B14F-4D97-AF65-F5344CB8AC3E}">
        <p14:creationId xmlns:p14="http://schemas.microsoft.com/office/powerpoint/2010/main" val="30647862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 Subtitl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8" y="1034477"/>
            <a:ext cx="9380431" cy="2614551"/>
          </a:xfrm>
        </p:spPr>
        <p:txBody>
          <a:bodyPr anchor="b"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EF94ADB5-E70F-B672-CBEB-D8194AEA79D5}"/>
              </a:ext>
            </a:extLst>
          </p:cNvPr>
          <p:cNvSpPr>
            <a:spLocks noGrp="1"/>
          </p:cNvSpPr>
          <p:nvPr>
            <p:ph type="body" sz="quarter" idx="10" hasCustomPrompt="1"/>
          </p:nvPr>
        </p:nvSpPr>
        <p:spPr>
          <a:xfrm>
            <a:off x="1386177" y="3649028"/>
            <a:ext cx="9380431" cy="2164715"/>
          </a:xfrm>
        </p:spPr>
        <p:txBody>
          <a:bodyPr anchor="t"/>
          <a:lstStyle>
            <a:lvl1pPr marL="0" indent="0">
              <a:lnSpc>
                <a:spcPct val="125000"/>
              </a:lnSpc>
              <a:buNone/>
              <a:defRPr lang="en-US" sz="2400" b="0" kern="1200" spc="150" baseline="0" dirty="0" smtClean="0">
                <a:solidFill>
                  <a:schemeClr val="bg1"/>
                </a:solidFill>
                <a:latin typeface="+mn-lt"/>
                <a:ea typeface="+mn-ea"/>
                <a:cs typeface="+mn-cs"/>
              </a:defRPr>
            </a:lvl1pPr>
            <a:lvl2pPr>
              <a:defRPr lang="en-US" sz="2400" b="0" kern="1200" spc="150" baseline="0" dirty="0" smtClean="0">
                <a:solidFill>
                  <a:schemeClr val="bg1"/>
                </a:solidFill>
                <a:latin typeface="+mn-lt"/>
                <a:ea typeface="+mn-ea"/>
                <a:cs typeface="+mn-cs"/>
              </a:defRPr>
            </a:lvl2pPr>
            <a:lvl3pPr>
              <a:defRPr lang="en-US" sz="2400" b="0" kern="1200" spc="150" baseline="0" dirty="0" smtClean="0">
                <a:solidFill>
                  <a:schemeClr val="bg1"/>
                </a:solidFill>
                <a:latin typeface="+mn-lt"/>
                <a:ea typeface="+mn-ea"/>
                <a:cs typeface="+mn-cs"/>
              </a:defRPr>
            </a:lvl3pPr>
            <a:lvl4pPr>
              <a:defRPr lang="en-US" sz="2400" b="0" kern="1200" spc="150" baseline="0" dirty="0" smtClean="0">
                <a:solidFill>
                  <a:schemeClr val="bg1"/>
                </a:solidFill>
                <a:latin typeface="+mn-lt"/>
                <a:ea typeface="+mn-ea"/>
                <a:cs typeface="+mn-cs"/>
              </a:defRPr>
            </a:lvl4pPr>
            <a:lvl5pPr>
              <a:defRPr lang="en-US" sz="2400" b="0" kern="1200" spc="150" baseline="0" dirty="0">
                <a:solidFill>
                  <a:schemeClr val="bg1"/>
                </a:solidFill>
                <a:latin typeface="+mn-lt"/>
                <a:ea typeface="+mn-ea"/>
                <a:cs typeface="+mn-cs"/>
              </a:defRPr>
            </a:lvl5pPr>
          </a:lstStyle>
          <a:p>
            <a:pPr lvl="0"/>
            <a:r>
              <a:rPr lang="en-US" dirty="0"/>
              <a:t>Click to add text</a:t>
            </a:r>
          </a:p>
        </p:txBody>
      </p:sp>
      <p:pic>
        <p:nvPicPr>
          <p:cNvPr id="2" name="Picture 1">
            <a:extLst>
              <a:ext uri="{FF2B5EF4-FFF2-40B4-BE49-F238E27FC236}">
                <a16:creationId xmlns:a16="http://schemas.microsoft.com/office/drawing/2014/main" id="{6F626FEC-ADBA-884F-F3B9-914348071DD1}"/>
              </a:ext>
            </a:extLst>
          </p:cNvPr>
          <p:cNvPicPr>
            <a:picLocks noChangeAspect="1"/>
          </p:cNvPicPr>
          <p:nvPr userDrawn="1"/>
        </p:nvPicPr>
        <p:blipFill>
          <a:blip r:embed="rId2"/>
          <a:srcRect/>
          <a:stretch/>
        </p:blipFill>
        <p:spPr>
          <a:xfrm>
            <a:off x="11403394" y="6107504"/>
            <a:ext cx="492886" cy="643491"/>
          </a:xfrm>
          <a:prstGeom prst="rect">
            <a:avLst/>
          </a:prstGeom>
        </p:spPr>
      </p:pic>
    </p:spTree>
    <p:extLst>
      <p:ext uri="{BB962C8B-B14F-4D97-AF65-F5344CB8AC3E}">
        <p14:creationId xmlns:p14="http://schemas.microsoft.com/office/powerpoint/2010/main" val="18230590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542563" y="2590800"/>
            <a:ext cx="6441412"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8197362" y="2590800"/>
            <a:ext cx="3522849" cy="3718557"/>
          </a:xfrm>
        </p:spPr>
        <p:txBody>
          <a:bodyPr anchor="t">
            <a:normAutofit/>
          </a:bodyPr>
          <a:lstStyle>
            <a:lvl1pPr marL="285750" indent="-285750">
              <a:lnSpc>
                <a:spcPct val="125000"/>
              </a:lnSpc>
              <a:spcAft>
                <a:spcPts val="600"/>
              </a:spcAft>
              <a:buFont typeface="Wingdings" panose="05000000000000000000" pitchFamily="2" charset="2"/>
              <a:buChar char="§"/>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A20870B-10E7-0856-0E2F-AEA5255B4B66}"/>
              </a:ext>
            </a:extLst>
          </p:cNvPr>
          <p:cNvPicPr>
            <a:picLocks noChangeAspect="1"/>
          </p:cNvPicPr>
          <p:nvPr userDrawn="1"/>
        </p:nvPicPr>
        <p:blipFill>
          <a:blip r:embed="rId2"/>
          <a:srcRect/>
          <a:stretch/>
        </p:blipFill>
        <p:spPr>
          <a:xfrm>
            <a:off x="11104901" y="6364326"/>
            <a:ext cx="906246" cy="296961"/>
          </a:xfrm>
          <a:prstGeom prst="rect">
            <a:avLst/>
          </a:prstGeom>
        </p:spPr>
      </p:pic>
    </p:spTree>
    <p:extLst>
      <p:ext uri="{BB962C8B-B14F-4D97-AF65-F5344CB8AC3E}">
        <p14:creationId xmlns:p14="http://schemas.microsoft.com/office/powerpoint/2010/main" val="981933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0"/>
            <a:ext cx="12192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648935" y="91439"/>
            <a:ext cx="10900146" cy="1168739"/>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648935" y="1646102"/>
            <a:ext cx="3819652" cy="4160520"/>
          </a:xfrm>
        </p:spPr>
        <p:txBody>
          <a:bodyPr anchor="t">
            <a:normAutofit/>
          </a:bodyPr>
          <a:lstStyle>
            <a:lvl1pPr>
              <a:lnSpc>
                <a:spcPct val="125000"/>
              </a:lnSpc>
              <a:spcAft>
                <a:spcPts val="600"/>
              </a:spcAft>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4679661" y="1646102"/>
            <a:ext cx="6863403" cy="4160520"/>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EE6AAD2-2DFE-DEBF-1F56-49632F1435B0}"/>
              </a:ext>
            </a:extLst>
          </p:cNvPr>
          <p:cNvPicPr>
            <a:picLocks noChangeAspect="1"/>
          </p:cNvPicPr>
          <p:nvPr userDrawn="1"/>
        </p:nvPicPr>
        <p:blipFill>
          <a:blip r:embed="rId2"/>
          <a:srcRect/>
          <a:stretch/>
        </p:blipFill>
        <p:spPr>
          <a:xfrm>
            <a:off x="11104901" y="6364326"/>
            <a:ext cx="906246" cy="296961"/>
          </a:xfrm>
          <a:prstGeom prst="rect">
            <a:avLst/>
          </a:prstGeom>
        </p:spPr>
      </p:pic>
    </p:spTree>
    <p:extLst>
      <p:ext uri="{BB962C8B-B14F-4D97-AF65-F5344CB8AC3E}">
        <p14:creationId xmlns:p14="http://schemas.microsoft.com/office/powerpoint/2010/main" val="1382220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4" name="Table Placeholder 3">
            <a:extLst>
              <a:ext uri="{FF2B5EF4-FFF2-40B4-BE49-F238E27FC236}">
                <a16:creationId xmlns:a16="http://schemas.microsoft.com/office/drawing/2014/main" id="{74D0E84D-2B51-9F8D-82CE-C086143DC605}"/>
              </a:ext>
            </a:extLst>
          </p:cNvPr>
          <p:cNvSpPr>
            <a:spLocks noGrp="1"/>
          </p:cNvSpPr>
          <p:nvPr>
            <p:ph type="tbl" sz="quarter" idx="14"/>
          </p:nvPr>
        </p:nvSpPr>
        <p:spPr>
          <a:xfrm>
            <a:off x="1630363" y="2757951"/>
            <a:ext cx="9918700" cy="3387579"/>
          </a:xfrm>
        </p:spPr>
        <p:txBody>
          <a:bodyPr anchor="t"/>
          <a:lstStyle>
            <a:lvl1pPr marL="0" indent="0" algn="ctr">
              <a:buNone/>
              <a:defRPr/>
            </a:lvl1pPr>
          </a:lstStyle>
          <a:p>
            <a:r>
              <a:rPr lang="en-US"/>
              <a:t>Click icon to add table</a:t>
            </a:r>
            <a:endParaRPr lang="en-US" dirty="0"/>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7017B18-E8DE-61DF-7BFB-9852B532DD3E}"/>
              </a:ext>
            </a:extLst>
          </p:cNvPr>
          <p:cNvPicPr>
            <a:picLocks noChangeAspect="1"/>
          </p:cNvPicPr>
          <p:nvPr userDrawn="1"/>
        </p:nvPicPr>
        <p:blipFill>
          <a:blip r:embed="rId2"/>
          <a:srcRect/>
          <a:stretch/>
        </p:blipFill>
        <p:spPr>
          <a:xfrm>
            <a:off x="11104901" y="6364326"/>
            <a:ext cx="906246" cy="296961"/>
          </a:xfrm>
          <a:prstGeom prst="rect">
            <a:avLst/>
          </a:prstGeom>
        </p:spPr>
      </p:pic>
    </p:spTree>
    <p:extLst>
      <p:ext uri="{BB962C8B-B14F-4D97-AF65-F5344CB8AC3E}">
        <p14:creationId xmlns:p14="http://schemas.microsoft.com/office/powerpoint/2010/main" val="3670231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848455"/>
            <a:ext cx="5102365" cy="2601914"/>
          </a:xfrm>
        </p:spPr>
        <p:txBody>
          <a:bodyPr tIns="182880" anchor="ctr" anchorCtr="0">
            <a:noAutofit/>
          </a:bodyPr>
          <a:lstStyle>
            <a:lvl1pPr>
              <a:lnSpc>
                <a:spcPct val="100000"/>
              </a:lnSpc>
              <a:defRPr sz="3200" cap="all" baseline="0">
                <a:solidFill>
                  <a:schemeClr val="bg1"/>
                </a:solidFill>
              </a:defRPr>
            </a:lvl1pPr>
          </a:lstStyle>
          <a:p>
            <a:r>
              <a:rPr lang="en-US" dirty="0">
                <a:solidFill>
                  <a:schemeClr val="bg1"/>
                </a:solidFill>
              </a:rPr>
              <a:t>CLICK TO ADD TITLE</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ctr">
            <a:normAutofit/>
          </a:bodyPr>
          <a:lstStyle>
            <a:lvl1pPr marL="0" indent="0">
              <a:lnSpc>
                <a:spcPct val="100000"/>
              </a:lnSpc>
              <a:spcAft>
                <a:spcPts val="600"/>
              </a:spcAft>
              <a:buNone/>
              <a:defRPr sz="1800" b="0"/>
            </a:lvl1pPr>
          </a:lstStyle>
          <a:p>
            <a:r>
              <a:rPr lang="en-US" dirty="0"/>
              <a:t>Click to add text</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0557ABF-B75C-BD78-1A04-E483A57A9491}"/>
              </a:ext>
              <a:ext uri="{C183D7F6-B498-43B3-948B-1728B52AA6E4}">
                <adec:decorative xmlns:adec="http://schemas.microsoft.com/office/drawing/2017/decorative" val="1"/>
              </a:ext>
            </a:extLst>
          </p:cNvPr>
          <p:cNvSpPr/>
          <p:nvPr userDrawn="1"/>
        </p:nvSpPr>
        <p:spPr>
          <a:xfrm>
            <a:off x="1067712" y="0"/>
            <a:ext cx="5728216" cy="845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9268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purple and black logo&#10;&#10;AI-generated content may be incorrect.">
            <a:extLst>
              <a:ext uri="{FF2B5EF4-FFF2-40B4-BE49-F238E27FC236}">
                <a16:creationId xmlns:a16="http://schemas.microsoft.com/office/drawing/2014/main" id="{DD29DE8D-16E4-7612-92B7-7D76D101AD3B}"/>
              </a:ext>
            </a:extLst>
          </p:cNvPr>
          <p:cNvPicPr>
            <a:picLocks noChangeAspect="1"/>
          </p:cNvPicPr>
          <p:nvPr userDrawn="1"/>
        </p:nvPicPr>
        <p:blipFill>
          <a:blip r:embed="rId2"/>
          <a:stretch>
            <a:fillRect/>
          </a:stretch>
        </p:blipFill>
        <p:spPr>
          <a:xfrm>
            <a:off x="11104901" y="6349933"/>
            <a:ext cx="906246" cy="325748"/>
          </a:xfrm>
          <a:prstGeom prst="rect">
            <a:avLst/>
          </a:prstGeom>
        </p:spPr>
      </p:pic>
    </p:spTree>
    <p:extLst>
      <p:ext uri="{BB962C8B-B14F-4D97-AF65-F5344CB8AC3E}">
        <p14:creationId xmlns:p14="http://schemas.microsoft.com/office/powerpoint/2010/main" val="232285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urple and black logo&#10;&#10;AI-generated content may be incorrect.">
            <a:extLst>
              <a:ext uri="{FF2B5EF4-FFF2-40B4-BE49-F238E27FC236}">
                <a16:creationId xmlns:a16="http://schemas.microsoft.com/office/drawing/2014/main" id="{6AA09102-A616-949A-4E43-C8283AEAEFA8}"/>
              </a:ext>
            </a:extLst>
          </p:cNvPr>
          <p:cNvPicPr>
            <a:picLocks noChangeAspect="1"/>
          </p:cNvPicPr>
          <p:nvPr userDrawn="1"/>
        </p:nvPicPr>
        <p:blipFill>
          <a:blip r:embed="rId2"/>
          <a:stretch>
            <a:fillRect/>
          </a:stretch>
        </p:blipFill>
        <p:spPr>
          <a:xfrm>
            <a:off x="11104901" y="6349933"/>
            <a:ext cx="906246" cy="325748"/>
          </a:xfrm>
          <a:prstGeom prst="rect">
            <a:avLst/>
          </a:prstGeom>
        </p:spPr>
      </p:pic>
    </p:spTree>
    <p:extLst>
      <p:ext uri="{BB962C8B-B14F-4D97-AF65-F5344CB8AC3E}">
        <p14:creationId xmlns:p14="http://schemas.microsoft.com/office/powerpoint/2010/main" val="1715393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urple and black logo&#10;&#10;AI-generated content may be incorrect.">
            <a:extLst>
              <a:ext uri="{FF2B5EF4-FFF2-40B4-BE49-F238E27FC236}">
                <a16:creationId xmlns:a16="http://schemas.microsoft.com/office/drawing/2014/main" id="{1FC15840-456A-9A27-79D2-5723D4BC911D}"/>
              </a:ext>
            </a:extLst>
          </p:cNvPr>
          <p:cNvPicPr>
            <a:picLocks noChangeAspect="1"/>
          </p:cNvPicPr>
          <p:nvPr userDrawn="1"/>
        </p:nvPicPr>
        <p:blipFill>
          <a:blip r:embed="rId2"/>
          <a:stretch>
            <a:fillRect/>
          </a:stretch>
        </p:blipFill>
        <p:spPr>
          <a:xfrm>
            <a:off x="11104901" y="6349933"/>
            <a:ext cx="906246" cy="325748"/>
          </a:xfrm>
          <a:prstGeom prst="rect">
            <a:avLst/>
          </a:prstGeom>
        </p:spPr>
      </p:pic>
    </p:spTree>
    <p:extLst>
      <p:ext uri="{BB962C8B-B14F-4D97-AF65-F5344CB8AC3E}">
        <p14:creationId xmlns:p14="http://schemas.microsoft.com/office/powerpoint/2010/main" val="244702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urple and black logo&#10;&#10;AI-generated content may be incorrect.">
            <a:extLst>
              <a:ext uri="{FF2B5EF4-FFF2-40B4-BE49-F238E27FC236}">
                <a16:creationId xmlns:a16="http://schemas.microsoft.com/office/drawing/2014/main" id="{60038FE2-022B-59EB-BD02-E710C1D53AF8}"/>
              </a:ext>
            </a:extLst>
          </p:cNvPr>
          <p:cNvPicPr>
            <a:picLocks noChangeAspect="1"/>
          </p:cNvPicPr>
          <p:nvPr userDrawn="1"/>
        </p:nvPicPr>
        <p:blipFill>
          <a:blip r:embed="rId2"/>
          <a:stretch>
            <a:fillRect/>
          </a:stretch>
        </p:blipFill>
        <p:spPr>
          <a:xfrm>
            <a:off x="11104901" y="6349933"/>
            <a:ext cx="906246" cy="325748"/>
          </a:xfrm>
          <a:prstGeom prst="rect">
            <a:avLst/>
          </a:prstGeom>
        </p:spPr>
      </p:pic>
    </p:spTree>
    <p:extLst>
      <p:ext uri="{BB962C8B-B14F-4D97-AF65-F5344CB8AC3E}">
        <p14:creationId xmlns:p14="http://schemas.microsoft.com/office/powerpoint/2010/main" val="749049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9/8/20XX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dirty="0"/>
          </a:p>
        </p:txBody>
      </p:sp>
      <p:sp useBgFill="1">
        <p:nvSpPr>
          <p:cNvPr id="6" name="Rectangle 5">
            <a:extLst>
              <a:ext uri="{FF2B5EF4-FFF2-40B4-BE49-F238E27FC236}">
                <a16:creationId xmlns:a16="http://schemas.microsoft.com/office/drawing/2014/main" id="{6F5F9A18-5EC8-A45F-A3FC-C12C265A8938}"/>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3EAA1D2-E4F2-4387-B308-7FD35AC6760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D238EC0-A96A-1700-664E-93F96A2D2B7A}"/>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82A6BD2-2FAE-5D12-3F98-3D0977175862}"/>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8964289-015B-9BD8-D45F-4562EEA84C35}"/>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93A7E-238D-C1E2-0BC5-8782D547F89B}"/>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0083BA5-059F-1B46-E1E2-FEBA6A6F255E}"/>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62DC968-0234-33F4-3B1A-BE8CDD6438A5}"/>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logo with a flower&#10;&#10;AI-generated content may be incorrect.">
            <a:extLst>
              <a:ext uri="{FF2B5EF4-FFF2-40B4-BE49-F238E27FC236}">
                <a16:creationId xmlns:a16="http://schemas.microsoft.com/office/drawing/2014/main" id="{0778FD3F-26F4-F5E4-19B6-1205A06CF04A}"/>
              </a:ext>
            </a:extLst>
          </p:cNvPr>
          <p:cNvPicPr>
            <a:picLocks noChangeAspect="1"/>
          </p:cNvPicPr>
          <p:nvPr userDrawn="1"/>
        </p:nvPicPr>
        <p:blipFill>
          <a:blip r:embed="rId2"/>
          <a:stretch>
            <a:fillRect/>
          </a:stretch>
        </p:blipFill>
        <p:spPr>
          <a:xfrm>
            <a:off x="11411081" y="6143357"/>
            <a:ext cx="466414" cy="578118"/>
          </a:xfrm>
          <a:prstGeom prst="rect">
            <a:avLst/>
          </a:prstGeom>
        </p:spPr>
      </p:pic>
    </p:spTree>
    <p:extLst>
      <p:ext uri="{BB962C8B-B14F-4D97-AF65-F5344CB8AC3E}">
        <p14:creationId xmlns:p14="http://schemas.microsoft.com/office/powerpoint/2010/main" val="67031742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urple and black logo&#10;&#10;AI-generated content may be incorrect.">
            <a:extLst>
              <a:ext uri="{FF2B5EF4-FFF2-40B4-BE49-F238E27FC236}">
                <a16:creationId xmlns:a16="http://schemas.microsoft.com/office/drawing/2014/main" id="{9CC87E49-8182-C686-5AFB-31BC7FB07659}"/>
              </a:ext>
            </a:extLst>
          </p:cNvPr>
          <p:cNvPicPr>
            <a:picLocks noChangeAspect="1"/>
          </p:cNvPicPr>
          <p:nvPr userDrawn="1"/>
        </p:nvPicPr>
        <p:blipFill>
          <a:blip r:embed="rId2"/>
          <a:stretch>
            <a:fillRect/>
          </a:stretch>
        </p:blipFill>
        <p:spPr>
          <a:xfrm>
            <a:off x="11104901" y="6349933"/>
            <a:ext cx="906246" cy="325748"/>
          </a:xfrm>
          <a:prstGeom prst="rect">
            <a:avLst/>
          </a:prstGeom>
        </p:spPr>
      </p:pic>
    </p:spTree>
    <p:extLst>
      <p:ext uri="{BB962C8B-B14F-4D97-AF65-F5344CB8AC3E}">
        <p14:creationId xmlns:p14="http://schemas.microsoft.com/office/powerpoint/2010/main" val="250723942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urple and black logo&#10;&#10;AI-generated content may be incorrect.">
            <a:extLst>
              <a:ext uri="{FF2B5EF4-FFF2-40B4-BE49-F238E27FC236}">
                <a16:creationId xmlns:a16="http://schemas.microsoft.com/office/drawing/2014/main" id="{29EF6A41-A534-8FFE-3A13-5C4F1E1C6F4E}"/>
              </a:ext>
            </a:extLst>
          </p:cNvPr>
          <p:cNvPicPr>
            <a:picLocks noChangeAspect="1"/>
          </p:cNvPicPr>
          <p:nvPr userDrawn="1"/>
        </p:nvPicPr>
        <p:blipFill>
          <a:blip r:embed="rId2"/>
          <a:stretch>
            <a:fillRect/>
          </a:stretch>
        </p:blipFill>
        <p:spPr>
          <a:xfrm>
            <a:off x="11104901" y="6349933"/>
            <a:ext cx="906246" cy="325748"/>
          </a:xfrm>
          <a:prstGeom prst="rect">
            <a:avLst/>
          </a:prstGeom>
        </p:spPr>
      </p:pic>
    </p:spTree>
    <p:extLst>
      <p:ext uri="{BB962C8B-B14F-4D97-AF65-F5344CB8AC3E}">
        <p14:creationId xmlns:p14="http://schemas.microsoft.com/office/powerpoint/2010/main" val="206425013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urple and black logo&#10;&#10;AI-generated content may be incorrect.">
            <a:extLst>
              <a:ext uri="{FF2B5EF4-FFF2-40B4-BE49-F238E27FC236}">
                <a16:creationId xmlns:a16="http://schemas.microsoft.com/office/drawing/2014/main" id="{A44833E0-0C54-3410-72D1-3C20701495FF}"/>
              </a:ext>
            </a:extLst>
          </p:cNvPr>
          <p:cNvPicPr>
            <a:picLocks noChangeAspect="1"/>
          </p:cNvPicPr>
          <p:nvPr userDrawn="1"/>
        </p:nvPicPr>
        <p:blipFill>
          <a:blip r:embed="rId2"/>
          <a:stretch>
            <a:fillRect/>
          </a:stretch>
        </p:blipFill>
        <p:spPr>
          <a:xfrm>
            <a:off x="11104901" y="6349933"/>
            <a:ext cx="906246" cy="325748"/>
          </a:xfrm>
          <a:prstGeom prst="rect">
            <a:avLst/>
          </a:prstGeom>
        </p:spPr>
      </p:pic>
    </p:spTree>
    <p:extLst>
      <p:ext uri="{BB962C8B-B14F-4D97-AF65-F5344CB8AC3E}">
        <p14:creationId xmlns:p14="http://schemas.microsoft.com/office/powerpoint/2010/main" val="447598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9/8/20XX</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6060022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92" r:id="rId12"/>
    <p:sldLayoutId id="2147483893" r:id="rId13"/>
    <p:sldLayoutId id="2147483894" r:id="rId14"/>
    <p:sldLayoutId id="2147483896" r:id="rId15"/>
    <p:sldLayoutId id="2147483899" r:id="rId16"/>
    <p:sldLayoutId id="2147483900" r:id="rId17"/>
    <p:sldLayoutId id="2147483901"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p:txBody>
          <a:bodyPr vert="horz" lIns="109728" tIns="109728" rIns="109728" bIns="91440" rtlCol="0" anchor="b">
            <a:normAutofit/>
          </a:bodyPr>
          <a:lstStyle/>
          <a:p>
            <a:r>
              <a:rPr lang="en-US" dirty="0"/>
              <a:t>Managing Growth at scale</a:t>
            </a:r>
          </a:p>
        </p:txBody>
      </p:sp>
      <p:sp>
        <p:nvSpPr>
          <p:cNvPr id="6" name="Text Placeholder 5">
            <a:extLst>
              <a:ext uri="{FF2B5EF4-FFF2-40B4-BE49-F238E27FC236}">
                <a16:creationId xmlns:a16="http://schemas.microsoft.com/office/drawing/2014/main" id="{7C94F61A-46C1-B831-7EC4-687DF1C757C5}"/>
              </a:ext>
            </a:extLst>
          </p:cNvPr>
          <p:cNvSpPr>
            <a:spLocks noGrp="1"/>
          </p:cNvSpPr>
          <p:nvPr>
            <p:ph type="body" sz="quarter" idx="10"/>
          </p:nvPr>
        </p:nvSpPr>
        <p:spPr/>
        <p:txBody>
          <a:bodyPr>
            <a:normAutofit lnSpcReduction="10000"/>
          </a:bodyPr>
          <a:lstStyle/>
          <a:p>
            <a:r>
              <a:rPr lang="en-US" i="1" dirty="0"/>
              <a:t>Measure What You Manage.</a:t>
            </a:r>
          </a:p>
          <a:p>
            <a:endParaRPr lang="en-US" i="1" dirty="0"/>
          </a:p>
          <a:p>
            <a:endParaRPr lang="en-US" dirty="0"/>
          </a:p>
          <a:p>
            <a:pPr algn="r"/>
            <a:r>
              <a:rPr lang="en-US" dirty="0"/>
              <a:t>Steven Garcia</a:t>
            </a:r>
          </a:p>
        </p:txBody>
      </p:sp>
    </p:spTree>
    <p:extLst>
      <p:ext uri="{BB962C8B-B14F-4D97-AF65-F5344CB8AC3E}">
        <p14:creationId xmlns:p14="http://schemas.microsoft.com/office/powerpoint/2010/main" val="3111549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8A0D36B-2D2C-257C-620C-CCC162760AE8}"/>
              </a:ext>
            </a:extLst>
          </p:cNvPr>
          <p:cNvSpPr>
            <a:spLocks noGrp="1"/>
          </p:cNvSpPr>
          <p:nvPr>
            <p:ph type="title"/>
          </p:nvPr>
        </p:nvSpPr>
        <p:spPr>
          <a:xfrm>
            <a:off x="1535371" y="962423"/>
            <a:ext cx="10013710" cy="1216152"/>
          </a:xfrm>
        </p:spPr>
        <p:txBody>
          <a:bodyPr anchor="ctr">
            <a:normAutofit/>
          </a:bodyPr>
          <a:lstStyle/>
          <a:p>
            <a:r>
              <a:rPr lang="en-US" b="1"/>
              <a:t>Compliance Report</a:t>
            </a:r>
            <a:endParaRPr lang="en-US"/>
          </a:p>
        </p:txBody>
      </p:sp>
      <p:pic>
        <p:nvPicPr>
          <p:cNvPr id="10" name="Picture Placeholder 9">
            <a:extLst>
              <a:ext uri="{FF2B5EF4-FFF2-40B4-BE49-F238E27FC236}">
                <a16:creationId xmlns:a16="http://schemas.microsoft.com/office/drawing/2014/main" id="{F7431684-18AB-F5E3-8B29-A86C5D0E99D2}"/>
              </a:ext>
            </a:extLst>
          </p:cNvPr>
          <p:cNvPicPr>
            <a:picLocks noGrp="1" noChangeAspect="1"/>
          </p:cNvPicPr>
          <p:nvPr>
            <p:ph sz="quarter" idx="18"/>
          </p:nvPr>
        </p:nvPicPr>
        <p:blipFill>
          <a:blip r:embed="rId2"/>
          <a:srcRect r="3" b="13517"/>
          <a:stretch>
            <a:fillRect/>
          </a:stretch>
        </p:blipFill>
        <p:spPr>
          <a:xfrm>
            <a:off x="1542563" y="2590800"/>
            <a:ext cx="6441412" cy="3718557"/>
          </a:xfrm>
          <a:prstGeom prst="rect">
            <a:avLst/>
          </a:prstGeom>
          <a:noFill/>
        </p:spPr>
      </p:pic>
      <p:sp>
        <p:nvSpPr>
          <p:cNvPr id="15" name="Subtitle 2">
            <a:extLst>
              <a:ext uri="{FF2B5EF4-FFF2-40B4-BE49-F238E27FC236}">
                <a16:creationId xmlns:a16="http://schemas.microsoft.com/office/drawing/2014/main" id="{B796F5F3-8995-097F-23B6-87406220C133}"/>
              </a:ext>
            </a:extLst>
          </p:cNvPr>
          <p:cNvSpPr>
            <a:spLocks noGrp="1"/>
          </p:cNvSpPr>
          <p:nvPr>
            <p:ph sz="quarter" idx="17"/>
          </p:nvPr>
        </p:nvSpPr>
        <p:spPr>
          <a:xfrm>
            <a:off x="8197362" y="2590800"/>
            <a:ext cx="3522849" cy="3718557"/>
          </a:xfrm>
        </p:spPr>
        <p:txBody>
          <a:bodyPr anchor="t">
            <a:normAutofit/>
          </a:bodyPr>
          <a:lstStyle/>
          <a:p>
            <a:pPr>
              <a:buNone/>
            </a:pPr>
            <a:r>
              <a:rPr lang="en-US" b="1" dirty="0"/>
              <a:t>Prevention Monitoring:</a:t>
            </a:r>
          </a:p>
          <a:p>
            <a:pPr>
              <a:buNone/>
            </a:pPr>
            <a:endParaRPr lang="en-US" b="1" dirty="0"/>
          </a:p>
          <a:p>
            <a:pPr lvl="1">
              <a:buFont typeface="Wingdings" panose="05000000000000000000" pitchFamily="2" charset="2"/>
              <a:buChar char="q"/>
            </a:pPr>
            <a:r>
              <a:rPr lang="en-US" dirty="0"/>
              <a:t> LE Not Issued</a:t>
            </a:r>
          </a:p>
          <a:p>
            <a:pPr lvl="1">
              <a:buFont typeface="Wingdings" panose="05000000000000000000" pitchFamily="2" charset="2"/>
              <a:buChar char="q"/>
            </a:pPr>
            <a:r>
              <a:rPr lang="en-US" dirty="0"/>
              <a:t> Expired</a:t>
            </a:r>
          </a:p>
          <a:p>
            <a:pPr lvl="1">
              <a:buFont typeface="Wingdings" panose="05000000000000000000" pitchFamily="2" charset="2"/>
              <a:buChar char="q"/>
            </a:pPr>
            <a:r>
              <a:rPr lang="en-US" dirty="0"/>
              <a:t> Fees Changed</a:t>
            </a:r>
          </a:p>
          <a:p>
            <a:pPr lvl="1">
              <a:buFont typeface="Wingdings" panose="05000000000000000000" pitchFamily="2" charset="2"/>
              <a:buChar char="q"/>
            </a:pPr>
            <a:r>
              <a:rPr lang="en-US" dirty="0"/>
              <a:t> CD Not Issued</a:t>
            </a:r>
          </a:p>
        </p:txBody>
      </p:sp>
    </p:spTree>
    <p:extLst>
      <p:ext uri="{BB962C8B-B14F-4D97-AF65-F5344CB8AC3E}">
        <p14:creationId xmlns:p14="http://schemas.microsoft.com/office/powerpoint/2010/main" val="2641890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71D91-8167-DEC4-DAD2-747DB569C40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081A0AD-C4CF-E483-FED1-83AC6262370D}"/>
              </a:ext>
            </a:extLst>
          </p:cNvPr>
          <p:cNvSpPr>
            <a:spLocks noGrp="1"/>
          </p:cNvSpPr>
          <p:nvPr>
            <p:ph type="title"/>
          </p:nvPr>
        </p:nvSpPr>
        <p:spPr/>
        <p:txBody>
          <a:bodyPr/>
          <a:lstStyle/>
          <a:p>
            <a:r>
              <a:rPr lang="en-US" sz="3600" b="1" dirty="0"/>
              <a:t>DEMO</a:t>
            </a:r>
          </a:p>
        </p:txBody>
      </p:sp>
      <p:pic>
        <p:nvPicPr>
          <p:cNvPr id="11" name="Picture 10">
            <a:extLst>
              <a:ext uri="{FF2B5EF4-FFF2-40B4-BE49-F238E27FC236}">
                <a16:creationId xmlns:a16="http://schemas.microsoft.com/office/drawing/2014/main" id="{DA384A16-FBB5-44C7-E5DE-A13E1012E9F7}"/>
              </a:ext>
            </a:extLst>
          </p:cNvPr>
          <p:cNvPicPr>
            <a:picLocks noChangeAspect="1"/>
          </p:cNvPicPr>
          <p:nvPr/>
        </p:nvPicPr>
        <p:blipFill>
          <a:blip r:embed="rId3"/>
          <a:stretch>
            <a:fillRect/>
          </a:stretch>
        </p:blipFill>
        <p:spPr>
          <a:xfrm>
            <a:off x="1054716" y="2291245"/>
            <a:ext cx="10318551" cy="4022788"/>
          </a:xfrm>
          <a:prstGeom prst="rect">
            <a:avLst/>
          </a:prstGeom>
        </p:spPr>
      </p:pic>
      <p:pic>
        <p:nvPicPr>
          <p:cNvPr id="13" name="Picture 12">
            <a:extLst>
              <a:ext uri="{FF2B5EF4-FFF2-40B4-BE49-F238E27FC236}">
                <a16:creationId xmlns:a16="http://schemas.microsoft.com/office/drawing/2014/main" id="{7BB84919-ABA5-9C6C-098B-C506B34646FD}"/>
              </a:ext>
            </a:extLst>
          </p:cNvPr>
          <p:cNvPicPr>
            <a:picLocks noChangeAspect="1"/>
          </p:cNvPicPr>
          <p:nvPr/>
        </p:nvPicPr>
        <p:blipFill>
          <a:blip r:embed="rId4"/>
          <a:stretch>
            <a:fillRect/>
          </a:stretch>
        </p:blipFill>
        <p:spPr>
          <a:xfrm>
            <a:off x="1054716" y="2337966"/>
            <a:ext cx="10318551" cy="3653327"/>
          </a:xfrm>
          <a:prstGeom prst="rect">
            <a:avLst/>
          </a:prstGeom>
        </p:spPr>
      </p:pic>
      <p:pic>
        <p:nvPicPr>
          <p:cNvPr id="15" name="Picture 14">
            <a:extLst>
              <a:ext uri="{FF2B5EF4-FFF2-40B4-BE49-F238E27FC236}">
                <a16:creationId xmlns:a16="http://schemas.microsoft.com/office/drawing/2014/main" id="{858AC830-5166-10CA-CE86-74EE411CB61A}"/>
              </a:ext>
            </a:extLst>
          </p:cNvPr>
          <p:cNvPicPr>
            <a:picLocks noChangeAspect="1"/>
          </p:cNvPicPr>
          <p:nvPr/>
        </p:nvPicPr>
        <p:blipFill>
          <a:blip r:embed="rId5"/>
          <a:stretch>
            <a:fillRect/>
          </a:stretch>
        </p:blipFill>
        <p:spPr>
          <a:xfrm>
            <a:off x="1105932" y="2291245"/>
            <a:ext cx="10267335" cy="3976067"/>
          </a:xfrm>
          <a:prstGeom prst="rect">
            <a:avLst/>
          </a:prstGeom>
        </p:spPr>
      </p:pic>
    </p:spTree>
    <p:extLst>
      <p:ext uri="{BB962C8B-B14F-4D97-AF65-F5344CB8AC3E}">
        <p14:creationId xmlns:p14="http://schemas.microsoft.com/office/powerpoint/2010/main" val="372481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800" decel="100000"/>
                                        <p:tgtEl>
                                          <p:spTgt spid="13"/>
                                        </p:tgtEl>
                                      </p:cBhvr>
                                    </p:animEffect>
                                    <p:anim calcmode="lin" valueType="num">
                                      <p:cBhvr>
                                        <p:cTn id="18" dur="800" decel="100000" fill="hold"/>
                                        <p:tgtEl>
                                          <p:spTgt spid="13"/>
                                        </p:tgtEl>
                                        <p:attrNameLst>
                                          <p:attrName>style.rotation</p:attrName>
                                        </p:attrNameLst>
                                      </p:cBhvr>
                                      <p:tavLst>
                                        <p:tav tm="0">
                                          <p:val>
                                            <p:fltVal val="-90"/>
                                          </p:val>
                                        </p:tav>
                                        <p:tav tm="100000">
                                          <p:val>
                                            <p:fltVal val="0"/>
                                          </p:val>
                                        </p:tav>
                                      </p:tavLst>
                                    </p:anim>
                                    <p:anim calcmode="lin" valueType="num">
                                      <p:cBhvr>
                                        <p:cTn id="19" dur="800" decel="100000" fill="hold"/>
                                        <p:tgtEl>
                                          <p:spTgt spid="13"/>
                                        </p:tgtEl>
                                        <p:attrNameLst>
                                          <p:attrName>ppt_x</p:attrName>
                                        </p:attrNameLst>
                                      </p:cBhvr>
                                      <p:tavLst>
                                        <p:tav tm="0">
                                          <p:val>
                                            <p:strVal val="#ppt_x+0.4"/>
                                          </p:val>
                                        </p:tav>
                                        <p:tav tm="100000">
                                          <p:val>
                                            <p:strVal val="#ppt_x-0.05"/>
                                          </p:val>
                                        </p:tav>
                                      </p:tavLst>
                                    </p:anim>
                                    <p:anim calcmode="lin" valueType="num">
                                      <p:cBhvr>
                                        <p:cTn id="20" dur="800" decel="100000" fill="hold"/>
                                        <p:tgtEl>
                                          <p:spTgt spid="1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800" decel="100000"/>
                                        <p:tgtEl>
                                          <p:spTgt spid="15"/>
                                        </p:tgtEl>
                                      </p:cBhvr>
                                    </p:animEffect>
                                    <p:anim calcmode="lin" valueType="num">
                                      <p:cBhvr>
                                        <p:cTn id="28" dur="800" decel="100000" fill="hold"/>
                                        <p:tgtEl>
                                          <p:spTgt spid="15"/>
                                        </p:tgtEl>
                                        <p:attrNameLst>
                                          <p:attrName>style.rotation</p:attrName>
                                        </p:attrNameLst>
                                      </p:cBhvr>
                                      <p:tavLst>
                                        <p:tav tm="0">
                                          <p:val>
                                            <p:fltVal val="-90"/>
                                          </p:val>
                                        </p:tav>
                                        <p:tav tm="100000">
                                          <p:val>
                                            <p:fltVal val="0"/>
                                          </p:val>
                                        </p:tav>
                                      </p:tavLst>
                                    </p:anim>
                                    <p:anim calcmode="lin" valueType="num">
                                      <p:cBhvr>
                                        <p:cTn id="29" dur="800" decel="100000" fill="hold"/>
                                        <p:tgtEl>
                                          <p:spTgt spid="15"/>
                                        </p:tgtEl>
                                        <p:attrNameLst>
                                          <p:attrName>ppt_x</p:attrName>
                                        </p:attrNameLst>
                                      </p:cBhvr>
                                      <p:tavLst>
                                        <p:tav tm="0">
                                          <p:val>
                                            <p:strVal val="#ppt_x+0.4"/>
                                          </p:val>
                                        </p:tav>
                                        <p:tav tm="100000">
                                          <p:val>
                                            <p:strVal val="#ppt_x-0.05"/>
                                          </p:val>
                                        </p:tav>
                                      </p:tavLst>
                                    </p:anim>
                                    <p:anim calcmode="lin" valueType="num">
                                      <p:cBhvr>
                                        <p:cTn id="30" dur="800" decel="100000" fill="hold"/>
                                        <p:tgtEl>
                                          <p:spTgt spid="1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BDCD-9F65-A3B9-4542-9BE3FA0B3CC2}"/>
              </a:ext>
            </a:extLst>
          </p:cNvPr>
          <p:cNvSpPr>
            <a:spLocks noGrp="1"/>
          </p:cNvSpPr>
          <p:nvPr>
            <p:ph type="title"/>
          </p:nvPr>
        </p:nvSpPr>
        <p:spPr>
          <a:xfrm>
            <a:off x="838200" y="365125"/>
            <a:ext cx="10515600" cy="1325563"/>
          </a:xfrm>
        </p:spPr>
        <p:txBody>
          <a:bodyPr anchor="ctr">
            <a:normAutofit/>
          </a:bodyPr>
          <a:lstStyle/>
          <a:p>
            <a:r>
              <a:rPr lang="en-US" dirty="0"/>
              <a:t>		</a:t>
            </a:r>
            <a:r>
              <a:rPr lang="en-US" b="1" dirty="0"/>
              <a:t>Your Suite of Features</a:t>
            </a:r>
            <a:r>
              <a:rPr lang="en-US" dirty="0"/>
              <a:t>				</a:t>
            </a:r>
          </a:p>
        </p:txBody>
      </p:sp>
      <p:graphicFrame>
        <p:nvGraphicFramePr>
          <p:cNvPr id="6" name="Content Placeholder 3">
            <a:extLst>
              <a:ext uri="{FF2B5EF4-FFF2-40B4-BE49-F238E27FC236}">
                <a16:creationId xmlns:a16="http://schemas.microsoft.com/office/drawing/2014/main" id="{EC266A6B-2094-483B-4847-A143830E12A5}"/>
              </a:ext>
            </a:extLst>
          </p:cNvPr>
          <p:cNvGraphicFramePr>
            <a:graphicFrameLocks noGrp="1"/>
          </p:cNvGraphicFramePr>
          <p:nvPr>
            <p:ph idx="1"/>
            <p:extLst>
              <p:ext uri="{D42A27DB-BD31-4B8C-83A1-F6EECF244321}">
                <p14:modId xmlns:p14="http://schemas.microsoft.com/office/powerpoint/2010/main" val="30594052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893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AF74D8-832F-387A-8E63-D8614E6590A0}"/>
              </a:ext>
            </a:extLst>
          </p:cNvPr>
          <p:cNvPicPr>
            <a:picLocks noChangeAspect="1"/>
          </p:cNvPicPr>
          <p:nvPr/>
        </p:nvPicPr>
        <p:blipFill>
          <a:blip r:embed="rId2"/>
          <a:stretch>
            <a:fillRect/>
          </a:stretch>
        </p:blipFill>
        <p:spPr>
          <a:xfrm>
            <a:off x="1219200" y="704850"/>
            <a:ext cx="9753600" cy="5448300"/>
          </a:xfrm>
          <a:prstGeom prst="rect">
            <a:avLst/>
          </a:prstGeom>
        </p:spPr>
      </p:pic>
    </p:spTree>
    <p:extLst>
      <p:ext uri="{BB962C8B-B14F-4D97-AF65-F5344CB8AC3E}">
        <p14:creationId xmlns:p14="http://schemas.microsoft.com/office/powerpoint/2010/main" val="3083297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A3C55-7FEE-CAAF-9A31-70EF45480D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73B9D2-9649-6B5C-7839-B5F0888C983C}"/>
              </a:ext>
            </a:extLst>
          </p:cNvPr>
          <p:cNvSpPr>
            <a:spLocks noGrp="1"/>
          </p:cNvSpPr>
          <p:nvPr>
            <p:ph type="title"/>
          </p:nvPr>
        </p:nvSpPr>
        <p:spPr/>
        <p:txBody>
          <a:bodyPr/>
          <a:lstStyle/>
          <a:p>
            <a:r>
              <a:rPr lang="en-US" dirty="0"/>
              <a:t>THANK YOU</a:t>
            </a:r>
          </a:p>
        </p:txBody>
      </p:sp>
      <p:sp>
        <p:nvSpPr>
          <p:cNvPr id="5" name="Content Placeholder 4">
            <a:extLst>
              <a:ext uri="{FF2B5EF4-FFF2-40B4-BE49-F238E27FC236}">
                <a16:creationId xmlns:a16="http://schemas.microsoft.com/office/drawing/2014/main" id="{637BADA5-2348-057C-620F-ECD28ADF2A3E}"/>
              </a:ext>
            </a:extLst>
          </p:cNvPr>
          <p:cNvSpPr>
            <a:spLocks noGrp="1"/>
          </p:cNvSpPr>
          <p:nvPr>
            <p:ph idx="1"/>
          </p:nvPr>
        </p:nvSpPr>
        <p:spPr/>
        <p:txBody>
          <a:bodyPr>
            <a:normAutofit/>
          </a:bodyPr>
          <a:lstStyle/>
          <a:p>
            <a:r>
              <a:rPr lang="en-US" dirty="0"/>
              <a:t>Steven Garcia</a:t>
            </a:r>
          </a:p>
          <a:p>
            <a:r>
              <a:rPr lang="en-US" dirty="0"/>
              <a:t>866-302-2599</a:t>
            </a:r>
          </a:p>
          <a:p>
            <a:r>
              <a:rPr lang="en-US" dirty="0"/>
              <a:t>Steven_garcia@calyxsoftware.com</a:t>
            </a:r>
          </a:p>
          <a:p>
            <a:r>
              <a:rPr lang="en-US" dirty="0"/>
              <a:t>www.pathsoftware.com</a:t>
            </a:r>
          </a:p>
        </p:txBody>
      </p:sp>
      <p:pic>
        <p:nvPicPr>
          <p:cNvPr id="3" name="Picture 2">
            <a:extLst>
              <a:ext uri="{FF2B5EF4-FFF2-40B4-BE49-F238E27FC236}">
                <a16:creationId xmlns:a16="http://schemas.microsoft.com/office/drawing/2014/main" id="{8523D8CB-3642-D525-B49E-2045D0DC0084}"/>
              </a:ext>
            </a:extLst>
          </p:cNvPr>
          <p:cNvPicPr>
            <a:picLocks noChangeAspect="1"/>
          </p:cNvPicPr>
          <p:nvPr/>
        </p:nvPicPr>
        <p:blipFill>
          <a:blip r:embed="rId3"/>
          <a:srcRect/>
          <a:stretch/>
        </p:blipFill>
        <p:spPr>
          <a:xfrm>
            <a:off x="1928224" y="4506398"/>
            <a:ext cx="3445052" cy="1128887"/>
          </a:xfrm>
          <a:prstGeom prst="rect">
            <a:avLst/>
          </a:prstGeom>
        </p:spPr>
      </p:pic>
      <p:pic>
        <p:nvPicPr>
          <p:cNvPr id="10" name="Picture 9">
            <a:extLst>
              <a:ext uri="{FF2B5EF4-FFF2-40B4-BE49-F238E27FC236}">
                <a16:creationId xmlns:a16="http://schemas.microsoft.com/office/drawing/2014/main" id="{F1D827AD-2FDE-6865-7748-DA6239C8A8D8}"/>
              </a:ext>
            </a:extLst>
          </p:cNvPr>
          <p:cNvPicPr>
            <a:picLocks noChangeAspect="1"/>
          </p:cNvPicPr>
          <p:nvPr/>
        </p:nvPicPr>
        <p:blipFill>
          <a:blip r:embed="rId4"/>
          <a:stretch>
            <a:fillRect/>
          </a:stretch>
        </p:blipFill>
        <p:spPr>
          <a:xfrm>
            <a:off x="7648945" y="489104"/>
            <a:ext cx="3203715" cy="2687646"/>
          </a:xfrm>
          <a:prstGeom prst="rect">
            <a:avLst/>
          </a:prstGeom>
        </p:spPr>
      </p:pic>
    </p:spTree>
    <p:extLst>
      <p:ext uri="{BB962C8B-B14F-4D97-AF65-F5344CB8AC3E}">
        <p14:creationId xmlns:p14="http://schemas.microsoft.com/office/powerpoint/2010/main" val="8089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16352-1098-0463-DE56-91E027236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8A8C9-FE53-83B7-6C50-9A84DE370F4A}"/>
              </a:ext>
            </a:extLst>
          </p:cNvPr>
          <p:cNvSpPr>
            <a:spLocks noGrp="1"/>
          </p:cNvSpPr>
          <p:nvPr>
            <p:ph type="title"/>
          </p:nvPr>
        </p:nvSpPr>
        <p:spPr>
          <a:xfrm>
            <a:off x="838200" y="365125"/>
            <a:ext cx="10515600" cy="1325563"/>
          </a:xfrm>
        </p:spPr>
        <p:txBody>
          <a:bodyPr anchor="ctr">
            <a:normAutofit/>
          </a:bodyPr>
          <a:lstStyle/>
          <a:p>
            <a:r>
              <a:rPr lang="en-US" b="1" dirty="0"/>
              <a:t>Legal Disclaimer</a:t>
            </a:r>
          </a:p>
        </p:txBody>
      </p:sp>
      <p:pic>
        <p:nvPicPr>
          <p:cNvPr id="10" name="Picture 9">
            <a:extLst>
              <a:ext uri="{FF2B5EF4-FFF2-40B4-BE49-F238E27FC236}">
                <a16:creationId xmlns:a16="http://schemas.microsoft.com/office/drawing/2014/main" id="{9072AB8A-D029-6815-FA70-0C1B97B3B5D8}"/>
              </a:ext>
            </a:extLst>
          </p:cNvPr>
          <p:cNvPicPr>
            <a:picLocks noChangeAspect="1"/>
          </p:cNvPicPr>
          <p:nvPr/>
        </p:nvPicPr>
        <p:blipFill>
          <a:blip r:embed="rId2"/>
          <a:srcRect t="14309"/>
          <a:stretch>
            <a:fillRect/>
          </a:stretch>
        </p:blipFill>
        <p:spPr>
          <a:xfrm>
            <a:off x="838200" y="1825625"/>
            <a:ext cx="5181600" cy="4351338"/>
          </a:xfrm>
          <a:prstGeom prst="rect">
            <a:avLst/>
          </a:prstGeom>
          <a:noFill/>
        </p:spPr>
      </p:pic>
      <p:sp>
        <p:nvSpPr>
          <p:cNvPr id="3" name="Content Placeholder 2">
            <a:extLst>
              <a:ext uri="{FF2B5EF4-FFF2-40B4-BE49-F238E27FC236}">
                <a16:creationId xmlns:a16="http://schemas.microsoft.com/office/drawing/2014/main" id="{B7C97290-FBAE-D81D-3953-93DCD4AEB229}"/>
              </a:ext>
            </a:extLst>
          </p:cNvPr>
          <p:cNvSpPr>
            <a:spLocks noGrp="1"/>
          </p:cNvSpPr>
          <p:nvPr>
            <p:ph sz="half" idx="2"/>
          </p:nvPr>
        </p:nvSpPr>
        <p:spPr>
          <a:xfrm>
            <a:off x="6172200" y="1825625"/>
            <a:ext cx="5181600" cy="4351338"/>
          </a:xfrm>
        </p:spPr>
        <p:txBody>
          <a:bodyPr>
            <a:normAutofit/>
          </a:bodyPr>
          <a:lstStyle/>
          <a:p>
            <a:pPr marL="0" indent="0">
              <a:buNone/>
            </a:pPr>
            <a:r>
              <a:rPr lang="en-US" sz="1500"/>
              <a:t>The information presented herein is confidential and proprietary to Calyx Technology Inc., doing business as Calyx Software (“Calyx”), and may not be disclosed without the prior written consent of Calyx.</a:t>
            </a:r>
          </a:p>
          <a:p>
            <a:pPr marL="0" indent="0">
              <a:buNone/>
            </a:pPr>
            <a:r>
              <a:rPr lang="en-US" sz="1500"/>
              <a:t>This presentation is intended solely to provide general information and does not constitute legal, financial, or other professional advice or opinion. The content is believed to be accurate as of the date of presentation; however, Calyx makes no representations or warranties regarding its completeness or accuracy.</a:t>
            </a:r>
          </a:p>
          <a:p>
            <a:pPr marL="0" indent="0">
              <a:buNone/>
            </a:pPr>
            <a:r>
              <a:rPr lang="en-US" sz="1500"/>
              <a:t>Any examples included are for illustrative purposes only. Any resemblance to actual persons, entities, places, or events is purely coincidental and unintentional. Such examples are not intended to serve as legal advice or guidance. </a:t>
            </a:r>
          </a:p>
          <a:p>
            <a:pPr marL="0" indent="0">
              <a:buNone/>
            </a:pPr>
            <a:r>
              <a:rPr lang="en-US" sz="1500"/>
              <a:t>No part of this presentation may be reproduced, modified, distributed, printed, or publicly displayed without the prior written permission of Calyx.</a:t>
            </a:r>
          </a:p>
          <a:p>
            <a:pPr marL="0" indent="0">
              <a:buNone/>
            </a:pPr>
            <a:r>
              <a:rPr lang="en-US" sz="1500"/>
              <a:t> </a:t>
            </a:r>
          </a:p>
          <a:p>
            <a:endParaRPr lang="en-US" sz="1500"/>
          </a:p>
        </p:txBody>
      </p:sp>
    </p:spTree>
    <p:extLst>
      <p:ext uri="{BB962C8B-B14F-4D97-AF65-F5344CB8AC3E}">
        <p14:creationId xmlns:p14="http://schemas.microsoft.com/office/powerpoint/2010/main" val="41841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928AE-2601-6BBB-CB42-B59A999E1696}"/>
              </a:ext>
            </a:extLst>
          </p:cNvPr>
          <p:cNvSpPr>
            <a:spLocks noGrp="1"/>
          </p:cNvSpPr>
          <p:nvPr>
            <p:ph type="title"/>
          </p:nvPr>
        </p:nvSpPr>
        <p:spPr>
          <a:xfrm>
            <a:off x="1434622" y="848455"/>
            <a:ext cx="5102365" cy="2601914"/>
          </a:xfrm>
        </p:spPr>
        <p:txBody>
          <a:bodyPr anchor="ctr">
            <a:normAutofit/>
          </a:bodyPr>
          <a:lstStyle/>
          <a:p>
            <a:r>
              <a:rPr lang="en-US" b="1" dirty="0"/>
              <a:t>Agenda</a:t>
            </a:r>
          </a:p>
        </p:txBody>
      </p:sp>
      <p:graphicFrame>
        <p:nvGraphicFramePr>
          <p:cNvPr id="13" name="Content Placeholder 5">
            <a:extLst>
              <a:ext uri="{FF2B5EF4-FFF2-40B4-BE49-F238E27FC236}">
                <a16:creationId xmlns:a16="http://schemas.microsoft.com/office/drawing/2014/main" id="{C961F75D-8E28-875F-C68E-EC1C9BDFEB91}"/>
              </a:ext>
            </a:extLst>
          </p:cNvPr>
          <p:cNvGraphicFramePr>
            <a:graphicFrameLocks noGrp="1"/>
          </p:cNvGraphicFramePr>
          <p:nvPr>
            <p:ph idx="1"/>
            <p:extLst>
              <p:ext uri="{D42A27DB-BD31-4B8C-83A1-F6EECF244321}">
                <p14:modId xmlns:p14="http://schemas.microsoft.com/office/powerpoint/2010/main" val="3811137342"/>
              </p:ext>
              <p:ext uri="{E7BDC344-281C-4309-B0C6-D0EE65EED2A8}">
                <p202:designPr xmlns:p202="http://schemas.microsoft.com/office/powerpoint/2020/02/main">
                  <p202:designTagLst>
                    <p202:designTag name="ARCH:1:CLS" val="StackedSequentialRowTable"/>
                  </p202:designTagLst>
                </p202:designPr>
              </p:ext>
            </p:extLst>
          </p:nvPr>
        </p:nvGraphicFramePr>
        <p:xfrm>
          <a:off x="7946572" y="3928342"/>
          <a:ext cx="3030300" cy="2708648"/>
        </p:xfrm>
        <a:graphic>
          <a:graphicData uri="http://schemas.openxmlformats.org/drawingml/2006/table">
            <a:tbl>
              <a:tblPr bandRow="1">
                <a:noFill/>
                <a:tableStyleId>{8A107856-5554-42FB-B03E-39F5DBC370BA}</a:tableStyleId>
              </a:tblPr>
              <a:tblGrid>
                <a:gridCol w="795355">
                  <a:extLst>
                    <a:ext uri="{9D8B030D-6E8A-4147-A177-3AD203B41FA5}">
                      <a16:colId xmlns:a16="http://schemas.microsoft.com/office/drawing/2014/main" val="1130822066"/>
                    </a:ext>
                  </a:extLst>
                </a:gridCol>
                <a:gridCol w="2234945">
                  <a:extLst>
                    <a:ext uri="{9D8B030D-6E8A-4147-A177-3AD203B41FA5}">
                      <a16:colId xmlns:a16="http://schemas.microsoft.com/office/drawing/2014/main" val="3764038306"/>
                    </a:ext>
                  </a:extLst>
                </a:gridCol>
              </a:tblGrid>
              <a:tr h="457000">
                <a:tc>
                  <a:txBody>
                    <a:bodyPr/>
                    <a:lstStyle/>
                    <a:p>
                      <a:pPr>
                        <a:buNone/>
                      </a:pPr>
                      <a:r>
                        <a:rPr lang="en-US" sz="1600" b="1" cap="none" spc="0">
                          <a:solidFill>
                            <a:schemeClr val="accent1"/>
                          </a:solidFill>
                        </a:rPr>
                        <a:t>01</a:t>
                      </a:r>
                    </a:p>
                  </a:txBody>
                  <a:tcPr marL="68096" marR="68096" marT="68096" marB="6809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lgn="l">
                        <a:buNone/>
                      </a:pPr>
                      <a:r>
                        <a:rPr lang="en-US" sz="1400" b="1" cap="none" spc="0">
                          <a:solidFill>
                            <a:schemeClr val="tx1"/>
                          </a:solidFill>
                        </a:rPr>
                        <a:t>The Visibility Problem Created by Growth</a:t>
                      </a:r>
                      <a:endParaRPr lang="en-US" sz="1400" b="1" cap="none" spc="0" dirty="0">
                        <a:solidFill>
                          <a:schemeClr val="tx1"/>
                        </a:solidFill>
                      </a:endParaRPr>
                    </a:p>
                  </a:txBody>
                  <a:tcPr marL="68096" marR="68096" marT="68096" marB="6809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3664801181"/>
                  </a:ext>
                </a:extLst>
              </a:tr>
              <a:tr h="457000">
                <a:tc>
                  <a:txBody>
                    <a:bodyPr/>
                    <a:lstStyle/>
                    <a:p>
                      <a:pPr>
                        <a:buNone/>
                      </a:pPr>
                      <a:r>
                        <a:rPr lang="en-US" sz="1600" b="1" cap="none" spc="0">
                          <a:solidFill>
                            <a:schemeClr val="accent1"/>
                          </a:solidFill>
                        </a:rPr>
                        <a:t>02</a:t>
                      </a:r>
                    </a:p>
                  </a:txBody>
                  <a:tcPr marL="68096" marR="68096" marT="68096" marB="6809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1400" b="1" cap="none" spc="0">
                          <a:solidFill>
                            <a:schemeClr val="tx1"/>
                          </a:solidFill>
                        </a:rPr>
                        <a:t>From Data to Control: The Visibility Model</a:t>
                      </a:r>
                      <a:endParaRPr lang="en-US" sz="1400" b="1" cap="none" spc="0" dirty="0">
                        <a:solidFill>
                          <a:schemeClr val="tx1"/>
                        </a:solidFill>
                      </a:endParaRPr>
                    </a:p>
                  </a:txBody>
                  <a:tcPr marL="68096" marR="68096" marT="68096" marB="6809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063168088"/>
                  </a:ext>
                </a:extLst>
              </a:tr>
              <a:tr h="457000">
                <a:tc>
                  <a:txBody>
                    <a:bodyPr/>
                    <a:lstStyle/>
                    <a:p>
                      <a:pPr>
                        <a:buNone/>
                      </a:pPr>
                      <a:r>
                        <a:rPr lang="en-US" sz="1600" b="1" cap="none" spc="0">
                          <a:solidFill>
                            <a:schemeClr val="accent1"/>
                          </a:solidFill>
                        </a:rPr>
                        <a:t>03</a:t>
                      </a:r>
                    </a:p>
                  </a:txBody>
                  <a:tcPr marL="68096" marR="68096" marT="68096" marB="6809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1400" b="1" cap="none" spc="0">
                          <a:solidFill>
                            <a:schemeClr val="tx1"/>
                          </a:solidFill>
                        </a:rPr>
                        <a:t>The Reporting System (How It All Connects)</a:t>
                      </a:r>
                      <a:endParaRPr lang="en-US" sz="1400" b="1" cap="none" spc="0" dirty="0">
                        <a:solidFill>
                          <a:schemeClr val="tx1"/>
                        </a:solidFill>
                      </a:endParaRPr>
                    </a:p>
                  </a:txBody>
                  <a:tcPr marL="68096" marR="68096" marT="68096" marB="6809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654036"/>
                  </a:ext>
                </a:extLst>
              </a:tr>
              <a:tr h="457000">
                <a:tc>
                  <a:txBody>
                    <a:bodyPr/>
                    <a:lstStyle/>
                    <a:p>
                      <a:pPr>
                        <a:buNone/>
                      </a:pPr>
                      <a:r>
                        <a:rPr lang="en-US" sz="1600" b="1" cap="none" spc="0">
                          <a:solidFill>
                            <a:schemeClr val="accent1"/>
                          </a:solidFill>
                        </a:rPr>
                        <a:t>04</a:t>
                      </a:r>
                    </a:p>
                  </a:txBody>
                  <a:tcPr marL="68096" marR="68096" marT="68096" marB="6809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1400" b="1" cap="none" spc="0">
                          <a:solidFill>
                            <a:schemeClr val="tx1"/>
                          </a:solidFill>
                        </a:rPr>
                        <a:t>Core Reports That Drive Action</a:t>
                      </a:r>
                      <a:endParaRPr lang="en-US" sz="1400" b="1" cap="none" spc="0" dirty="0">
                        <a:solidFill>
                          <a:schemeClr val="tx1"/>
                        </a:solidFill>
                      </a:endParaRPr>
                    </a:p>
                  </a:txBody>
                  <a:tcPr marL="68096" marR="68096" marT="68096" marB="6809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21879436"/>
                  </a:ext>
                </a:extLst>
              </a:tr>
              <a:tr h="457000">
                <a:tc>
                  <a:txBody>
                    <a:bodyPr/>
                    <a:lstStyle/>
                    <a:p>
                      <a:pPr>
                        <a:buNone/>
                      </a:pPr>
                      <a:r>
                        <a:rPr lang="en-US" sz="1600" b="1" cap="none" spc="0">
                          <a:solidFill>
                            <a:schemeClr val="accent1"/>
                          </a:solidFill>
                        </a:rPr>
                        <a:t>05</a:t>
                      </a:r>
                    </a:p>
                  </a:txBody>
                  <a:tcPr marL="68096" marR="68096" marT="68096" marB="6809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lgn="l">
                        <a:buNone/>
                      </a:pPr>
                      <a:r>
                        <a:rPr lang="en-US" sz="1400" b="1" cap="none" spc="0">
                          <a:solidFill>
                            <a:schemeClr val="tx1"/>
                          </a:solidFill>
                        </a:rPr>
                        <a:t>Demo</a:t>
                      </a:r>
                      <a:endParaRPr lang="en-US" sz="1400" b="1" cap="none" spc="0" dirty="0">
                        <a:solidFill>
                          <a:schemeClr val="tx1"/>
                        </a:solidFill>
                      </a:endParaRPr>
                    </a:p>
                  </a:txBody>
                  <a:tcPr marL="68096" marR="68096" marT="68096" marB="6809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extLst>
                  <a:ext uri="{0D108BD9-81ED-4DB2-BD59-A6C34878D82A}">
                    <a16:rowId xmlns:a16="http://schemas.microsoft.com/office/drawing/2014/main" val="3857354918"/>
                  </a:ext>
                </a:extLst>
              </a:tr>
            </a:tbl>
          </a:graphicData>
        </a:graphic>
      </p:graphicFrame>
    </p:spTree>
    <p:extLst>
      <p:ext uri="{BB962C8B-B14F-4D97-AF65-F5344CB8AC3E}">
        <p14:creationId xmlns:p14="http://schemas.microsoft.com/office/powerpoint/2010/main" val="4187838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14C1-387C-D39A-F5FD-ADD8E9998B3B}"/>
              </a:ext>
            </a:extLst>
          </p:cNvPr>
          <p:cNvSpPr>
            <a:spLocks noGrp="1"/>
          </p:cNvSpPr>
          <p:nvPr>
            <p:ph type="title"/>
          </p:nvPr>
        </p:nvSpPr>
        <p:spPr>
          <a:xfrm>
            <a:off x="1535371" y="962423"/>
            <a:ext cx="10013710" cy="1216152"/>
          </a:xfrm>
        </p:spPr>
        <p:txBody>
          <a:bodyPr anchor="ctr">
            <a:normAutofit/>
          </a:bodyPr>
          <a:lstStyle/>
          <a:p>
            <a:r>
              <a:rPr lang="en-US" b="1" dirty="0"/>
              <a:t>The Challenge: Visibility Creates Control</a:t>
            </a:r>
            <a:br>
              <a:rPr lang="en-US" b="1" dirty="0"/>
            </a:br>
            <a:r>
              <a:rPr lang="en-US" b="1"/>
              <a:t>Growth doesn’t create chaos – lack of visibility does. </a:t>
            </a:r>
          </a:p>
        </p:txBody>
      </p:sp>
      <p:pic>
        <p:nvPicPr>
          <p:cNvPr id="8" name="Picture Placeholder 7">
            <a:extLst>
              <a:ext uri="{FF2B5EF4-FFF2-40B4-BE49-F238E27FC236}">
                <a16:creationId xmlns:a16="http://schemas.microsoft.com/office/drawing/2014/main" id="{DB688438-3BAF-36E1-4EFB-E19154409C8D}"/>
              </a:ext>
            </a:extLst>
          </p:cNvPr>
          <p:cNvPicPr>
            <a:picLocks noGrp="1" noChangeAspect="1"/>
          </p:cNvPicPr>
          <p:nvPr>
            <p:ph sz="quarter" idx="18"/>
          </p:nvPr>
        </p:nvPicPr>
        <p:blipFill>
          <a:blip r:embed="rId3"/>
          <a:srcRect r="3" b="13517"/>
          <a:stretch>
            <a:fillRect/>
          </a:stretch>
        </p:blipFill>
        <p:spPr>
          <a:xfrm>
            <a:off x="1542563" y="2590800"/>
            <a:ext cx="6441412" cy="3718557"/>
          </a:xfrm>
          <a:prstGeom prst="rect">
            <a:avLst/>
          </a:prstGeom>
          <a:noFill/>
        </p:spPr>
      </p:pic>
      <p:sp>
        <p:nvSpPr>
          <p:cNvPr id="3" name="Subtitle 2">
            <a:extLst>
              <a:ext uri="{FF2B5EF4-FFF2-40B4-BE49-F238E27FC236}">
                <a16:creationId xmlns:a16="http://schemas.microsoft.com/office/drawing/2014/main" id="{F12B52D9-EC94-AF91-6137-265DFD0E408D}"/>
              </a:ext>
            </a:extLst>
          </p:cNvPr>
          <p:cNvSpPr>
            <a:spLocks noGrp="1"/>
          </p:cNvSpPr>
          <p:nvPr>
            <p:ph sz="quarter" idx="17"/>
          </p:nvPr>
        </p:nvSpPr>
        <p:spPr>
          <a:xfrm>
            <a:off x="8197362" y="2590800"/>
            <a:ext cx="3522849" cy="3718557"/>
          </a:xfrm>
        </p:spPr>
        <p:txBody>
          <a:bodyPr anchor="t">
            <a:normAutofit/>
          </a:bodyPr>
          <a:lstStyle/>
          <a:p>
            <a:pPr>
              <a:lnSpc>
                <a:spcPct val="115000"/>
              </a:lnSpc>
            </a:pPr>
            <a:endParaRPr lang="en-US" sz="1500" dirty="0"/>
          </a:p>
          <a:p>
            <a:pPr marL="342900" indent="-342900">
              <a:lnSpc>
                <a:spcPct val="115000"/>
              </a:lnSpc>
              <a:buFont typeface="Wingdings" panose="05000000000000000000" pitchFamily="2" charset="2"/>
              <a:buChar char="q"/>
            </a:pPr>
            <a:r>
              <a:rPr lang="en-US" sz="1500" dirty="0"/>
              <a:t>More loans → less control </a:t>
            </a:r>
          </a:p>
          <a:p>
            <a:pPr marL="342900" indent="-342900">
              <a:lnSpc>
                <a:spcPct val="115000"/>
              </a:lnSpc>
              <a:buFont typeface="Wingdings" panose="05000000000000000000" pitchFamily="2" charset="2"/>
              <a:buChar char="q"/>
            </a:pPr>
            <a:r>
              <a:rPr lang="en-US" sz="1500" dirty="0"/>
              <a:t>More LOs → inconsistent performance </a:t>
            </a:r>
          </a:p>
          <a:p>
            <a:pPr marL="342900" indent="-342900">
              <a:lnSpc>
                <a:spcPct val="115000"/>
              </a:lnSpc>
              <a:buFont typeface="Wingdings" panose="05000000000000000000" pitchFamily="2" charset="2"/>
              <a:buChar char="q"/>
            </a:pPr>
            <a:r>
              <a:rPr lang="en-US" sz="1500" dirty="0"/>
              <a:t>More branches → different processes</a:t>
            </a:r>
          </a:p>
          <a:p>
            <a:pPr>
              <a:lnSpc>
                <a:spcPct val="115000"/>
              </a:lnSpc>
            </a:pPr>
            <a:endParaRPr lang="en-US" sz="1500" dirty="0"/>
          </a:p>
          <a:p>
            <a:pPr>
              <a:lnSpc>
                <a:spcPct val="115000"/>
              </a:lnSpc>
            </a:pPr>
            <a:r>
              <a:rPr lang="en-US" sz="1500" i="1" dirty="0"/>
              <a:t>Data exists… but it’s not being used to manage growth.</a:t>
            </a:r>
          </a:p>
          <a:p>
            <a:pPr>
              <a:lnSpc>
                <a:spcPct val="115000"/>
              </a:lnSpc>
            </a:pPr>
            <a:endParaRPr lang="en-US" sz="1500" i="1" dirty="0"/>
          </a:p>
          <a:p>
            <a:pPr>
              <a:lnSpc>
                <a:spcPct val="115000"/>
              </a:lnSpc>
            </a:pPr>
            <a:endParaRPr lang="en-US" sz="1500" dirty="0"/>
          </a:p>
        </p:txBody>
      </p:sp>
    </p:spTree>
    <p:extLst>
      <p:ext uri="{BB962C8B-B14F-4D97-AF65-F5344CB8AC3E}">
        <p14:creationId xmlns:p14="http://schemas.microsoft.com/office/powerpoint/2010/main" val="3846458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eader Bar"/>
          <p:cNvSpPr/>
          <p:nvPr/>
        </p:nvSpPr>
        <p:spPr>
          <a:xfrm>
            <a:off x="0" y="0"/>
            <a:ext cx="12192000" cy="1143000"/>
          </a:xfrm>
          <a:prstGeom prst="rect">
            <a:avLst/>
          </a:prstGeom>
          <a:solidFill>
            <a:srgbClr val="592E66"/>
          </a:solidFill>
          <a:ln>
            <a:noFill/>
          </a:ln>
        </p:spPr>
        <p:txBody>
          <a:bodyPr/>
          <a:lstStyle/>
          <a:p>
            <a:endParaRPr lang="en-US"/>
          </a:p>
        </p:txBody>
      </p:sp>
      <p:sp>
        <p:nvSpPr>
          <p:cNvPr id="21" name="Title Text"/>
          <p:cNvSpPr txBox="1"/>
          <p:nvPr/>
        </p:nvSpPr>
        <p:spPr>
          <a:xfrm>
            <a:off x="838200" y="228600"/>
            <a:ext cx="10515600" cy="685800"/>
          </a:xfrm>
          <a:prstGeom prst="rect">
            <a:avLst/>
          </a:prstGeom>
          <a:noFill/>
          <a:ln>
            <a:noFill/>
          </a:ln>
        </p:spPr>
        <p:txBody>
          <a:bodyPr lIns="91440" tIns="45720" rIns="91440" bIns="45720" anchor="ctr">
            <a:normAutofit/>
          </a:bodyPr>
          <a:lstStyle/>
          <a:p>
            <a:pPr algn="l"/>
            <a:r>
              <a:rPr lang="en-US" sz="3200" b="1">
                <a:solidFill>
                  <a:srgbClr val="FFFFFF"/>
                </a:solidFill>
                <a:latin typeface="Calibri Light"/>
              </a:rPr>
              <a:t>Business Cases</a:t>
            </a:r>
          </a:p>
        </p:txBody>
      </p:sp>
      <p:sp>
        <p:nvSpPr>
          <p:cNvPr id="30" name="Left Card BG"/>
          <p:cNvSpPr/>
          <p:nvPr/>
        </p:nvSpPr>
        <p:spPr>
          <a:xfrm>
            <a:off x="239486" y="1371600"/>
            <a:ext cx="5486400" cy="4800600"/>
          </a:xfrm>
          <a:prstGeom prst="roundRect">
            <a:avLst>
              <a:gd name="adj" fmla="val 3000"/>
            </a:avLst>
          </a:prstGeom>
          <a:solidFill>
            <a:srgbClr val="F5F0F7"/>
          </a:solidFill>
          <a:ln w="12700">
            <a:solidFill>
              <a:srgbClr val="D4C4DC"/>
            </a:solidFill>
          </a:ln>
        </p:spPr>
        <p:txBody>
          <a:bodyPr/>
          <a:lstStyle/>
          <a:p>
            <a:endParaRPr lang="en-US"/>
          </a:p>
        </p:txBody>
      </p:sp>
      <p:sp>
        <p:nvSpPr>
          <p:cNvPr id="31" name="Left Accent Bar"/>
          <p:cNvSpPr/>
          <p:nvPr/>
        </p:nvSpPr>
        <p:spPr>
          <a:xfrm>
            <a:off x="457200" y="1371600"/>
            <a:ext cx="5334000" cy="609600"/>
          </a:xfrm>
          <a:prstGeom prst="roundRect">
            <a:avLst>
              <a:gd name="adj" fmla="val 5000"/>
            </a:avLst>
          </a:prstGeom>
          <a:solidFill>
            <a:srgbClr val="8E3A80"/>
          </a:solidFill>
          <a:ln>
            <a:noFill/>
          </a:ln>
        </p:spPr>
        <p:txBody>
          <a:bodyPr/>
          <a:lstStyle/>
          <a:p>
            <a:endParaRPr lang="en-US"/>
          </a:p>
        </p:txBody>
      </p:sp>
      <p:sp>
        <p:nvSpPr>
          <p:cNvPr id="32" name="Left Header"/>
          <p:cNvSpPr txBox="1"/>
          <p:nvPr/>
        </p:nvSpPr>
        <p:spPr>
          <a:xfrm>
            <a:off x="609600" y="1409700"/>
            <a:ext cx="5029200" cy="533400"/>
          </a:xfrm>
          <a:prstGeom prst="rect">
            <a:avLst/>
          </a:prstGeom>
          <a:noFill/>
          <a:ln>
            <a:noFill/>
          </a:ln>
        </p:spPr>
        <p:txBody>
          <a:bodyPr lIns="91440" tIns="45720" rIns="91440" bIns="45720" anchor="ctr"/>
          <a:lstStyle/>
          <a:p>
            <a:pPr algn="l"/>
            <a:r>
              <a:rPr lang="en-US" sz="2000" b="1">
                <a:solidFill>
                  <a:srgbClr val="FFFFFF"/>
                </a:solidFill>
                <a:latin typeface="Calibri"/>
              </a:rPr>
              <a:t>Business Case 1: Local Bank</a:t>
            </a:r>
          </a:p>
        </p:txBody>
      </p:sp>
      <p:sp>
        <p:nvSpPr>
          <p:cNvPr id="33" name="Left Content"/>
          <p:cNvSpPr txBox="1"/>
          <p:nvPr/>
        </p:nvSpPr>
        <p:spPr>
          <a:xfrm>
            <a:off x="609600" y="2133600"/>
            <a:ext cx="5029200" cy="3810000"/>
          </a:xfrm>
          <a:prstGeom prst="rect">
            <a:avLst/>
          </a:prstGeom>
          <a:noFill/>
          <a:ln>
            <a:noFill/>
          </a:ln>
        </p:spPr>
        <p:txBody>
          <a:bodyPr lIns="91440" tIns="45720" rIns="91440" bIns="45720" anchor="t">
            <a:normAutofit/>
          </a:bodyPr>
          <a:lstStyle/>
          <a:p>
            <a:pPr marL="285750" indent="-285750" algn="l">
              <a:spcAft>
                <a:spcPts val="800"/>
              </a:spcAft>
              <a:buFont typeface="Wingdings" panose="05000000000000000000" pitchFamily="2" charset="2"/>
              <a:buChar char="q"/>
            </a:pPr>
            <a:r>
              <a:rPr lang="en-US" dirty="0">
                <a:solidFill>
                  <a:srgbClr val="333333"/>
                </a:solidFill>
                <a:latin typeface="Calibri"/>
              </a:rPr>
              <a:t>Grew quickly</a:t>
            </a:r>
          </a:p>
          <a:p>
            <a:pPr marL="285750" indent="-285750" algn="l">
              <a:spcAft>
                <a:spcPts val="800"/>
              </a:spcAft>
              <a:buFont typeface="Wingdings" panose="05000000000000000000" pitchFamily="2" charset="2"/>
              <a:buChar char="q"/>
            </a:pPr>
            <a:r>
              <a:rPr lang="en-US" dirty="0">
                <a:solidFill>
                  <a:srgbClr val="333333"/>
                </a:solidFill>
                <a:latin typeface="Calibri"/>
              </a:rPr>
              <a:t>Acquired multiple branches</a:t>
            </a:r>
          </a:p>
          <a:p>
            <a:pPr marL="285750" indent="-285750" algn="l">
              <a:spcAft>
                <a:spcPts val="800"/>
              </a:spcAft>
              <a:buFont typeface="Wingdings" panose="05000000000000000000" pitchFamily="2" charset="2"/>
              <a:buChar char="q"/>
            </a:pPr>
            <a:r>
              <a:rPr lang="en-US" dirty="0">
                <a:solidFill>
                  <a:srgbClr val="333333"/>
                </a:solidFill>
                <a:latin typeface="Calibri"/>
              </a:rPr>
              <a:t>2 systems</a:t>
            </a:r>
          </a:p>
          <a:p>
            <a:pPr marL="285750" indent="-285750" algn="l">
              <a:spcAft>
                <a:spcPts val="800"/>
              </a:spcAft>
              <a:buFont typeface="Wingdings" panose="05000000000000000000" pitchFamily="2" charset="2"/>
              <a:buChar char="q"/>
            </a:pPr>
            <a:r>
              <a:rPr lang="en-US" dirty="0">
                <a:solidFill>
                  <a:srgbClr val="333333"/>
                </a:solidFill>
                <a:latin typeface="Calibri"/>
              </a:rPr>
              <a:t>2 cultures</a:t>
            </a:r>
          </a:p>
          <a:p>
            <a:pPr marL="685800" indent="-228600" algn="l">
              <a:spcAft>
                <a:spcPts val="400"/>
              </a:spcAft>
              <a:buFont typeface="Arial" panose="020B0604020202020204" pitchFamily="34" charset="0"/>
              <a:buChar char="–"/>
            </a:pPr>
            <a:r>
              <a:rPr lang="en-US" dirty="0">
                <a:solidFill>
                  <a:srgbClr val="555555"/>
                </a:solidFill>
                <a:latin typeface="Calibri"/>
              </a:rPr>
              <a:t>Bank</a:t>
            </a:r>
          </a:p>
          <a:p>
            <a:pPr marL="685800" indent="-228600" algn="l">
              <a:spcAft>
                <a:spcPts val="400"/>
              </a:spcAft>
              <a:buFont typeface="Arial" panose="020B0604020202020204" pitchFamily="34" charset="0"/>
              <a:buChar char="–"/>
            </a:pPr>
            <a:r>
              <a:rPr lang="en-US" dirty="0">
                <a:solidFill>
                  <a:srgbClr val="555555"/>
                </a:solidFill>
                <a:latin typeface="Calibri"/>
              </a:rPr>
              <a:t>IMBs</a:t>
            </a:r>
          </a:p>
        </p:txBody>
      </p:sp>
      <p:sp>
        <p:nvSpPr>
          <p:cNvPr id="40" name="Right Card BG"/>
          <p:cNvSpPr/>
          <p:nvPr/>
        </p:nvSpPr>
        <p:spPr>
          <a:xfrm>
            <a:off x="6400800" y="1371600"/>
            <a:ext cx="5334000" cy="4800600"/>
          </a:xfrm>
          <a:prstGeom prst="roundRect">
            <a:avLst>
              <a:gd name="adj" fmla="val 3000"/>
            </a:avLst>
          </a:prstGeom>
          <a:solidFill>
            <a:srgbClr val="F5F0F7"/>
          </a:solidFill>
          <a:ln w="12700">
            <a:solidFill>
              <a:srgbClr val="D4C4DC"/>
            </a:solidFill>
          </a:ln>
        </p:spPr>
        <p:txBody>
          <a:bodyPr/>
          <a:lstStyle/>
          <a:p>
            <a:endParaRPr lang="en-US"/>
          </a:p>
        </p:txBody>
      </p:sp>
      <p:sp>
        <p:nvSpPr>
          <p:cNvPr id="41" name="Right Accent Bar"/>
          <p:cNvSpPr/>
          <p:nvPr/>
        </p:nvSpPr>
        <p:spPr>
          <a:xfrm>
            <a:off x="6400800" y="1371600"/>
            <a:ext cx="5334000" cy="609600"/>
          </a:xfrm>
          <a:prstGeom prst="roundRect">
            <a:avLst>
              <a:gd name="adj" fmla="val 5000"/>
            </a:avLst>
          </a:prstGeom>
          <a:solidFill>
            <a:srgbClr val="8E3A80"/>
          </a:solidFill>
          <a:ln>
            <a:noFill/>
          </a:ln>
        </p:spPr>
        <p:txBody>
          <a:bodyPr/>
          <a:lstStyle/>
          <a:p>
            <a:endParaRPr lang="en-US"/>
          </a:p>
        </p:txBody>
      </p:sp>
      <p:sp>
        <p:nvSpPr>
          <p:cNvPr id="42" name="Right Header"/>
          <p:cNvSpPr txBox="1"/>
          <p:nvPr/>
        </p:nvSpPr>
        <p:spPr>
          <a:xfrm>
            <a:off x="6553200" y="1409700"/>
            <a:ext cx="5029200" cy="533400"/>
          </a:xfrm>
          <a:prstGeom prst="rect">
            <a:avLst/>
          </a:prstGeom>
          <a:noFill/>
          <a:ln>
            <a:noFill/>
          </a:ln>
        </p:spPr>
        <p:txBody>
          <a:bodyPr lIns="91440" tIns="45720" rIns="91440" bIns="45720" anchor="ctr"/>
          <a:lstStyle/>
          <a:p>
            <a:pPr algn="l"/>
            <a:r>
              <a:rPr lang="en-US" sz="2000" b="1">
                <a:solidFill>
                  <a:srgbClr val="FFFFFF"/>
                </a:solidFill>
                <a:latin typeface="Calibri"/>
              </a:rPr>
              <a:t>Business Case 2: Wholesale AE</a:t>
            </a:r>
          </a:p>
        </p:txBody>
      </p:sp>
      <p:sp>
        <p:nvSpPr>
          <p:cNvPr id="43" name="Right Content"/>
          <p:cNvSpPr txBox="1"/>
          <p:nvPr/>
        </p:nvSpPr>
        <p:spPr>
          <a:xfrm>
            <a:off x="6553200" y="2133600"/>
            <a:ext cx="5029200" cy="3810000"/>
          </a:xfrm>
          <a:prstGeom prst="rect">
            <a:avLst/>
          </a:prstGeom>
          <a:noFill/>
          <a:ln>
            <a:noFill/>
          </a:ln>
        </p:spPr>
        <p:txBody>
          <a:bodyPr lIns="91440" tIns="45720" rIns="91440" bIns="45720" anchor="t">
            <a:normAutofit/>
          </a:bodyPr>
          <a:lstStyle/>
          <a:p>
            <a:pPr marL="285750" indent="-285750" algn="l">
              <a:spcAft>
                <a:spcPts val="800"/>
              </a:spcAft>
              <a:buFont typeface="Wingdings" panose="05000000000000000000" pitchFamily="2" charset="2"/>
              <a:buChar char="q"/>
            </a:pPr>
            <a:r>
              <a:rPr lang="en-US" dirty="0">
                <a:solidFill>
                  <a:srgbClr val="333333"/>
                </a:solidFill>
                <a:latin typeface="Calibri"/>
              </a:rPr>
              <a:t>Valued metric pull - through</a:t>
            </a:r>
          </a:p>
          <a:p>
            <a:pPr marL="285750" indent="-285750" algn="l">
              <a:spcAft>
                <a:spcPts val="800"/>
              </a:spcAft>
              <a:buFont typeface="Wingdings" panose="05000000000000000000" pitchFamily="2" charset="2"/>
              <a:buChar char="q"/>
            </a:pPr>
            <a:r>
              <a:rPr lang="en-US" dirty="0">
                <a:solidFill>
                  <a:srgbClr val="333333"/>
                </a:solidFill>
                <a:latin typeface="Calibri"/>
              </a:rPr>
              <a:t>Culture of profitability</a:t>
            </a:r>
          </a:p>
          <a:p>
            <a:pPr marL="285750" indent="-285750" algn="l">
              <a:spcAft>
                <a:spcPts val="800"/>
              </a:spcAft>
              <a:buFont typeface="Wingdings" panose="05000000000000000000" pitchFamily="2" charset="2"/>
              <a:buChar char="q"/>
            </a:pPr>
            <a:r>
              <a:rPr lang="en-US" dirty="0">
                <a:solidFill>
                  <a:srgbClr val="333333"/>
                </a:solidFill>
                <a:latin typeface="Calibri"/>
              </a:rPr>
              <a:t>Valued metric plus systems to make tough decisions </a:t>
            </a:r>
          </a:p>
        </p:txBody>
      </p:sp>
    </p:spTree>
    <p:extLst>
      <p:ext uri="{BB962C8B-B14F-4D97-AF65-F5344CB8AC3E}">
        <p14:creationId xmlns:p14="http://schemas.microsoft.com/office/powerpoint/2010/main" val="3648924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8FCCE-52C9-F68A-CF50-199EFD07BB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8E7519-F227-3DE5-7D0C-6BBF1CF8A4AD}"/>
              </a:ext>
            </a:extLst>
          </p:cNvPr>
          <p:cNvSpPr>
            <a:spLocks noGrp="1"/>
          </p:cNvSpPr>
          <p:nvPr>
            <p:ph type="title"/>
          </p:nvPr>
        </p:nvSpPr>
        <p:spPr>
          <a:xfrm>
            <a:off x="6757416" y="1316736"/>
            <a:ext cx="5120640" cy="1110778"/>
          </a:xfrm>
        </p:spPr>
        <p:txBody>
          <a:bodyPr>
            <a:normAutofit/>
          </a:bodyPr>
          <a:lstStyle/>
          <a:p>
            <a:r>
              <a:rPr lang="en-US" b="1" dirty="0"/>
              <a:t>The Solution:</a:t>
            </a:r>
            <a:br>
              <a:rPr lang="en-US" b="1" dirty="0"/>
            </a:br>
            <a:r>
              <a:rPr lang="en-US" sz="2200" b="1" dirty="0"/>
              <a:t>We can only scale what we can see </a:t>
            </a:r>
          </a:p>
        </p:txBody>
      </p:sp>
      <p:sp>
        <p:nvSpPr>
          <p:cNvPr id="3" name="Subtitle 2">
            <a:extLst>
              <a:ext uri="{FF2B5EF4-FFF2-40B4-BE49-F238E27FC236}">
                <a16:creationId xmlns:a16="http://schemas.microsoft.com/office/drawing/2014/main" id="{673B7688-D9B8-5FA9-2312-6AA056DAD788}"/>
              </a:ext>
            </a:extLst>
          </p:cNvPr>
          <p:cNvSpPr>
            <a:spLocks noGrp="1"/>
          </p:cNvSpPr>
          <p:nvPr>
            <p:ph type="subTitle" idx="1"/>
          </p:nvPr>
        </p:nvSpPr>
        <p:spPr>
          <a:xfrm>
            <a:off x="6749828" y="2579914"/>
            <a:ext cx="5125300" cy="3429000"/>
          </a:xfrm>
        </p:spPr>
        <p:txBody>
          <a:bodyPr/>
          <a:lstStyle/>
          <a:p>
            <a:r>
              <a:rPr lang="en-US" b="1" dirty="0"/>
              <a:t>Track → Monitor → Report → Act → Grow</a:t>
            </a:r>
          </a:p>
          <a:p>
            <a:pPr marL="342900" indent="-342900">
              <a:buFont typeface="Wingdings" panose="05000000000000000000" pitchFamily="2" charset="2"/>
              <a:buChar char="q"/>
            </a:pPr>
            <a:r>
              <a:rPr lang="en-US" dirty="0"/>
              <a:t>Tracking = capture clean, connected loan data.</a:t>
            </a:r>
          </a:p>
          <a:p>
            <a:pPr marL="342900" indent="-342900">
              <a:buFont typeface="Wingdings" panose="05000000000000000000" pitchFamily="2" charset="2"/>
              <a:buChar char="q"/>
            </a:pPr>
            <a:r>
              <a:rPr lang="en-US" dirty="0"/>
              <a:t>Monitoring = surface issue early, before they become problems</a:t>
            </a:r>
          </a:p>
          <a:p>
            <a:pPr marL="342900" indent="-342900">
              <a:buFont typeface="Wingdings" panose="05000000000000000000" pitchFamily="2" charset="2"/>
              <a:buChar char="q"/>
            </a:pPr>
            <a:r>
              <a:rPr lang="en-US" dirty="0"/>
              <a:t>Reporting = turn data into clear visibility </a:t>
            </a:r>
          </a:p>
          <a:p>
            <a:pPr marL="342900" indent="-342900">
              <a:buFont typeface="Wingdings" panose="05000000000000000000" pitchFamily="2" charset="2"/>
              <a:buChar char="q"/>
            </a:pPr>
            <a:r>
              <a:rPr lang="en-US" dirty="0"/>
              <a:t>Action = drive accountability and execution</a:t>
            </a:r>
          </a:p>
          <a:p>
            <a:r>
              <a:rPr lang="en-US" i="1" dirty="0"/>
              <a:t>Action Grows Your Business</a:t>
            </a:r>
          </a:p>
          <a:p>
            <a:endParaRPr lang="en-US" i="1" dirty="0"/>
          </a:p>
          <a:p>
            <a:endParaRPr lang="en-US" i="1" dirty="0"/>
          </a:p>
          <a:p>
            <a:endParaRPr lang="en-US" dirty="0"/>
          </a:p>
        </p:txBody>
      </p:sp>
      <p:sp>
        <p:nvSpPr>
          <p:cNvPr id="5" name="Picture Placeholder 4">
            <a:extLst>
              <a:ext uri="{FF2B5EF4-FFF2-40B4-BE49-F238E27FC236}">
                <a16:creationId xmlns:a16="http://schemas.microsoft.com/office/drawing/2014/main" id="{2A79E68E-EF28-96BC-21BD-B97AA17E1C7A}"/>
              </a:ext>
            </a:extLst>
          </p:cNvPr>
          <p:cNvSpPr>
            <a:spLocks noGrp="1"/>
          </p:cNvSpPr>
          <p:nvPr>
            <p:ph type="pic" sz="quarter" idx="13"/>
          </p:nvPr>
        </p:nvSpPr>
        <p:spPr/>
        <p:txBody>
          <a:bodyPr/>
          <a:lstStyle/>
          <a:p>
            <a:endParaRPr lang="en-US"/>
          </a:p>
        </p:txBody>
      </p:sp>
      <p:pic>
        <p:nvPicPr>
          <p:cNvPr id="6" name="Picture 5">
            <a:extLst>
              <a:ext uri="{FF2B5EF4-FFF2-40B4-BE49-F238E27FC236}">
                <a16:creationId xmlns:a16="http://schemas.microsoft.com/office/drawing/2014/main" id="{3EB71DB9-ECDF-968B-DA03-EA4FFF086B67}"/>
              </a:ext>
            </a:extLst>
          </p:cNvPr>
          <p:cNvPicPr>
            <a:picLocks noChangeAspect="1"/>
          </p:cNvPicPr>
          <p:nvPr/>
        </p:nvPicPr>
        <p:blipFill>
          <a:blip r:embed="rId3"/>
          <a:stretch>
            <a:fillRect/>
          </a:stretch>
        </p:blipFill>
        <p:spPr>
          <a:xfrm>
            <a:off x="524060" y="1510988"/>
            <a:ext cx="5331337" cy="4185933"/>
          </a:xfrm>
          <a:prstGeom prst="rect">
            <a:avLst/>
          </a:prstGeom>
        </p:spPr>
      </p:pic>
    </p:spTree>
    <p:extLst>
      <p:ext uri="{BB962C8B-B14F-4D97-AF65-F5344CB8AC3E}">
        <p14:creationId xmlns:p14="http://schemas.microsoft.com/office/powerpoint/2010/main" val="673473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4AFE-7EE9-C10D-061F-2AB50BDF23C4}"/>
              </a:ext>
            </a:extLst>
          </p:cNvPr>
          <p:cNvSpPr>
            <a:spLocks noGrp="1"/>
          </p:cNvSpPr>
          <p:nvPr>
            <p:ph type="title"/>
          </p:nvPr>
        </p:nvSpPr>
        <p:spPr>
          <a:xfrm>
            <a:off x="648935" y="91439"/>
            <a:ext cx="10900146" cy="1168739"/>
          </a:xfrm>
        </p:spPr>
        <p:txBody>
          <a:bodyPr anchor="ctr">
            <a:normAutofit/>
          </a:bodyPr>
          <a:lstStyle/>
          <a:p>
            <a:r>
              <a:rPr lang="en-US" b="1" dirty="0"/>
              <a:t>System Overview – A System for Managing Growth</a:t>
            </a:r>
          </a:p>
        </p:txBody>
      </p:sp>
      <p:pic>
        <p:nvPicPr>
          <p:cNvPr id="8" name="Content Placeholder 7">
            <a:extLst>
              <a:ext uri="{FF2B5EF4-FFF2-40B4-BE49-F238E27FC236}">
                <a16:creationId xmlns:a16="http://schemas.microsoft.com/office/drawing/2014/main" id="{B7AF5676-25E5-7961-575F-CA4846996AB8}"/>
              </a:ext>
            </a:extLst>
          </p:cNvPr>
          <p:cNvPicPr>
            <a:picLocks noGrp="1" noChangeAspect="1"/>
          </p:cNvPicPr>
          <p:nvPr>
            <p:ph sz="quarter" idx="14"/>
          </p:nvPr>
        </p:nvPicPr>
        <p:blipFill>
          <a:blip r:embed="rId3"/>
          <a:stretch>
            <a:fillRect/>
          </a:stretch>
        </p:blipFill>
        <p:spPr>
          <a:xfrm>
            <a:off x="374080" y="2453187"/>
            <a:ext cx="3819525" cy="2546350"/>
          </a:xfrm>
          <a:prstGeom prst="rect">
            <a:avLst/>
          </a:prstGeom>
        </p:spPr>
      </p:pic>
      <p:graphicFrame>
        <p:nvGraphicFramePr>
          <p:cNvPr id="4" name="Content Placeholder 4">
            <a:extLst>
              <a:ext uri="{FF2B5EF4-FFF2-40B4-BE49-F238E27FC236}">
                <a16:creationId xmlns:a16="http://schemas.microsoft.com/office/drawing/2014/main" id="{BC850979-5CBF-42AE-9CC4-154307012F94}"/>
              </a:ext>
            </a:extLst>
          </p:cNvPr>
          <p:cNvGraphicFramePr>
            <a:graphicFrameLocks noGrp="1"/>
          </p:cNvGraphicFramePr>
          <p:nvPr>
            <p:ph sz="quarter" idx="19"/>
            <p:extLst>
              <p:ext uri="{D42A27DB-BD31-4B8C-83A1-F6EECF244321}">
                <p14:modId xmlns:p14="http://schemas.microsoft.com/office/powerpoint/2010/main" val="1309827700"/>
              </p:ext>
              <p:ext uri="{E7BDC344-281C-4309-B0C6-D0EE65EED2A8}">
                <p202:designPr xmlns:p202="http://schemas.microsoft.com/office/powerpoint/2020/02/main">
                  <p202:designTagLst>
                    <p202:designTag name="ARCH:1:CLS" val="SmartArt"/>
                    <p202:designTag name="ARCH:1:VSVAR" val="Timeline"/>
                  </p202:designTagLst>
                </p202:designPr>
              </p:ext>
            </p:extLst>
          </p:nvPr>
        </p:nvGraphicFramePr>
        <p:xfrm>
          <a:off x="4679661" y="1646102"/>
          <a:ext cx="6863403" cy="416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863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1A8A-8434-62F8-C3A2-151D1EC0AF2B}"/>
              </a:ext>
            </a:extLst>
          </p:cNvPr>
          <p:cNvSpPr>
            <a:spLocks noGrp="1"/>
          </p:cNvSpPr>
          <p:nvPr>
            <p:ph type="title"/>
          </p:nvPr>
        </p:nvSpPr>
        <p:spPr>
          <a:xfrm>
            <a:off x="5141023" y="167463"/>
            <a:ext cx="6408058" cy="1062623"/>
          </a:xfrm>
        </p:spPr>
        <p:txBody>
          <a:bodyPr/>
          <a:lstStyle/>
          <a:p>
            <a:r>
              <a:rPr lang="en-US" sz="3600" b="1" dirty="0"/>
              <a:t>Pipeline: Where Growth Begins</a:t>
            </a:r>
          </a:p>
        </p:txBody>
      </p:sp>
      <p:pic>
        <p:nvPicPr>
          <p:cNvPr id="5" name="Content Placeholder 4">
            <a:extLst>
              <a:ext uri="{FF2B5EF4-FFF2-40B4-BE49-F238E27FC236}">
                <a16:creationId xmlns:a16="http://schemas.microsoft.com/office/drawing/2014/main" id="{34A78C3E-A242-74ED-8AE8-366DFF480C58}"/>
              </a:ext>
            </a:extLst>
          </p:cNvPr>
          <p:cNvPicPr>
            <a:picLocks noGrp="1" noChangeAspect="1"/>
          </p:cNvPicPr>
          <p:nvPr>
            <p:ph sz="quarter" idx="16"/>
          </p:nvPr>
        </p:nvPicPr>
        <p:blipFill>
          <a:blip r:embed="rId3"/>
          <a:stretch>
            <a:fillRect/>
          </a:stretch>
        </p:blipFill>
        <p:spPr>
          <a:xfrm>
            <a:off x="0" y="0"/>
            <a:ext cx="4572000" cy="6858000"/>
          </a:xfrm>
          <a:prstGeom prst="rect">
            <a:avLst/>
          </a:prstGeom>
        </p:spPr>
      </p:pic>
      <p:sp>
        <p:nvSpPr>
          <p:cNvPr id="4" name="Content Placeholder 3">
            <a:extLst>
              <a:ext uri="{FF2B5EF4-FFF2-40B4-BE49-F238E27FC236}">
                <a16:creationId xmlns:a16="http://schemas.microsoft.com/office/drawing/2014/main" id="{C5611845-07A8-B2A4-1639-6AD9468163D0}"/>
              </a:ext>
            </a:extLst>
          </p:cNvPr>
          <p:cNvSpPr>
            <a:spLocks noGrp="1"/>
          </p:cNvSpPr>
          <p:nvPr>
            <p:ph sz="quarter" idx="15"/>
          </p:nvPr>
        </p:nvSpPr>
        <p:spPr>
          <a:xfrm>
            <a:off x="5140405" y="1502229"/>
            <a:ext cx="6408665" cy="4618851"/>
          </a:xfrm>
        </p:spPr>
        <p:txBody>
          <a:bodyPr>
            <a:normAutofit fontScale="92500" lnSpcReduction="20000"/>
          </a:bodyPr>
          <a:lstStyle/>
          <a:p>
            <a:r>
              <a:rPr lang="en-US" sz="2400" b="1" dirty="0"/>
              <a:t>Pipeline: Visibility into what’s coming</a:t>
            </a:r>
          </a:p>
          <a:p>
            <a:endParaRPr lang="en-US" sz="2400" b="1" dirty="0"/>
          </a:p>
          <a:p>
            <a:pPr marL="1028700" lvl="1" indent="-342900">
              <a:buFont typeface="Wingdings" panose="05000000000000000000" pitchFamily="2" charset="2"/>
              <a:buChar char="q"/>
            </a:pPr>
            <a:r>
              <a:rPr lang="en-US" sz="2400" dirty="0"/>
              <a:t>Compare by BU, role, loan type</a:t>
            </a:r>
          </a:p>
          <a:p>
            <a:pPr marL="1028700" lvl="1" indent="-342900">
              <a:buFont typeface="Wingdings" panose="05000000000000000000" pitchFamily="2" charset="2"/>
              <a:buChar char="q"/>
            </a:pPr>
            <a:r>
              <a:rPr lang="en-US" sz="2400" dirty="0"/>
              <a:t>Identify status</a:t>
            </a:r>
          </a:p>
          <a:p>
            <a:pPr marL="1028700" lvl="1" indent="-342900">
              <a:buFont typeface="Wingdings" panose="05000000000000000000" pitchFamily="2" charset="2"/>
              <a:buChar char="q"/>
            </a:pPr>
            <a:r>
              <a:rPr lang="en-US" sz="2400" dirty="0"/>
              <a:t>Track assignment and aging</a:t>
            </a:r>
          </a:p>
          <a:p>
            <a:pPr marL="1028700" lvl="1" indent="-342900">
              <a:buFont typeface="Wingdings" panose="05000000000000000000" pitchFamily="2" charset="2"/>
              <a:buChar char="q"/>
            </a:pPr>
            <a:r>
              <a:rPr lang="en-US" sz="2400" dirty="0"/>
              <a:t>Drill down to loan-level details</a:t>
            </a:r>
          </a:p>
          <a:p>
            <a:pPr marL="1028700" lvl="1" indent="-342900">
              <a:buFont typeface="Wingdings" panose="05000000000000000000" pitchFamily="2" charset="2"/>
              <a:buChar char="q"/>
            </a:pPr>
            <a:r>
              <a:rPr lang="en-US" sz="2400" dirty="0"/>
              <a:t>Historical reporting</a:t>
            </a:r>
          </a:p>
          <a:p>
            <a:endParaRPr lang="en-US" sz="2400" b="1" dirty="0"/>
          </a:p>
          <a:p>
            <a:endParaRPr lang="en-US" dirty="0"/>
          </a:p>
          <a:p>
            <a:r>
              <a:rPr lang="en-US" i="1" dirty="0"/>
              <a:t>“Most lenders don’t have a growth problem… they have a visibility problem</a:t>
            </a:r>
            <a:r>
              <a:rPr lang="en-US" dirty="0"/>
              <a:t>. - </a:t>
            </a:r>
            <a:r>
              <a:rPr lang="en-US" i="1" dirty="0"/>
              <a:t>Bob</a:t>
            </a:r>
            <a:r>
              <a:rPr lang="en-US" dirty="0"/>
              <a:t> </a:t>
            </a:r>
            <a:r>
              <a:rPr lang="en-US" i="1" dirty="0" err="1"/>
              <a:t>Havren</a:t>
            </a:r>
            <a:r>
              <a:rPr lang="en-US" i="1" dirty="0"/>
              <a:t>”</a:t>
            </a:r>
            <a:r>
              <a:rPr lang="en-US" dirty="0"/>
              <a:t> </a:t>
            </a:r>
          </a:p>
          <a:p>
            <a:pPr marL="400050" indent="-400050">
              <a:buFont typeface="+mj-lt"/>
              <a:buAutoNum type="romanUcPeriod"/>
            </a:pPr>
            <a:endParaRPr lang="en-US" dirty="0"/>
          </a:p>
        </p:txBody>
      </p:sp>
    </p:spTree>
    <p:extLst>
      <p:ext uri="{BB962C8B-B14F-4D97-AF65-F5344CB8AC3E}">
        <p14:creationId xmlns:p14="http://schemas.microsoft.com/office/powerpoint/2010/main" val="82765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CF1BEF3-4FF7-A12A-03FA-3645A76B1CFC}"/>
              </a:ext>
            </a:extLst>
          </p:cNvPr>
          <p:cNvSpPr>
            <a:spLocks noGrp="1"/>
          </p:cNvSpPr>
          <p:nvPr>
            <p:ph type="title"/>
          </p:nvPr>
        </p:nvSpPr>
        <p:spPr>
          <a:xfrm>
            <a:off x="1535371" y="962423"/>
            <a:ext cx="10013710" cy="1216152"/>
          </a:xfrm>
        </p:spPr>
        <p:txBody>
          <a:bodyPr anchor="ctr">
            <a:normAutofit/>
          </a:bodyPr>
          <a:lstStyle/>
          <a:p>
            <a:r>
              <a:rPr lang="en-US" b="1" dirty="0"/>
              <a:t>Lock Report:</a:t>
            </a:r>
            <a:br>
              <a:rPr lang="en-US" dirty="0"/>
            </a:br>
            <a:endParaRPr lang="en-US" b="1" dirty="0"/>
          </a:p>
        </p:txBody>
      </p:sp>
      <p:sp>
        <p:nvSpPr>
          <p:cNvPr id="2" name="Content Placeholder 1">
            <a:extLst>
              <a:ext uri="{FF2B5EF4-FFF2-40B4-BE49-F238E27FC236}">
                <a16:creationId xmlns:a16="http://schemas.microsoft.com/office/drawing/2014/main" id="{A8C7676B-7D9B-AF02-6956-015AEB1497FE}"/>
              </a:ext>
            </a:extLst>
          </p:cNvPr>
          <p:cNvSpPr>
            <a:spLocks noGrp="1" noChangeArrowheads="1"/>
          </p:cNvSpPr>
          <p:nvPr>
            <p:ph sz="quarter" idx="17"/>
          </p:nvPr>
        </p:nvSpPr>
        <p:spPr bwMode="auto">
          <a:xfrm>
            <a:off x="7510509" y="2590800"/>
            <a:ext cx="4209703" cy="371855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a:bodyPr>
          <a:lstStyle/>
          <a:p>
            <a:pPr marL="0" lvl="0" indent="0" eaLnBrk="0" fontAlgn="base" hangingPunct="0">
              <a:spcBef>
                <a:spcPct val="0"/>
              </a:spcBef>
              <a:buNone/>
            </a:pPr>
            <a:r>
              <a:rPr lang="en-US" b="1" dirty="0"/>
              <a:t>Where Revenue is Won or Lost</a:t>
            </a:r>
          </a:p>
          <a:p>
            <a:pPr marL="0" lvl="0" indent="0" eaLnBrk="0" fontAlgn="base" hangingPunct="0">
              <a:spcBef>
                <a:spcPct val="0"/>
              </a:spcBef>
              <a:buNone/>
            </a:pPr>
            <a:endParaRPr kumimoji="0" lang="en-US" altLang="en-US" b="0" i="0" u="none" strike="noStrike" cap="none" normalizeH="0" baseline="0" dirty="0">
              <a:ln>
                <a:noFill/>
              </a:ln>
              <a:effectLst/>
            </a:endParaRPr>
          </a:p>
          <a:p>
            <a:pPr marL="285750" marR="0" lvl="0" indent="-285750" defTabSz="914400" rtl="0" eaLnBrk="0" fontAlgn="base" latinLnBrk="0" hangingPunct="0">
              <a:spcBef>
                <a:spcPct val="0"/>
              </a:spcBef>
              <a:buClrTx/>
              <a:buSzTx/>
              <a:buFont typeface="Wingdings" panose="05000000000000000000" pitchFamily="2" charset="2"/>
              <a:buChar char="q"/>
              <a:tabLst/>
            </a:pPr>
            <a:r>
              <a:rPr kumimoji="0" lang="en-US" altLang="en-US" sz="1700" b="0" i="0" u="none" strike="noStrike" cap="none" normalizeH="0" baseline="0" dirty="0">
                <a:ln>
                  <a:noFill/>
                </a:ln>
                <a:effectLst/>
              </a:rPr>
              <a:t>Not Locked → missed opportunity </a:t>
            </a:r>
          </a:p>
          <a:p>
            <a:pPr marL="285750" marR="0" lvl="0" indent="-285750" defTabSz="914400" rtl="0" eaLnBrk="0" fontAlgn="base" latinLnBrk="0" hangingPunct="0">
              <a:spcBef>
                <a:spcPct val="0"/>
              </a:spcBef>
              <a:buClrTx/>
              <a:buSzTx/>
              <a:buFont typeface="Wingdings" panose="05000000000000000000" pitchFamily="2" charset="2"/>
              <a:buChar char="q"/>
              <a:tabLst/>
            </a:pPr>
            <a:r>
              <a:rPr kumimoji="0" lang="en-US" altLang="en-US" sz="1700" b="0" i="0" u="none" strike="noStrike" cap="none" normalizeH="0" baseline="0" dirty="0">
                <a:ln>
                  <a:noFill/>
                </a:ln>
                <a:effectLst/>
              </a:rPr>
              <a:t>Expired Locks → lost revenue </a:t>
            </a:r>
          </a:p>
          <a:p>
            <a:pPr marL="285750" marR="0" lvl="0" indent="-285750" defTabSz="914400" rtl="0" eaLnBrk="0" fontAlgn="base" latinLnBrk="0" hangingPunct="0">
              <a:spcBef>
                <a:spcPct val="0"/>
              </a:spcBef>
              <a:buClrTx/>
              <a:buSzTx/>
              <a:buFont typeface="Wingdings" panose="05000000000000000000" pitchFamily="2" charset="2"/>
              <a:buChar char="q"/>
              <a:tabLst/>
            </a:pPr>
            <a:r>
              <a:rPr kumimoji="0" lang="en-US" altLang="en-US" sz="1700" b="0" i="0" u="none" strike="noStrike" cap="none" normalizeH="0" baseline="0" dirty="0">
                <a:ln>
                  <a:noFill/>
                </a:ln>
                <a:effectLst/>
              </a:rPr>
              <a:t>Lock Expiration tracking (</a:t>
            </a:r>
            <a:r>
              <a:rPr lang="en-US" altLang="en-US" sz="1700" dirty="0"/>
              <a:t>1-5</a:t>
            </a:r>
            <a:r>
              <a:rPr kumimoji="0" lang="en-US" altLang="en-US" sz="1700" b="0" i="0" u="none" strike="noStrike" cap="none" normalizeH="0" baseline="0" dirty="0">
                <a:ln>
                  <a:noFill/>
                </a:ln>
                <a:effectLst/>
              </a:rPr>
              <a:t> days out) </a:t>
            </a:r>
          </a:p>
          <a:p>
            <a:pPr marL="285750" marR="0" lvl="0" indent="-285750" defTabSz="914400" rtl="0" eaLnBrk="0" fontAlgn="base" latinLnBrk="0" hangingPunct="0">
              <a:spcBef>
                <a:spcPct val="0"/>
              </a:spcBef>
              <a:buClrTx/>
              <a:buSzTx/>
              <a:buFont typeface="Wingdings" panose="05000000000000000000" pitchFamily="2" charset="2"/>
              <a:buChar char="q"/>
              <a:tabLst/>
            </a:pPr>
            <a:r>
              <a:rPr kumimoji="0" lang="en-US" altLang="en-US" sz="1700" b="0" i="0" u="none" strike="noStrike" cap="none" normalizeH="0" baseline="0" dirty="0">
                <a:ln>
                  <a:noFill/>
                </a:ln>
                <a:effectLst/>
              </a:rPr>
              <a:t>Proactive pipeline protection </a:t>
            </a:r>
          </a:p>
          <a:p>
            <a:pPr marL="285750" marR="0" lvl="0" indent="-285750" defTabSz="914400" rtl="0" eaLnBrk="0" fontAlgn="base" latinLnBrk="0" hangingPunct="0">
              <a:spcBef>
                <a:spcPct val="0"/>
              </a:spcBef>
              <a:buClrTx/>
              <a:buSzTx/>
              <a:buFont typeface="Wingdings" panose="05000000000000000000" pitchFamily="2" charset="2"/>
              <a:buChar char="q"/>
              <a:tabLst/>
            </a:pPr>
            <a:endParaRPr lang="en-US" altLang="en-US" sz="1700" dirty="0"/>
          </a:p>
          <a:p>
            <a:pPr marR="0" lvl="0" defTabSz="914400" rtl="0" eaLnBrk="0" fontAlgn="base" latinLnBrk="0" hangingPunct="0">
              <a:spcBef>
                <a:spcPct val="0"/>
              </a:spcBef>
              <a:buClrTx/>
              <a:buSzTx/>
              <a:tabLst/>
            </a:pPr>
            <a:r>
              <a:rPr kumimoji="0" lang="en-US" altLang="en-US" sz="1700" b="0" i="1" u="none" strike="noStrike" cap="none" normalizeH="0" baseline="0" dirty="0">
                <a:ln>
                  <a:noFill/>
                </a:ln>
                <a:effectLst/>
              </a:rPr>
              <a:t>Catch revenue leakage before it happens.</a:t>
            </a:r>
          </a:p>
          <a:p>
            <a:pPr marL="0" marR="0" lvl="0" indent="0" defTabSz="914400" rtl="0" eaLnBrk="0" fontAlgn="base" latinLnBrk="0" hangingPunct="0">
              <a:spcBef>
                <a:spcPct val="0"/>
              </a:spcBef>
              <a:buClrTx/>
              <a:buSzTx/>
              <a:buFontTx/>
              <a:buChar char="•"/>
              <a:tabLst/>
            </a:pPr>
            <a:endParaRPr lang="en-US" altLang="en-US" sz="1700" i="1" dirty="0"/>
          </a:p>
          <a:p>
            <a:pPr marL="0" marR="0" lvl="0" indent="0" defTabSz="914400" rtl="0" eaLnBrk="0" fontAlgn="base" latinLnBrk="0" hangingPunct="0">
              <a:spcBef>
                <a:spcPct val="0"/>
              </a:spcBef>
              <a:buClrTx/>
              <a:buSzTx/>
              <a:buFontTx/>
              <a:buChar char="•"/>
              <a:tabLst/>
            </a:pPr>
            <a:endParaRPr kumimoji="0" lang="en-US" altLang="en-US" sz="1700" b="0" i="0" u="none" strike="noStrike" cap="none" normalizeH="0" baseline="0" dirty="0">
              <a:ln>
                <a:noFill/>
              </a:ln>
              <a:effectLst/>
            </a:endParaRPr>
          </a:p>
        </p:txBody>
      </p:sp>
      <p:pic>
        <p:nvPicPr>
          <p:cNvPr id="7" name="Content Placeholder 6">
            <a:extLst>
              <a:ext uri="{FF2B5EF4-FFF2-40B4-BE49-F238E27FC236}">
                <a16:creationId xmlns:a16="http://schemas.microsoft.com/office/drawing/2014/main" id="{CBFA43BA-7952-E28C-F04F-4CD12CEEA84C}"/>
              </a:ext>
            </a:extLst>
          </p:cNvPr>
          <p:cNvPicPr>
            <a:picLocks noGrp="1" noChangeAspect="1"/>
          </p:cNvPicPr>
          <p:nvPr>
            <p:ph sz="quarter" idx="18"/>
          </p:nvPr>
        </p:nvPicPr>
        <p:blipFill>
          <a:blip r:embed="rId3"/>
          <a:stretch>
            <a:fillRect/>
          </a:stretch>
        </p:blipFill>
        <p:spPr>
          <a:xfrm>
            <a:off x="1629164" y="2591432"/>
            <a:ext cx="5277664" cy="3717925"/>
          </a:xfrm>
          <a:prstGeom prst="rect">
            <a:avLst/>
          </a:prstGeom>
        </p:spPr>
      </p:pic>
    </p:spTree>
    <p:extLst>
      <p:ext uri="{BB962C8B-B14F-4D97-AF65-F5344CB8AC3E}">
        <p14:creationId xmlns:p14="http://schemas.microsoft.com/office/powerpoint/2010/main" val="4065057152"/>
      </p:ext>
    </p:extLst>
  </p:cSld>
  <p:clrMapOvr>
    <a:masterClrMapping/>
  </p:clrMapOvr>
</p:sld>
</file>

<file path=ppt/theme/theme1.xml><?xml version="1.0" encoding="utf-8"?>
<a:theme xmlns:a="http://schemas.openxmlformats.org/drawingml/2006/main" name="Office 2013 - 2022 Theme">
  <a:themeElements>
    <a:clrScheme name="Custom 1">
      <a:dk1>
        <a:sysClr val="windowText" lastClr="000000"/>
      </a:dk1>
      <a:lt1>
        <a:sysClr val="window" lastClr="FFFFFF"/>
      </a:lt1>
      <a:dk2>
        <a:srgbClr val="452F5D"/>
      </a:dk2>
      <a:lt2>
        <a:srgbClr val="E7E6E6"/>
      </a:lt2>
      <a:accent1>
        <a:srgbClr val="8E3A80"/>
      </a:accent1>
      <a:accent2>
        <a:srgbClr val="298FC2"/>
      </a:accent2>
      <a:accent3>
        <a:srgbClr val="A5A5A5"/>
      </a:accent3>
      <a:accent4>
        <a:srgbClr val="FFC000"/>
      </a:accent4>
      <a:accent5>
        <a:srgbClr val="592E66"/>
      </a:accent5>
      <a:accent6>
        <a:srgbClr val="733073"/>
      </a:accent6>
      <a:hlink>
        <a:srgbClr val="733073"/>
      </a:hlink>
      <a:folHlink>
        <a:srgbClr val="298FC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2C1AA24C-4CA6-40FF-8947-DA1F6F474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36CB81-A037-44A8-88EB-C0C0F17FD4B1}">
  <ds:schemaRefs>
    <ds:schemaRef ds:uri="http://schemas.microsoft.com/sharepoint/v3/contenttype/forms"/>
  </ds:schemaRefs>
</ds:datastoreItem>
</file>

<file path=customXml/itemProps3.xml><?xml version="1.0" encoding="utf-8"?>
<ds:datastoreItem xmlns:ds="http://schemas.openxmlformats.org/officeDocument/2006/customXml" ds:itemID="{57FF477C-132F-44F8-8C56-EBFF95FAF97B}">
  <ds:schemaRefs>
    <ds:schemaRef ds:uri="230e9df3-be65-4c73-a93b-d1236ebd677e"/>
    <ds:schemaRef ds:uri="http://purl.org/dc/elements/1.1/"/>
    <ds:schemaRef ds:uri="http://schemas.microsoft.com/office/2006/metadata/properties"/>
    <ds:schemaRef ds:uri="16c05727-aa75-4e4a-9b5f-8a80a1165891"/>
    <ds:schemaRef ds:uri="http://schemas.microsoft.com/office/2006/documentManagement/types"/>
    <ds:schemaRef ds:uri="http://schemas.microsoft.com/sharepoint/v3"/>
    <ds:schemaRef ds:uri="http://purl.org/dc/terms/"/>
    <ds:schemaRef ds:uri="http://purl.org/dc/dcmitype/"/>
    <ds:schemaRef ds:uri="http://schemas.microsoft.com/office/infopath/2007/PartnerControls"/>
    <ds:schemaRef ds:uri="http://schemas.openxmlformats.org/package/2006/metadata/core-properties"/>
    <ds:schemaRef ds:uri="71af3243-3dd4-4a8d-8c0d-dd76da1f02a5"/>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TM02900722[[fn=Ion Boardroom]]</Template>
  <TotalTime>17435</TotalTime>
  <Words>683</Words>
  <Application>Microsoft Office PowerPoint</Application>
  <PresentationFormat>Widescreen</PresentationFormat>
  <Paragraphs>106</Paragraphs>
  <Slides>14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Meiryo</vt:lpstr>
      <vt:lpstr>Arial</vt:lpstr>
      <vt:lpstr>Calibri</vt:lpstr>
      <vt:lpstr>Calibri Light</vt:lpstr>
      <vt:lpstr>Wingdings</vt:lpstr>
      <vt:lpstr>Office 2013 - 2022 Theme</vt:lpstr>
      <vt:lpstr>Managing Growth at scale</vt:lpstr>
      <vt:lpstr>Legal Disclaimer</vt:lpstr>
      <vt:lpstr>Agenda</vt:lpstr>
      <vt:lpstr>The Challenge: Visibility Creates Control Growth doesn’t create chaos – lack of visibility does. </vt:lpstr>
      <vt:lpstr>PowerPoint Presentation</vt:lpstr>
      <vt:lpstr>The Solution: We can only scale what we can see </vt:lpstr>
      <vt:lpstr>System Overview – A System for Managing Growth</vt:lpstr>
      <vt:lpstr>Pipeline: Where Growth Begins</vt:lpstr>
      <vt:lpstr>Lock Report: </vt:lpstr>
      <vt:lpstr>Compliance Report</vt:lpstr>
      <vt:lpstr>DEMO</vt:lpstr>
      <vt:lpstr>  Your Suite of Features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Misty Kimball</dc:creator>
  <cp:lastModifiedBy>Blake Stepan</cp:lastModifiedBy>
  <cp:revision>5</cp:revision>
  <dcterms:created xsi:type="dcterms:W3CDTF">2025-05-09T12:44:57Z</dcterms:created>
  <dcterms:modified xsi:type="dcterms:W3CDTF">2026-04-20T19:04:10Z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