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7" r:id="rId4"/>
  </p:sldMasterIdLst>
  <p:notesMasterIdLst>
    <p:notesMasterId r:id="rId53"/>
  </p:notesMasterIdLst>
  <p:handoutMasterIdLst>
    <p:handoutMasterId r:id="rId54"/>
  </p:handoutMasterIdLst>
  <p:sldIdLst>
    <p:sldId id="315" r:id="rId5"/>
    <p:sldId id="318" r:id="rId6"/>
    <p:sldId id="373" r:id="rId7"/>
    <p:sldId id="348" r:id="rId8"/>
    <p:sldId id="403" r:id="rId9"/>
    <p:sldId id="266" r:id="rId10"/>
    <p:sldId id="324" r:id="rId11"/>
    <p:sldId id="345" r:id="rId12"/>
    <p:sldId id="312" r:id="rId13"/>
    <p:sldId id="382" r:id="rId14"/>
    <p:sldId id="387" r:id="rId15"/>
    <p:sldId id="325" r:id="rId16"/>
    <p:sldId id="367" r:id="rId17"/>
    <p:sldId id="399" r:id="rId18"/>
    <p:sldId id="326" r:id="rId19"/>
    <p:sldId id="349" r:id="rId20"/>
    <p:sldId id="354" r:id="rId21"/>
    <p:sldId id="398" r:id="rId22"/>
    <p:sldId id="397" r:id="rId23"/>
    <p:sldId id="357" r:id="rId24"/>
    <p:sldId id="359" r:id="rId25"/>
    <p:sldId id="360" r:id="rId26"/>
    <p:sldId id="361" r:id="rId27"/>
    <p:sldId id="383" r:id="rId28"/>
    <p:sldId id="390" r:id="rId29"/>
    <p:sldId id="389" r:id="rId30"/>
    <p:sldId id="391" r:id="rId31"/>
    <p:sldId id="388" r:id="rId32"/>
    <p:sldId id="356" r:id="rId33"/>
    <p:sldId id="342" r:id="rId34"/>
    <p:sldId id="337" r:id="rId35"/>
    <p:sldId id="341" r:id="rId36"/>
    <p:sldId id="365" r:id="rId37"/>
    <p:sldId id="384" r:id="rId38"/>
    <p:sldId id="400" r:id="rId39"/>
    <p:sldId id="393" r:id="rId40"/>
    <p:sldId id="394" r:id="rId41"/>
    <p:sldId id="401" r:id="rId42"/>
    <p:sldId id="374" r:id="rId43"/>
    <p:sldId id="385" r:id="rId44"/>
    <p:sldId id="380" r:id="rId45"/>
    <p:sldId id="377" r:id="rId46"/>
    <p:sldId id="402" r:id="rId47"/>
    <p:sldId id="396" r:id="rId48"/>
    <p:sldId id="332" r:id="rId49"/>
    <p:sldId id="404" r:id="rId50"/>
    <p:sldId id="381" r:id="rId51"/>
    <p:sldId id="295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5AA1BD55-57CD-466E-0725-B6CBA11E0D12}" name="Lauren Weldy (ALLEGIS GROUP SERVICES)" initials="LW" userId="S::v-lweldy@microsoft.com::07a2285c-a352-4b96-8658-ecc34365c15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E6CB4"/>
    <a:srgbClr val="452F5D"/>
    <a:srgbClr val="FFE28F"/>
    <a:srgbClr val="EBE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A107856-5554-42FB-B03E-39F5DBC370B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5388" autoAdjust="0"/>
  </p:normalViewPr>
  <p:slideViewPr>
    <p:cSldViewPr snapToGrid="0">
      <p:cViewPr varScale="1">
        <p:scale>
          <a:sx n="97" d="100"/>
          <a:sy n="97" d="100"/>
        </p:scale>
        <p:origin x="1056" y="30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149"/>
    </p:cViewPr>
  </p:sorterViewPr>
  <p:notesViewPr>
    <p:cSldViewPr snapToGrid="0">
      <p:cViewPr>
        <p:scale>
          <a:sx n="1" d="2"/>
          <a:sy n="1" d="2"/>
        </p:scale>
        <p:origin x="2640" y="28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89D207-BE08-4B33-B5B0-5A5A94C951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E58DB9-49DC-495B-A68F-33D105C906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A1AC4-3AE8-4F87-AAED-904EC6054702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6337E-DAD5-442C-9B8F-E10EB7D972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3BDF2-02BD-4181-AC28-FD56172CC6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8A362-CAFC-4987-9A50-4757052839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3749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56653-6123-4FE4-861F-5F9583BF59B0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EB602-95FC-483A-B12D-216A7AD7EA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8430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08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873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250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579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886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386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196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3A8DE-19F1-623C-15FC-B5DCF8FF4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744BF6-E2BD-4CE1-EECB-0473B4BCD5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005AA3-2A42-DD50-D379-09FA06EC19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095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970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202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16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19594-11FA-DABE-89D2-35A707AB6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5E387C-6441-B8D3-73DF-1C52ACA86E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4EB89A-0D17-484E-0416-F7BDAC3621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402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1597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8936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BA5E6-5B39-2449-530F-A0AA5EBAD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D82DCE-70D5-B47D-0DBD-2EEFCDFD44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7F80B0-E2CC-8973-7059-B674026DB1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3995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Choose Create Your Own</a:t>
            </a:r>
          </a:p>
        </p:txBody>
      </p:sp>
    </p:spTree>
    <p:extLst>
      <p:ext uri="{BB962C8B-B14F-4D97-AF65-F5344CB8AC3E}">
        <p14:creationId xmlns:p14="http://schemas.microsoft.com/office/powerpoint/2010/main" val="783263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6570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9250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8420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1753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4606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66F95-2219-2C7F-20C6-1137383F2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3B9ED0-2494-53C8-4143-85157FD66A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30FFDA-6CAF-A7B3-3159-172E0C1DE3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017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7934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24D0E-D39A-42C7-3C4C-64882D710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D20E9F-E9F2-A841-CD90-E13FDF5050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E2957E-CC7A-F685-2784-5C7C99E2C0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345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9ABB4-9E9A-5119-29ED-5FE18CCF0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5361EB-D2ED-B315-D64E-246CE9CFB4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84DEE5-D02D-FBB6-243F-3759C63CD0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4765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3640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5600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696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2FC81-F7EA-3E52-E741-0D6F8B0A5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E9F0E1-882E-A224-19A5-BE0AB20B77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DCD53F-41CE-5C7E-21EC-C9057F59D3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239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GO VISIT Aduvo in the Optimization Rm</a:t>
            </a:r>
          </a:p>
          <a:p>
            <a:endParaRPr lang="en-US" dirty="0"/>
          </a:p>
          <a:p>
            <a:r>
              <a:rPr lang="en-US" dirty="0"/>
              <a:t>Set up time to get you started</a:t>
            </a:r>
          </a:p>
          <a:p>
            <a:endParaRPr lang="en-US" dirty="0"/>
          </a:p>
          <a:p>
            <a:r>
              <a:rPr lang="en-US" dirty="0"/>
              <a:t>Onboarding SUPER EASY  - 15 min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3289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697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D28D7-4FE4-FB13-FD51-68EFD711D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DCA899-72FF-2BF3-845E-5C50C3C731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63050C-24C3-ADDF-AE0C-14B4E4562D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883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10921-B487-DDA2-CA88-E3FFD45EF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FE251F-7ECF-4AD6-9020-9889AD7F40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88BE48-BF93-4B48-4297-E32934979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83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451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848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55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851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 descr="A purple and black logo&#10;&#10;AI-generated content may be incorrect.">
            <a:extLst>
              <a:ext uri="{FF2B5EF4-FFF2-40B4-BE49-F238E27FC236}">
                <a16:creationId xmlns:a16="http://schemas.microsoft.com/office/drawing/2014/main" id="{9CD8CD59-6178-14DA-CFC8-C7FF1E7842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04901" y="6349933"/>
            <a:ext cx="906246" cy="32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197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A purple and black logo&#10;&#10;AI-generated content may be incorrect.">
            <a:extLst>
              <a:ext uri="{FF2B5EF4-FFF2-40B4-BE49-F238E27FC236}">
                <a16:creationId xmlns:a16="http://schemas.microsoft.com/office/drawing/2014/main" id="{24B8243C-3573-C94B-0B16-57166E12C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04901" y="6349933"/>
            <a:ext cx="906246" cy="32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92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A purple and black logo&#10;&#10;AI-generated content may be incorrect.">
            <a:extLst>
              <a:ext uri="{FF2B5EF4-FFF2-40B4-BE49-F238E27FC236}">
                <a16:creationId xmlns:a16="http://schemas.microsoft.com/office/drawing/2014/main" id="{C636172E-FAFF-0A07-CC90-0F90A9A777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04901" y="6349933"/>
            <a:ext cx="906246" cy="32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87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EA8D8870-8337-4ABD-9EA6-3D5AAB7E4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AC3B2DB-2CCA-4BD4-8D63-98257049E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25689"/>
            <a:ext cx="12192000" cy="52017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324DAAC3-FA37-4838-A298-327679F99F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6629" y="825687"/>
            <a:ext cx="9643772" cy="5201730"/>
          </a:xfrm>
        </p:spPr>
        <p:txBody>
          <a:bodyPr tIns="182880" anchor="ctr" anchorCtr="0">
            <a:noAutofit/>
          </a:bodyPr>
          <a:lstStyle>
            <a:lvl1pPr algn="l">
              <a:lnSpc>
                <a:spcPct val="100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B792E4C-AD3B-4E88-8540-E757597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889696"/>
            <a:ext cx="1070775" cy="50777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A32632F-9ED1-4328-BBE3-B4E01415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6512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A124D3C-01E3-4B96-BDF0-54851D173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765851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7A64FF-37A7-4837-8033-CBEA22697E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6" y="896046"/>
            <a:ext cx="1070775" cy="50777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C0C09F-8990-542B-199E-E6FADE2FE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6" y="0"/>
            <a:ext cx="1070775" cy="8256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6F60C3-341E-9533-2415-66360A254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5" y="6027421"/>
            <a:ext cx="1070775" cy="830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747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F5F5DFA-1BC3-4062-9356-6145C9F7C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B5D461-AEC0-477F-A77A-6227F95A8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75813" y="0"/>
            <a:ext cx="4016188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1A041D-DE47-45FA-AC78-CC7FD0257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614254-52EF-4F58-99B1-CDA7C3922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9134" y="1095508"/>
            <a:ext cx="8203482" cy="50168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D3B3ABA-0408-41EA-935D-D4F4586AA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178" y="1361923"/>
            <a:ext cx="6623040" cy="1421898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EA5BF-04A6-2B17-0703-8419C4DB97F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87399" y="2916772"/>
            <a:ext cx="6622819" cy="2852639"/>
          </a:xfrm>
        </p:spPr>
        <p:txBody>
          <a:bodyPr anchor="t"/>
          <a:lstStyle>
            <a:lvl1pPr marL="0" indent="0">
              <a:lnSpc>
                <a:spcPct val="125000"/>
              </a:lnSpc>
              <a:spcAft>
                <a:spcPts val="600"/>
              </a:spcAft>
              <a:buNone/>
              <a:defRPr sz="2000" b="0"/>
            </a:lvl1pPr>
            <a:lvl2pPr>
              <a:lnSpc>
                <a:spcPct val="125000"/>
              </a:lnSpc>
              <a:spcAft>
                <a:spcPts val="600"/>
              </a:spcAft>
              <a:defRPr/>
            </a:lvl2pPr>
            <a:lvl3pPr>
              <a:lnSpc>
                <a:spcPct val="125000"/>
              </a:lnSpc>
              <a:spcAft>
                <a:spcPts val="600"/>
              </a:spcAft>
              <a:defRPr/>
            </a:lvl3pPr>
            <a:lvl4pPr>
              <a:lnSpc>
                <a:spcPct val="125000"/>
              </a:lnSpc>
              <a:spcAft>
                <a:spcPts val="600"/>
              </a:spcAft>
              <a:defRPr/>
            </a:lvl4pPr>
            <a:lvl5pPr>
              <a:lnSpc>
                <a:spcPct val="125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37301C-2B9B-4119-9002-BD6DB2AB8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144405"/>
            <a:ext cx="8150087" cy="713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12738D-D0ED-4899-A01C-42439B5B3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06532" y="6167615"/>
            <a:ext cx="398241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ED261D-45B9-40C1-8341-8B8B796E8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23953F-BF80-48E0-8282-62907D6C2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42523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79D74E-6357-D3E7-30C0-09B4B82BA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03482" y="1095507"/>
            <a:ext cx="3997653" cy="50168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965A43-58A1-5AEA-C4EF-4273EA185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04901" y="6364326"/>
            <a:ext cx="906246" cy="29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96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EA8D8870-8337-4ABD-9EA6-3D5AAB7E4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AC3B2DB-2CCA-4BD4-8D63-98257049E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825689"/>
            <a:ext cx="7685728" cy="37415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324DAAC3-FA37-4838-A298-327679F99F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6630" y="825687"/>
            <a:ext cx="5957384" cy="3741551"/>
          </a:xfrm>
        </p:spPr>
        <p:txBody>
          <a:bodyPr tIns="182880" anchor="ctr" anchorCtr="0">
            <a:noAutofit/>
          </a:bodyPr>
          <a:lstStyle>
            <a:lvl1pPr>
              <a:lnSpc>
                <a:spcPct val="100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B792E4C-AD3B-4E88-8540-E757597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889696"/>
            <a:ext cx="1070775" cy="36013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A32632F-9ED1-4328-BBE3-B4E01415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6512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D60E3C33-714C-4528-93A6-4470C3E89A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10836" y="-2"/>
            <a:ext cx="4481164" cy="6858002"/>
          </a:xfrm>
          <a:custGeom>
            <a:avLst/>
            <a:gdLst>
              <a:gd name="connsiteX0" fmla="*/ 0 w 5332064"/>
              <a:gd name="connsiteY0" fmla="*/ 0 h 6858002"/>
              <a:gd name="connsiteX1" fmla="*/ 5332064 w 5332064"/>
              <a:gd name="connsiteY1" fmla="*/ 0 h 6858002"/>
              <a:gd name="connsiteX2" fmla="*/ 5332064 w 5332064"/>
              <a:gd name="connsiteY2" fmla="*/ 6858002 h 6858002"/>
              <a:gd name="connsiteX3" fmla="*/ 0 w 5332064"/>
              <a:gd name="connsiteY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2064" h="6858002">
                <a:moveTo>
                  <a:pt x="0" y="0"/>
                </a:moveTo>
                <a:lnTo>
                  <a:pt x="5332064" y="0"/>
                </a:lnTo>
                <a:lnTo>
                  <a:pt x="5332064" y="6858002"/>
                </a:lnTo>
                <a:lnTo>
                  <a:pt x="0" y="6858002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A124D3C-01E3-4B96-BDF0-54851D173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2498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6AD5E1-E480-912F-49A2-B52A64648D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9493" y="6107504"/>
            <a:ext cx="492886" cy="64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03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EA8D8870-8337-4ABD-9EA6-3D5AAB7E4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AC3B2DB-2CCA-4BD4-8D63-98257049E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25689"/>
            <a:ext cx="12192000" cy="52017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324DAAC3-FA37-4838-A298-327679F99F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6628" y="1034477"/>
            <a:ext cx="9380431" cy="261455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B792E4C-AD3B-4E88-8540-E757597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889696"/>
            <a:ext cx="1070775" cy="50777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A32632F-9ED1-4328-BBE3-B4E01415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6512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A124D3C-01E3-4B96-BDF0-54851D173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765851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7A64FF-37A7-4837-8033-CBEA22697E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6" y="896046"/>
            <a:ext cx="1070775" cy="50777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94ADB5-E70F-B672-CBEB-D8194AEA79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86177" y="3649028"/>
            <a:ext cx="9380431" cy="2164715"/>
          </a:xfrm>
        </p:spPr>
        <p:txBody>
          <a:bodyPr anchor="t"/>
          <a:lstStyle>
            <a:lvl1pPr marL="0" indent="0">
              <a:lnSpc>
                <a:spcPct val="125000"/>
              </a:lnSpc>
              <a:buNone/>
              <a:defRPr lang="en-US" sz="2400" b="0" kern="1200" spc="15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2400" b="0" kern="1200" spc="15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2400" b="0" kern="1200" spc="15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400" b="0" kern="1200" spc="15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2400" b="0" kern="1200" spc="15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626FEC-ADBA-884F-F3B9-914348071D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03394" y="6107504"/>
            <a:ext cx="492886" cy="64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5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2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30FB3D5A-25E2-453F-A78E-0A20BDCE8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796342-0E80-4F8E-9563-9F5EDFC0D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8768" y="-2946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9B2F5D-C3BA-453E-8F4D-97074F48C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724838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2D50E3-A27A-4AF6-928B-286E7BDB4B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372" y="4873752"/>
            <a:ext cx="10013709" cy="1033272"/>
          </a:xfrm>
        </p:spPr>
        <p:txBody>
          <a:bodyPr tIns="182880" anchor="ctr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778233C-CCEC-FC64-A709-616569B37D2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542563" y="502269"/>
            <a:ext cx="4753581" cy="3718557"/>
          </a:xfrm>
        </p:spPr>
        <p:txBody>
          <a:bodyPr anchor="t">
            <a:normAutofit/>
          </a:bodyPr>
          <a:lstStyle>
            <a:lvl1pPr marL="0" indent="0">
              <a:lnSpc>
                <a:spcPct val="125000"/>
              </a:lnSpc>
              <a:spcAft>
                <a:spcPts val="600"/>
              </a:spcAft>
              <a:buNone/>
              <a:defRPr sz="1800" b="0"/>
            </a:lvl1pPr>
            <a:lvl2pPr marL="283464">
              <a:lnSpc>
                <a:spcPct val="125000"/>
              </a:lnSpc>
              <a:spcAft>
                <a:spcPts val="600"/>
              </a:spcAft>
              <a:defRPr sz="1800"/>
            </a:lvl2pPr>
            <a:lvl3pPr marL="566928">
              <a:lnSpc>
                <a:spcPct val="125000"/>
              </a:lnSpc>
              <a:spcAft>
                <a:spcPts val="600"/>
              </a:spcAft>
              <a:defRPr sz="1800"/>
            </a:lvl3pPr>
            <a:lvl4pPr marL="850392">
              <a:lnSpc>
                <a:spcPct val="125000"/>
              </a:lnSpc>
              <a:spcAft>
                <a:spcPts val="600"/>
              </a:spcAft>
              <a:defRPr sz="1800"/>
            </a:lvl4pPr>
            <a:lvl5pPr marL="1133856">
              <a:lnSpc>
                <a:spcPct val="125000"/>
              </a:lnSpc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7FEFA15-354D-6389-9102-922A664A73A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966630" y="502269"/>
            <a:ext cx="4753581" cy="3718557"/>
          </a:xfrm>
        </p:spPr>
        <p:txBody>
          <a:bodyPr anchor="t">
            <a:normAutofit/>
          </a:bodyPr>
          <a:lstStyle>
            <a:lvl1pPr marL="0" indent="0">
              <a:lnSpc>
                <a:spcPct val="125000"/>
              </a:lnSpc>
              <a:spcAft>
                <a:spcPts val="600"/>
              </a:spcAft>
              <a:buNone/>
              <a:defRPr sz="1800" b="0"/>
            </a:lvl1pPr>
            <a:lvl2pPr marL="283464">
              <a:lnSpc>
                <a:spcPct val="125000"/>
              </a:lnSpc>
              <a:spcAft>
                <a:spcPts val="600"/>
              </a:spcAft>
              <a:defRPr sz="1800"/>
            </a:lvl2pPr>
            <a:lvl3pPr marL="566928">
              <a:lnSpc>
                <a:spcPct val="125000"/>
              </a:lnSpc>
              <a:spcAft>
                <a:spcPts val="600"/>
              </a:spcAft>
              <a:defRPr sz="1800"/>
            </a:lvl3pPr>
            <a:lvl4pPr marL="850392">
              <a:lnSpc>
                <a:spcPct val="125000"/>
              </a:lnSpc>
              <a:spcAft>
                <a:spcPts val="600"/>
              </a:spcAft>
              <a:defRPr sz="1800"/>
            </a:lvl4pPr>
            <a:lvl5pPr marL="1133856">
              <a:lnSpc>
                <a:spcPct val="125000"/>
              </a:lnSpc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74FDF0-F4BE-433D-86EE-9E1832D43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790620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DFCD07-1301-45ED-B326-449ECFADE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9B3D59-5908-079B-4D21-D0A0E98C41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04901" y="6364326"/>
            <a:ext cx="906246" cy="29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40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DF88512-9E62-4695-B350-39488566A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CD596D-95F4-4C5C-A0E7-86D747FE7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553E9F-DCBF-4BEE-A261-5AA97361A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9B0EB0-AEBA-44ED-BC77-4188C74861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371" y="962423"/>
            <a:ext cx="10013710" cy="1216152"/>
          </a:xfrm>
        </p:spPr>
        <p:txBody>
          <a:bodyPr tIns="182880" anchor="ctr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52AD8E1-37CB-EB1E-9394-A293E1F2107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542563" y="2590800"/>
            <a:ext cx="6441412" cy="3718557"/>
          </a:xfrm>
        </p:spPr>
        <p:txBody>
          <a:bodyPr anchor="t">
            <a:normAutofit/>
          </a:bodyPr>
          <a:lstStyle>
            <a:lvl1pPr marL="0" indent="0">
              <a:lnSpc>
                <a:spcPct val="125000"/>
              </a:lnSpc>
              <a:spcAft>
                <a:spcPts val="600"/>
              </a:spcAft>
              <a:buNone/>
              <a:defRPr sz="1800" b="0"/>
            </a:lvl1pPr>
            <a:lvl2pPr marL="283464">
              <a:lnSpc>
                <a:spcPct val="125000"/>
              </a:lnSpc>
              <a:spcAft>
                <a:spcPts val="600"/>
              </a:spcAft>
              <a:defRPr sz="1800"/>
            </a:lvl2pPr>
            <a:lvl3pPr marL="566928">
              <a:lnSpc>
                <a:spcPct val="125000"/>
              </a:lnSpc>
              <a:spcAft>
                <a:spcPts val="600"/>
              </a:spcAft>
              <a:defRPr sz="1800"/>
            </a:lvl3pPr>
            <a:lvl4pPr marL="850392">
              <a:lnSpc>
                <a:spcPct val="125000"/>
              </a:lnSpc>
              <a:spcAft>
                <a:spcPts val="600"/>
              </a:spcAft>
              <a:defRPr sz="1800"/>
            </a:lvl4pPr>
            <a:lvl5pPr marL="1133856">
              <a:lnSpc>
                <a:spcPct val="125000"/>
              </a:lnSpc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B37B294-6F01-986D-E8E5-119AE9A8F2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197362" y="2590800"/>
            <a:ext cx="3522849" cy="3718557"/>
          </a:xfrm>
        </p:spPr>
        <p:txBody>
          <a:bodyPr anchor="t">
            <a:normAutofit/>
          </a:bodyPr>
          <a:lstStyle>
            <a:lvl1pPr marL="285750" indent="-285750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800" b="0"/>
            </a:lvl1pPr>
            <a:lvl2pPr>
              <a:lnSpc>
                <a:spcPct val="125000"/>
              </a:lnSpc>
              <a:spcAft>
                <a:spcPts val="600"/>
              </a:spcAft>
              <a:defRPr sz="1800"/>
            </a:lvl2pPr>
            <a:lvl3pPr>
              <a:lnSpc>
                <a:spcPct val="125000"/>
              </a:lnSpc>
              <a:spcAft>
                <a:spcPts val="600"/>
              </a:spcAft>
              <a:defRPr sz="1800"/>
            </a:lvl3pPr>
            <a:lvl4pPr>
              <a:lnSpc>
                <a:spcPct val="125000"/>
              </a:lnSpc>
              <a:spcAft>
                <a:spcPts val="600"/>
              </a:spcAft>
              <a:defRPr sz="1800"/>
            </a:lvl4pPr>
            <a:lvl5pPr>
              <a:lnSpc>
                <a:spcPct val="125000"/>
              </a:lnSpc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78DD10-67BC-4E87-A788-A45C6093F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769F5-486B-4B48-A543-2C70359DF6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20870B-10E7-0856-0E2F-AEA5255B4B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04901" y="6364326"/>
            <a:ext cx="906246" cy="29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33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3DC2F0A-1748-49AE-AF72-D6BBB4F8F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3DF7B1-E0C5-4E09-BB5C-F11EA14D7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66789"/>
            <a:ext cx="6833381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C678EC-E47C-4AC2-A75A-7022CECD00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4622" y="848455"/>
            <a:ext cx="5102365" cy="2601914"/>
          </a:xfrm>
        </p:spPr>
        <p:txBody>
          <a:bodyPr tIns="182880" anchor="ctr" anchorCtr="0">
            <a:noAutofit/>
          </a:bodyPr>
          <a:lstStyle>
            <a:lvl1pPr>
              <a:lnSpc>
                <a:spcPct val="100000"/>
              </a:lnSpc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74E69A-5ABD-42DF-A2B0-997A62625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063" y="920164"/>
            <a:ext cx="1070775" cy="24661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B6D0A-4A1F-4B59-B429-AD3FABC74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B66529-F6B7-4C1C-8291-8139628DF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48456"/>
            <a:ext cx="6833382" cy="71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2245B9-34B5-4F89-8EA6-C018B9D4F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23" y="3442673"/>
            <a:ext cx="5333977" cy="34153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0814BE-76E8-43EC-9616-A1F02F053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96996"/>
            <a:ext cx="1219200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8AAA0A6-9D4B-4AA2-82F0-77E5ECF4B6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86762" y="3928342"/>
            <a:ext cx="4162319" cy="22850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0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727536-E532-4015-A178-0ABB6B09C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557ABF-B75C-BD78-1A04-E483A57A9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7712" y="0"/>
            <a:ext cx="5728216" cy="845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268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A purple and black logo&#10;&#10;AI-generated content may be incorrect.">
            <a:extLst>
              <a:ext uri="{FF2B5EF4-FFF2-40B4-BE49-F238E27FC236}">
                <a16:creationId xmlns:a16="http://schemas.microsoft.com/office/drawing/2014/main" id="{DD29DE8D-16E4-7612-92B7-7D76D101AD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04901" y="6349933"/>
            <a:ext cx="906246" cy="32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58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purple and black logo&#10;&#10;AI-generated content may be incorrect.">
            <a:extLst>
              <a:ext uri="{FF2B5EF4-FFF2-40B4-BE49-F238E27FC236}">
                <a16:creationId xmlns:a16="http://schemas.microsoft.com/office/drawing/2014/main" id="{6AA09102-A616-949A-4E43-C8283AEAEF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04901" y="6349933"/>
            <a:ext cx="906246" cy="32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93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urple and black logo&#10;&#10;AI-generated content may be incorrect.">
            <a:extLst>
              <a:ext uri="{FF2B5EF4-FFF2-40B4-BE49-F238E27FC236}">
                <a16:creationId xmlns:a16="http://schemas.microsoft.com/office/drawing/2014/main" id="{1FC15840-456A-9A27-79D2-5723D4BC91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04901" y="6349933"/>
            <a:ext cx="906246" cy="32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24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 descr="A purple and black logo&#10;&#10;AI-generated content may be incorrect.">
            <a:extLst>
              <a:ext uri="{FF2B5EF4-FFF2-40B4-BE49-F238E27FC236}">
                <a16:creationId xmlns:a16="http://schemas.microsoft.com/office/drawing/2014/main" id="{60038FE2-022B-59EB-BD02-E710C1D53A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04901" y="6349933"/>
            <a:ext cx="906246" cy="32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49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6F5F9A18-5EC8-A45F-A3FC-C12C265A8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EAA1D2-E4F2-4387-B308-7FD35AC67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25689"/>
            <a:ext cx="12192000" cy="52017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38EC0-A96A-1700-664E-93F96A2D2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889696"/>
            <a:ext cx="1070775" cy="50777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2A6BD2-2FAE-5D12-3F98-3D0977175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6512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964289-015B-9BD8-D45F-4562EEA84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765851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B93A7E-238D-C1E2-0BC5-8782D547F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6" y="896046"/>
            <a:ext cx="1070775" cy="50777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083BA5-059F-1B46-E1E2-FEBA6A6F2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6" y="0"/>
            <a:ext cx="1070775" cy="8256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2DC968-0234-33F4-3B1A-BE8CDD643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5" y="6027421"/>
            <a:ext cx="1070775" cy="830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logo with a flower&#10;&#10;AI-generated content may be incorrect.">
            <a:extLst>
              <a:ext uri="{FF2B5EF4-FFF2-40B4-BE49-F238E27FC236}">
                <a16:creationId xmlns:a16="http://schemas.microsoft.com/office/drawing/2014/main" id="{0778FD3F-26F4-F5E4-19B6-1205A06CF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1081" y="6143357"/>
            <a:ext cx="466414" cy="57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174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black logo&#10;&#10;AI-generated content may be incorrect.">
            <a:extLst>
              <a:ext uri="{FF2B5EF4-FFF2-40B4-BE49-F238E27FC236}">
                <a16:creationId xmlns:a16="http://schemas.microsoft.com/office/drawing/2014/main" id="{9CC87E49-8182-C686-5AFB-31BC7FB076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04901" y="6349933"/>
            <a:ext cx="906246" cy="32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394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purple and black logo&#10;&#10;AI-generated content may be incorrect.">
            <a:extLst>
              <a:ext uri="{FF2B5EF4-FFF2-40B4-BE49-F238E27FC236}">
                <a16:creationId xmlns:a16="http://schemas.microsoft.com/office/drawing/2014/main" id="{29EF6A41-A534-8FFE-3A13-5C4F1E1C6F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04901" y="6349933"/>
            <a:ext cx="906246" cy="32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501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purple and black logo&#10;&#10;AI-generated content may be incorrect.">
            <a:extLst>
              <a:ext uri="{FF2B5EF4-FFF2-40B4-BE49-F238E27FC236}">
                <a16:creationId xmlns:a16="http://schemas.microsoft.com/office/drawing/2014/main" id="{A44833E0-0C54-3410-72D1-3C2070149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04901" y="6349933"/>
            <a:ext cx="906246" cy="32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98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600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  <p:sldLayoutId id="2147483894" r:id="rId15"/>
    <p:sldLayoutId id="2147483895" r:id="rId16"/>
    <p:sldLayoutId id="2147483896" r:id="rId17"/>
    <p:sldLayoutId id="2147483901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37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17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aduvopath.lovable.app/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814B6A3-5F3E-4909-8ED5-87FE824922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629" y="3429000"/>
            <a:ext cx="9643772" cy="1886002"/>
          </a:xfrm>
        </p:spPr>
        <p:txBody>
          <a:bodyPr vert="horz" lIns="109728" tIns="109728" rIns="109728" bIns="91440" rtlCol="0" anchor="ctr">
            <a:normAutofit fontScale="90000"/>
          </a:bodyPr>
          <a:lstStyle/>
          <a:p>
            <a:r>
              <a:rPr lang="en-US" b="1" dirty="0"/>
              <a:t>Turning your marketing </a:t>
            </a:r>
            <a:br>
              <a:rPr lang="en-US" b="1" dirty="0"/>
            </a:br>
            <a:r>
              <a:rPr lang="en-US" b="1" dirty="0"/>
              <a:t>Strategy into Execution within Path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B2E80520-3C23-AF9F-7E2E-07F0F8F270AE}"/>
              </a:ext>
            </a:extLst>
          </p:cNvPr>
          <p:cNvSpPr txBox="1">
            <a:spLocks/>
          </p:cNvSpPr>
          <p:nvPr/>
        </p:nvSpPr>
        <p:spPr>
          <a:xfrm>
            <a:off x="1386629" y="4568248"/>
            <a:ext cx="9643772" cy="1886002"/>
          </a:xfrm>
          <a:prstGeom prst="rect">
            <a:avLst/>
          </a:prstGeom>
        </p:spPr>
        <p:txBody>
          <a:bodyPr vert="horz" lIns="109728" tIns="109728" rIns="109728" bIns="9144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Wendy Cloud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90657B-AE56-5D84-8326-32CB617A7B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436078" y="1111293"/>
            <a:ext cx="2134164" cy="272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07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2F5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ECEEF3-1349-4DBB-757E-2527CAC4A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475052-38C9-83CA-0B37-A319C4A4D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981" y="967095"/>
            <a:ext cx="6438095" cy="4923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2FC987-EFDE-EB7A-9096-7B5BA701D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988" y="3027381"/>
            <a:ext cx="857143" cy="2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6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2F5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01576F-5F63-BBEA-5B70-8759D8551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CC8A21-6666-7A4E-346C-D2E950422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258" y="1120401"/>
            <a:ext cx="7154799" cy="4617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49B548-0235-3EB0-C76E-7A44BAC15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990775" y="4735693"/>
            <a:ext cx="304762" cy="10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8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2F5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F55EAF-0D3D-C694-B75E-85E2A6161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719EAF-0D1F-DD04-6295-908E68ED90D6}"/>
              </a:ext>
            </a:extLst>
          </p:cNvPr>
          <p:cNvSpPr/>
          <p:nvPr/>
        </p:nvSpPr>
        <p:spPr>
          <a:xfrm>
            <a:off x="424542" y="119742"/>
            <a:ext cx="10668001" cy="63638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600FC6-31A8-5889-E2EB-19C497193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599" y="241604"/>
            <a:ext cx="7942842" cy="637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07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741E1-4479-0DB8-48DC-C166268A6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B2E4F9-C19E-CF18-1DC4-B4210E78DAA2}"/>
              </a:ext>
            </a:extLst>
          </p:cNvPr>
          <p:cNvSpPr txBox="1"/>
          <p:nvPr/>
        </p:nvSpPr>
        <p:spPr>
          <a:xfrm>
            <a:off x="1463251" y="1108586"/>
            <a:ext cx="8773886" cy="5662205"/>
          </a:xfrm>
          <a:prstGeom prst="rect">
            <a:avLst/>
          </a:prstGeom>
          <a:ln w="25400">
            <a:noFill/>
          </a:ln>
          <a:effectLst/>
        </p:spPr>
        <p:txBody>
          <a:bodyPr vert="horz" lIns="91440" tIns="182880" rIns="91440" bIns="45720" rtlCol="0" anchor="ctr" anchorCtr="0">
            <a:noAutofit/>
          </a:bodyPr>
          <a:lstStyle/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8800" cap="all" dirty="0">
                <a:ln w="12700">
                  <a:solidFill>
                    <a:schemeClr val="bg1"/>
                  </a:solidFill>
                </a:ln>
                <a:latin typeface="Impact" panose="020B0806030902050204" pitchFamily="34" charset="0"/>
              </a:rPr>
              <a:t>BEGIN WITH</a:t>
            </a:r>
          </a:p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7200" kern="1200" cap="all" baseline="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Pre-built  </a:t>
            </a:r>
          </a:p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8800" kern="1200" cap="all" baseline="0" dirty="0">
                <a:ln w="12700">
                  <a:solidFill>
                    <a:schemeClr val="bg1"/>
                  </a:solidFill>
                </a:ln>
                <a:latin typeface="Impact" panose="020B0806030902050204" pitchFamily="34" charset="0"/>
                <a:ea typeface="+mj-ea"/>
                <a:cs typeface="+mj-cs"/>
              </a:rPr>
              <a:t>Email template</a:t>
            </a:r>
          </a:p>
          <a:p>
            <a:pPr algn="ctr" defTabSz="914400">
              <a:spcBef>
                <a:spcPct val="0"/>
              </a:spcBef>
              <a:spcAft>
                <a:spcPts val="600"/>
              </a:spcAft>
            </a:pPr>
            <a:endParaRPr lang="en-US" sz="6000" b="1" kern="1200" cap="all" baseline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647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51A25-BE30-6FD8-AA25-287A6424D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4AC496-3170-7E3D-F8C7-5F250A575D06}"/>
              </a:ext>
            </a:extLst>
          </p:cNvPr>
          <p:cNvSpPr txBox="1"/>
          <p:nvPr/>
        </p:nvSpPr>
        <p:spPr>
          <a:xfrm>
            <a:off x="1451882" y="1201634"/>
            <a:ext cx="8773886" cy="5662205"/>
          </a:xfrm>
          <a:prstGeom prst="rect">
            <a:avLst/>
          </a:prstGeom>
          <a:ln w="25400">
            <a:noFill/>
          </a:ln>
          <a:effectLst/>
        </p:spPr>
        <p:txBody>
          <a:bodyPr vert="horz" lIns="91440" tIns="182880" rIns="91440" bIns="45720" rtlCol="0" anchor="ctr" anchorCtr="0">
            <a:noAutofit/>
          </a:bodyPr>
          <a:lstStyle/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20000" cap="all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Wait!!</a:t>
            </a:r>
            <a:endParaRPr lang="en-US" sz="20000" kern="1200" cap="all" baseline="0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Impact" panose="020B0806030902050204" pitchFamily="34" charset="0"/>
              <a:ea typeface="+mj-ea"/>
              <a:cs typeface="+mj-cs"/>
            </a:endParaRPr>
          </a:p>
          <a:p>
            <a:pPr algn="ctr" defTabSz="914400">
              <a:spcBef>
                <a:spcPct val="0"/>
              </a:spcBef>
              <a:spcAft>
                <a:spcPts val="600"/>
              </a:spcAft>
            </a:pPr>
            <a:endParaRPr lang="en-US" sz="6000" b="1" kern="1200" cap="all" baseline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E2FDCF-9F34-46D4-E3C2-7DD6E126270A}"/>
              </a:ext>
            </a:extLst>
          </p:cNvPr>
          <p:cNvSpPr txBox="1"/>
          <p:nvPr/>
        </p:nvSpPr>
        <p:spPr>
          <a:xfrm>
            <a:off x="1266825" y="3152775"/>
            <a:ext cx="9473293" cy="1436791"/>
          </a:xfrm>
          <a:prstGeom prst="rect">
            <a:avLst/>
          </a:prstGeom>
          <a:ln w="25400">
            <a:noFill/>
          </a:ln>
          <a:effectLst/>
        </p:spPr>
        <p:txBody>
          <a:bodyPr vert="horz" lIns="91440" tIns="182880" rIns="91440" bIns="45720" rtlCol="0" anchor="ctr" anchorCtr="0">
            <a:noAutofit/>
          </a:bodyPr>
          <a:lstStyle/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6600" cap="all" dirty="0">
                <a:ln w="635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How do I Get My</a:t>
            </a:r>
          </a:p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6600" kern="1200" cap="all" baseline="0" dirty="0">
                <a:ln w="635">
                  <a:solidFill>
                    <a:schemeClr val="bg1"/>
                  </a:solidFill>
                </a:ln>
                <a:latin typeface="Impact" panose="020B0806030902050204" pitchFamily="34" charset="0"/>
                <a:ea typeface="+mj-ea"/>
                <a:cs typeface="+mj-cs"/>
              </a:rPr>
              <a:t>contact information</a:t>
            </a:r>
            <a:r>
              <a:rPr lang="en-US" sz="6600" kern="1200" cap="all" baseline="0" dirty="0">
                <a:ln w="635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 </a:t>
            </a:r>
            <a:endParaRPr lang="en-US" sz="6600" cap="all" dirty="0">
              <a:ln w="635">
                <a:solidFill>
                  <a:schemeClr val="tx1"/>
                </a:solidFill>
              </a:ln>
              <a:solidFill>
                <a:schemeClr val="bg1"/>
              </a:solidFill>
              <a:latin typeface="Impact" panose="020B0806030902050204" pitchFamily="34" charset="0"/>
              <a:ea typeface="+mj-ea"/>
              <a:cs typeface="+mj-cs"/>
            </a:endParaRPr>
          </a:p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6600" kern="1200" cap="all" baseline="0" dirty="0">
                <a:ln w="635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In the system</a:t>
            </a:r>
          </a:p>
          <a:p>
            <a:pPr algn="ctr" defTabSz="914400">
              <a:spcBef>
                <a:spcPct val="0"/>
              </a:spcBef>
              <a:spcAft>
                <a:spcPts val="600"/>
              </a:spcAft>
            </a:pPr>
            <a:endParaRPr lang="en-US" sz="6000" b="1" kern="1200" cap="all" baseline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2738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2F5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C526BB-50E1-DE7C-6A07-B9D069351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EDBFB4-1D87-89E7-33BE-B66F7466B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2" y="230561"/>
            <a:ext cx="10619000" cy="6396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37F170-4C17-81C5-2CF9-8C142069F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514" y="1823541"/>
            <a:ext cx="400000" cy="4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B710F9-F34C-DC06-B91F-840E2C3EB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1154" y="3229000"/>
            <a:ext cx="400000" cy="4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81427D-6FD9-1C06-AB6F-EF57E6E60B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4477" y="1524820"/>
            <a:ext cx="2657846" cy="181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EE7000-BD0A-36DB-B293-10F92BFB67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623375">
            <a:off x="2500074" y="2296299"/>
            <a:ext cx="961905" cy="3047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7AC848-C187-EDEF-AEDC-44AF82F8AD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8609" y="3316043"/>
            <a:ext cx="961905" cy="304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960B47-B7A3-76EA-190D-323185865A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501" y="316457"/>
            <a:ext cx="2029108" cy="4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2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2F5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AF7FFB-D57C-ADD5-9B85-F2A82646B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2B2C64-1E4D-7325-D54E-2AA12A52A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81" y="1211500"/>
            <a:ext cx="11819837" cy="4434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DDB664-75C3-5D99-AC81-F049D77D4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137" y="1737630"/>
            <a:ext cx="2682923" cy="2718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9CD989-4D40-F777-F6AE-8B1CE6F91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4516681"/>
            <a:ext cx="1212474" cy="38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7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2F5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389EED-8D63-9DD0-BCE6-436DDF41F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8DF3FC-8BAD-F333-2794-52ACB2070F1C}"/>
              </a:ext>
            </a:extLst>
          </p:cNvPr>
          <p:cNvSpPr txBox="1"/>
          <p:nvPr/>
        </p:nvSpPr>
        <p:spPr>
          <a:xfrm>
            <a:off x="9372601" y="513561"/>
            <a:ext cx="240574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4400" b="1" dirty="0">
                <a:solidFill>
                  <a:schemeClr val="bg1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Review </a:t>
            </a:r>
          </a:p>
          <a:p>
            <a:pPr marL="0" indent="0" algn="l">
              <a:buNone/>
            </a:pPr>
            <a:r>
              <a:rPr lang="en-US" sz="4400" b="1" dirty="0">
                <a:solidFill>
                  <a:schemeClr val="bg1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Email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F668BA-8CC5-072A-CB42-8506FCDDD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894" y="-9525"/>
            <a:ext cx="4944991" cy="5048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B6289-24D6-8753-722A-06BA1BEA3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894" y="4928021"/>
            <a:ext cx="4944991" cy="3683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47DEB5-9D00-E68A-ECA7-CB1E97928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330231" y="360789"/>
            <a:ext cx="245200" cy="719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71EF63-727C-4D35-6B4F-26D17BDA2A76}"/>
              </a:ext>
            </a:extLst>
          </p:cNvPr>
          <p:cNvSpPr txBox="1"/>
          <p:nvPr/>
        </p:nvSpPr>
        <p:spPr>
          <a:xfrm>
            <a:off x="9372601" y="513561"/>
            <a:ext cx="240574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4400" b="1" dirty="0">
                <a:solidFill>
                  <a:schemeClr val="bg1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Edit </a:t>
            </a:r>
          </a:p>
          <a:p>
            <a:pPr marL="0" indent="0" algn="l">
              <a:buNone/>
            </a:pPr>
            <a:r>
              <a:rPr lang="en-US" sz="4400" b="1" dirty="0">
                <a:solidFill>
                  <a:schemeClr val="bg1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Email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39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2F5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5F2555-0F56-273D-F4DE-84CA11F61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111C41F-99E7-645B-07F0-51DD6DEBEFBA}"/>
              </a:ext>
            </a:extLst>
          </p:cNvPr>
          <p:cNvSpPr txBox="1"/>
          <p:nvPr/>
        </p:nvSpPr>
        <p:spPr>
          <a:xfrm>
            <a:off x="4533901" y="165590"/>
            <a:ext cx="42862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4400" b="1" dirty="0">
                <a:solidFill>
                  <a:schemeClr val="bg1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Edit Email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8AFE3F-C172-5BC9-CF81-84C20711A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62" y="964643"/>
            <a:ext cx="11953875" cy="57277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637B82-DD4C-6DD0-7383-7F296A311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571" y="4000473"/>
            <a:ext cx="1524213" cy="362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5646D6-69FF-8F73-95D2-3C2AC735E9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8201" y="4038573"/>
            <a:ext cx="673014" cy="2953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53165A-CA14-CCFB-CBF6-909E1E950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1113669" y="1548950"/>
            <a:ext cx="929617" cy="40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8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2F5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DED92D-929D-5017-81B6-CF925CE54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188A4A-189C-BAB4-E72C-117AE71BA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178" y="327634"/>
            <a:ext cx="6205912" cy="64174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434C08-5EAB-4D2D-072C-86CA481A2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362166" y="729324"/>
            <a:ext cx="245200" cy="7193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737FE7-763E-7A33-3CEA-BE410440BD92}"/>
              </a:ext>
            </a:extLst>
          </p:cNvPr>
          <p:cNvSpPr txBox="1"/>
          <p:nvPr/>
        </p:nvSpPr>
        <p:spPr>
          <a:xfrm>
            <a:off x="9450161" y="486347"/>
            <a:ext cx="240574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4400" b="1" dirty="0">
                <a:solidFill>
                  <a:schemeClr val="bg1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Review </a:t>
            </a:r>
          </a:p>
          <a:p>
            <a:pPr marL="0" indent="0" algn="l">
              <a:buNone/>
            </a:pP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301B0F-5A52-3659-9952-0F32837462D5}"/>
              </a:ext>
            </a:extLst>
          </p:cNvPr>
          <p:cNvSpPr txBox="1"/>
          <p:nvPr/>
        </p:nvSpPr>
        <p:spPr>
          <a:xfrm>
            <a:off x="9450161" y="486347"/>
            <a:ext cx="240574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4400" b="1" dirty="0">
                <a:solidFill>
                  <a:schemeClr val="bg1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Send Email </a:t>
            </a:r>
          </a:p>
        </p:txBody>
      </p:sp>
    </p:spTree>
    <p:extLst>
      <p:ext uri="{BB962C8B-B14F-4D97-AF65-F5344CB8AC3E}">
        <p14:creationId xmlns:p14="http://schemas.microsoft.com/office/powerpoint/2010/main" val="144714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2BA66A-BE6B-28C5-7E2E-174792C5A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329669B-049B-00C9-681C-9159E2FB9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1231" y="1160207"/>
            <a:ext cx="9447273" cy="4101662"/>
          </a:xfrm>
        </p:spPr>
        <p:txBody>
          <a:bodyPr vert="horz" lIns="109728" tIns="109728" rIns="109728" bIns="91440" rtlCol="0" anchor="b">
            <a:noAutofit/>
          </a:bodyPr>
          <a:lstStyle/>
          <a:p>
            <a:pPr algn="ctr"/>
            <a:r>
              <a:rPr lang="en-US" sz="5400" b="1" dirty="0"/>
              <a:t>How Many of  you  are asking  </a:t>
            </a:r>
            <a:br>
              <a:rPr lang="en-US" sz="5400" b="1" dirty="0"/>
            </a:br>
            <a:r>
              <a:rPr lang="en-US" sz="5400" b="1" dirty="0"/>
              <a:t>Why   did   Lyndsay   go   over </a:t>
            </a:r>
            <a:br>
              <a:rPr lang="en-US" sz="5400" b="1" dirty="0"/>
            </a:br>
            <a:r>
              <a:rPr lang="en-US" sz="5400" b="1" dirty="0"/>
              <a:t>How   to   be   Unforgettable </a:t>
            </a:r>
            <a:br>
              <a:rPr lang="en-US" sz="5400" b="1" dirty="0"/>
            </a:br>
            <a:r>
              <a:rPr lang="en-US" sz="5400" b="1" dirty="0"/>
              <a:t>with   Marketing?</a:t>
            </a:r>
          </a:p>
        </p:txBody>
      </p:sp>
    </p:spTree>
    <p:extLst>
      <p:ext uri="{BB962C8B-B14F-4D97-AF65-F5344CB8AC3E}">
        <p14:creationId xmlns:p14="http://schemas.microsoft.com/office/powerpoint/2010/main" val="1329702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2F5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9F2AE9-2382-D050-0131-7ED05E68B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2929B35-F86A-7031-490A-049F2E7EF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439" y="331087"/>
            <a:ext cx="6333401" cy="57500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2B9BF5-A4E0-702F-C0B4-33AA2A881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617" y="3206117"/>
            <a:ext cx="514286" cy="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5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2F5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413A48-548A-6FBF-1200-3A516355C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30ECD7-5AD7-13D3-1430-D384C76AB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1" y="375585"/>
            <a:ext cx="9311684" cy="610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95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2F5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D2509C-AEC0-E461-1DFD-3DB398EAD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454252-BC2C-31F1-A3E8-1434C6921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542" y="535850"/>
            <a:ext cx="6373315" cy="57862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DE12BD-065C-A4AB-6CF7-E2A62A30F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939726" y="4835692"/>
            <a:ext cx="1140904" cy="38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6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2F5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8FBC3E-D663-0FDB-FF5F-40426E2E3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842A06-3782-21B9-526A-61400EFAE427}"/>
              </a:ext>
            </a:extLst>
          </p:cNvPr>
          <p:cNvSpPr txBox="1"/>
          <p:nvPr/>
        </p:nvSpPr>
        <p:spPr>
          <a:xfrm>
            <a:off x="4040388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4400" b="1" dirty="0">
                <a:solidFill>
                  <a:schemeClr val="bg1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Email History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1D93FA-5B8A-7BF4-E439-8AA79E7EF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040" y="769441"/>
            <a:ext cx="10088880" cy="5605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76503F-1DC5-F8E7-FB9B-5009AB4D8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863" y="1394361"/>
            <a:ext cx="2459238" cy="25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70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57E88-63C4-C1AE-5A6A-EFE8F8C2B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9D200C-2B3B-03F6-9EDF-479F0FA20A16}"/>
              </a:ext>
            </a:extLst>
          </p:cNvPr>
          <p:cNvSpPr txBox="1"/>
          <p:nvPr/>
        </p:nvSpPr>
        <p:spPr>
          <a:xfrm>
            <a:off x="1709057" y="1495678"/>
            <a:ext cx="8773886" cy="4542504"/>
          </a:xfrm>
          <a:prstGeom prst="rect">
            <a:avLst/>
          </a:prstGeom>
          <a:ln w="25400">
            <a:noFill/>
          </a:ln>
          <a:effectLst/>
        </p:spPr>
        <p:txBody>
          <a:bodyPr vert="horz" lIns="91440" tIns="182880" rIns="91440" bIns="45720" rtlCol="0" anchor="ctr" anchorCtr="0">
            <a:noAutofit/>
          </a:bodyPr>
          <a:lstStyle/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10000" kern="1200" cap="all" baseline="0" dirty="0">
                <a:ln w="3175">
                  <a:solidFill>
                    <a:schemeClr val="bg1"/>
                  </a:solidFill>
                </a:ln>
                <a:effectLst/>
                <a:latin typeface="Impact" panose="020B0806030902050204" pitchFamily="34" charset="0"/>
                <a:ea typeface="+mj-ea"/>
                <a:cs typeface="+mj-cs"/>
              </a:rPr>
              <a:t>Send</a:t>
            </a:r>
          </a:p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10000" kern="1200" cap="all" baseline="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Impact" panose="020B0806030902050204" pitchFamily="34" charset="0"/>
                <a:ea typeface="+mj-ea"/>
                <a:cs typeface="+mj-cs"/>
              </a:rPr>
              <a:t>Thank you</a:t>
            </a:r>
          </a:p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10000" kern="1200" cap="all" baseline="0" dirty="0">
                <a:ln w="3175">
                  <a:solidFill>
                    <a:schemeClr val="bg1"/>
                  </a:solidFill>
                </a:ln>
                <a:effectLst/>
                <a:latin typeface="Impact" panose="020B0806030902050204" pitchFamily="34" charset="0"/>
                <a:ea typeface="+mj-ea"/>
                <a:cs typeface="+mj-cs"/>
              </a:rPr>
              <a:t>Email to agent</a:t>
            </a:r>
          </a:p>
          <a:p>
            <a:pPr algn="ctr" defTabSz="914400">
              <a:spcBef>
                <a:spcPct val="0"/>
              </a:spcBef>
              <a:spcAft>
                <a:spcPts val="600"/>
              </a:spcAft>
            </a:pPr>
            <a:endParaRPr lang="en-US" sz="6000" b="1" kern="1200" cap="all" baseline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7902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2F5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61E9AE-4E12-D983-9E1C-C00C5EA6B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6489A08-C779-C538-766F-8D30083A3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" y="1053327"/>
            <a:ext cx="10051062" cy="54677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F48DC1-FD96-B559-A00A-AED0DB94AD95}"/>
              </a:ext>
            </a:extLst>
          </p:cNvPr>
          <p:cNvSpPr txBox="1"/>
          <p:nvPr/>
        </p:nvSpPr>
        <p:spPr>
          <a:xfrm>
            <a:off x="1496785" y="151806"/>
            <a:ext cx="91984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4400" b="1" dirty="0">
                <a:solidFill>
                  <a:schemeClr val="bg1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Send Thank You Email to Agent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7EB510-F0CC-52E2-84C8-7FB9C23E4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770" y="1736151"/>
            <a:ext cx="400000" cy="40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D9118E-5173-7C57-2ED2-28562E78A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186" y="3553370"/>
            <a:ext cx="790849" cy="269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BE0CEE-5FD6-B6B9-F7D8-365198870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6186" y="3429000"/>
            <a:ext cx="400000" cy="40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7ECDBF-B8AC-9BEC-ADCD-CFD279E622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609992">
            <a:off x="2898143" y="2228162"/>
            <a:ext cx="857143" cy="295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EF42F4-CBB4-386B-7854-B307882DFA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9" y="1053327"/>
            <a:ext cx="2029108" cy="4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6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2F5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81580E-49F8-A30E-7845-B3B15F6EF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D729383-24D9-C178-D3A0-2C64BB82CD0A}"/>
              </a:ext>
            </a:extLst>
          </p:cNvPr>
          <p:cNvSpPr txBox="1"/>
          <p:nvPr/>
        </p:nvSpPr>
        <p:spPr>
          <a:xfrm>
            <a:off x="920153" y="313897"/>
            <a:ext cx="106840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4400" b="1" dirty="0">
                <a:solidFill>
                  <a:schemeClr val="bg1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Thanks for the Referral! Touch Point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C81A8E-15B0-2FA3-325E-1E5E5E527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39" y="1208314"/>
            <a:ext cx="11805247" cy="49510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B9D8A-7FFB-D13D-7B02-A4D321986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952973"/>
            <a:ext cx="986257" cy="43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2F5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C14082-4964-94D1-618E-D66F3839E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2823FC-843B-0005-F58C-63AC647423E0}"/>
              </a:ext>
            </a:extLst>
          </p:cNvPr>
          <p:cNvSpPr txBox="1"/>
          <p:nvPr/>
        </p:nvSpPr>
        <p:spPr>
          <a:xfrm>
            <a:off x="9002486" y="448247"/>
            <a:ext cx="240574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4400" b="1" dirty="0">
                <a:solidFill>
                  <a:schemeClr val="bg1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Review </a:t>
            </a:r>
          </a:p>
          <a:p>
            <a:pPr marL="0" indent="0" algn="l">
              <a:buNone/>
            </a:pP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684DD2-E7D4-4564-D218-1235893E7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054" y="96499"/>
            <a:ext cx="5338055" cy="5542650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6FE27FD-D242-7FC6-0808-403F10A67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054" y="5226095"/>
            <a:ext cx="5338055" cy="338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E27DA0-865D-80AD-B316-084E151BE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456060" y="683320"/>
            <a:ext cx="945586" cy="3221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D5225E6-17E4-DBEF-57CA-659FCE5E2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4070" y="3512821"/>
            <a:ext cx="973975" cy="281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D35415-9BB3-3490-F68C-D950411D82EE}"/>
              </a:ext>
            </a:extLst>
          </p:cNvPr>
          <p:cNvSpPr txBox="1"/>
          <p:nvPr/>
        </p:nvSpPr>
        <p:spPr>
          <a:xfrm>
            <a:off x="9052125" y="2338008"/>
            <a:ext cx="240574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4400" b="1" dirty="0">
                <a:solidFill>
                  <a:schemeClr val="bg1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Send Email </a:t>
            </a:r>
          </a:p>
        </p:txBody>
      </p:sp>
    </p:spTree>
    <p:extLst>
      <p:ext uri="{BB962C8B-B14F-4D97-AF65-F5344CB8AC3E}">
        <p14:creationId xmlns:p14="http://schemas.microsoft.com/office/powerpoint/2010/main" val="43217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E1507-5C2B-A9C9-42D4-B08EF7036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EB631B-BED1-B390-F296-E26F12B45FB9}"/>
              </a:ext>
            </a:extLst>
          </p:cNvPr>
          <p:cNvSpPr txBox="1"/>
          <p:nvPr/>
        </p:nvSpPr>
        <p:spPr>
          <a:xfrm>
            <a:off x="1709057" y="1544840"/>
            <a:ext cx="8773886" cy="4542504"/>
          </a:xfrm>
          <a:prstGeom prst="rect">
            <a:avLst/>
          </a:prstGeom>
          <a:ln w="25400">
            <a:noFill/>
          </a:ln>
          <a:effectLst/>
        </p:spPr>
        <p:txBody>
          <a:bodyPr vert="horz" lIns="91440" tIns="182880" rIns="91440" bIns="45720" rtlCol="0" anchor="ctr" anchorCtr="0">
            <a:noAutofit/>
          </a:bodyPr>
          <a:lstStyle/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10000" kern="1200" cap="all" baseline="0" dirty="0">
                <a:ln w="3175">
                  <a:solidFill>
                    <a:schemeClr val="bg1"/>
                  </a:solidFill>
                </a:ln>
                <a:effectLst/>
                <a:latin typeface="Impact" panose="020B0806030902050204" pitchFamily="34" charset="0"/>
                <a:ea typeface="+mj-ea"/>
                <a:cs typeface="+mj-cs"/>
              </a:rPr>
              <a:t>Create custom</a:t>
            </a:r>
          </a:p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10000" kern="1200" cap="all" baseline="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Impact" panose="020B0806030902050204" pitchFamily="34" charset="0"/>
                <a:ea typeface="+mj-ea"/>
                <a:cs typeface="+mj-cs"/>
              </a:rPr>
              <a:t>Thank you</a:t>
            </a:r>
          </a:p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10000" kern="1200" cap="all" baseline="0" dirty="0">
                <a:ln w="3175">
                  <a:solidFill>
                    <a:schemeClr val="bg1"/>
                  </a:solidFill>
                </a:ln>
                <a:effectLst/>
                <a:latin typeface="Impact" panose="020B0806030902050204" pitchFamily="34" charset="0"/>
                <a:ea typeface="+mj-ea"/>
                <a:cs typeface="+mj-cs"/>
              </a:rPr>
              <a:t>Email to agent</a:t>
            </a:r>
          </a:p>
          <a:p>
            <a:pPr algn="ctr" defTabSz="914400">
              <a:spcBef>
                <a:spcPct val="0"/>
              </a:spcBef>
              <a:spcAft>
                <a:spcPts val="600"/>
              </a:spcAft>
            </a:pPr>
            <a:endParaRPr lang="en-US" sz="6000" b="1" kern="1200" cap="all" baseline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833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2F5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C2A371-EEF5-9D84-A8F7-75BC0EF7E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FC7D8-ACDB-8FF3-7E4C-30B87503AD09}"/>
              </a:ext>
            </a:extLst>
          </p:cNvPr>
          <p:cNvSpPr/>
          <p:nvPr/>
        </p:nvSpPr>
        <p:spPr>
          <a:xfrm>
            <a:off x="838200" y="1099457"/>
            <a:ext cx="8512629" cy="55843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830045-485A-7AB1-A4CB-2F382DD63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987" y="174170"/>
            <a:ext cx="8858026" cy="63628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A2E00A-59DE-5D04-C760-2FA8C60AE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5600" y="477519"/>
            <a:ext cx="991396" cy="2801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605A75-09FE-CABF-B22C-D9864716F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9096" y="174170"/>
            <a:ext cx="2029108" cy="4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2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7F8F9AC-3FF4-FC5F-5499-33DF1E785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1269" b="11269"/>
          <a:stretch/>
        </p:blipFill>
        <p:spPr>
          <a:xfrm>
            <a:off x="20" y="10"/>
            <a:ext cx="12191980" cy="6296143"/>
          </a:xfrm>
          <a:custGeom>
            <a:avLst/>
            <a:gdLst/>
            <a:ahLst/>
            <a:cxnLst/>
            <a:rect l="l" t="t" r="r" b="b"/>
            <a:pathLst>
              <a:path w="12191980" h="6296143">
                <a:moveTo>
                  <a:pt x="1674914" y="5823558"/>
                </a:moveTo>
                <a:lnTo>
                  <a:pt x="1674914" y="6103769"/>
                </a:lnTo>
                <a:cubicBezTo>
                  <a:pt x="1711616" y="6102532"/>
                  <a:pt x="1735018" y="6096759"/>
                  <a:pt x="1745121" y="6086449"/>
                </a:cubicBezTo>
                <a:cubicBezTo>
                  <a:pt x="1755224" y="6076140"/>
                  <a:pt x="1760276" y="6050779"/>
                  <a:pt x="1760276" y="6010366"/>
                </a:cubicBezTo>
                <a:lnTo>
                  <a:pt x="1760276" y="5916962"/>
                </a:lnTo>
                <a:cubicBezTo>
                  <a:pt x="1760276" y="5874075"/>
                  <a:pt x="1755740" y="5848095"/>
                  <a:pt x="1746667" y="5839023"/>
                </a:cubicBezTo>
                <a:cubicBezTo>
                  <a:pt x="1737595" y="5829950"/>
                  <a:pt x="1713677" y="5824796"/>
                  <a:pt x="1674914" y="5823558"/>
                </a:cubicBezTo>
                <a:close/>
                <a:moveTo>
                  <a:pt x="3677701" y="5496955"/>
                </a:moveTo>
                <a:cubicBezTo>
                  <a:pt x="3651180" y="5688717"/>
                  <a:pt x="3634524" y="5828926"/>
                  <a:pt x="3627732" y="5917581"/>
                </a:cubicBezTo>
                <a:lnTo>
                  <a:pt x="3717366" y="5917581"/>
                </a:lnTo>
                <a:cubicBezTo>
                  <a:pt x="3704190" y="5804151"/>
                  <a:pt x="3690968" y="5663942"/>
                  <a:pt x="3677701" y="5496955"/>
                </a:cubicBezTo>
                <a:close/>
                <a:moveTo>
                  <a:pt x="1674914" y="5444995"/>
                </a:moveTo>
                <a:lnTo>
                  <a:pt x="1674914" y="5667680"/>
                </a:lnTo>
                <a:cubicBezTo>
                  <a:pt x="1686048" y="5667267"/>
                  <a:pt x="1694708" y="5667061"/>
                  <a:pt x="1700893" y="5667061"/>
                </a:cubicBezTo>
                <a:cubicBezTo>
                  <a:pt x="1726461" y="5667061"/>
                  <a:pt x="1742750" y="5660772"/>
                  <a:pt x="1749760" y="5648195"/>
                </a:cubicBezTo>
                <a:cubicBezTo>
                  <a:pt x="1756771" y="5635617"/>
                  <a:pt x="1760276" y="5599637"/>
                  <a:pt x="1760276" y="5540255"/>
                </a:cubicBezTo>
                <a:cubicBezTo>
                  <a:pt x="1760276" y="5508914"/>
                  <a:pt x="1757389" y="5486955"/>
                  <a:pt x="1751616" y="5474377"/>
                </a:cubicBezTo>
                <a:cubicBezTo>
                  <a:pt x="1745843" y="5461800"/>
                  <a:pt x="1738317" y="5453862"/>
                  <a:pt x="1729038" y="5450563"/>
                </a:cubicBezTo>
                <a:cubicBezTo>
                  <a:pt x="1719760" y="5447263"/>
                  <a:pt x="1701718" y="5445408"/>
                  <a:pt x="1674914" y="5444995"/>
                </a:cubicBezTo>
                <a:close/>
                <a:moveTo>
                  <a:pt x="5719579" y="5422108"/>
                </a:moveTo>
                <a:cubicBezTo>
                  <a:pt x="5705970" y="5422108"/>
                  <a:pt x="5695558" y="5427366"/>
                  <a:pt x="5688341" y="5437882"/>
                </a:cubicBezTo>
                <a:cubicBezTo>
                  <a:pt x="5681124" y="5448398"/>
                  <a:pt x="5677516" y="5479429"/>
                  <a:pt x="5677516" y="5530976"/>
                </a:cubicBezTo>
                <a:lnTo>
                  <a:pt x="5677516" y="5998613"/>
                </a:lnTo>
                <a:cubicBezTo>
                  <a:pt x="5677516" y="6056758"/>
                  <a:pt x="5679887" y="6092635"/>
                  <a:pt x="5684629" y="6106243"/>
                </a:cubicBezTo>
                <a:cubicBezTo>
                  <a:pt x="5689372" y="6119852"/>
                  <a:pt x="5700403" y="6126656"/>
                  <a:pt x="5717723" y="6126656"/>
                </a:cubicBezTo>
                <a:cubicBezTo>
                  <a:pt x="5735455" y="6126656"/>
                  <a:pt x="5746795" y="6118821"/>
                  <a:pt x="5751744" y="6103151"/>
                </a:cubicBezTo>
                <a:cubicBezTo>
                  <a:pt x="5756692" y="6087480"/>
                  <a:pt x="5759167" y="6050160"/>
                  <a:pt x="5759167" y="5991190"/>
                </a:cubicBezTo>
                <a:lnTo>
                  <a:pt x="5759167" y="5530976"/>
                </a:lnTo>
                <a:cubicBezTo>
                  <a:pt x="5759167" y="5484377"/>
                  <a:pt x="5756589" y="5454583"/>
                  <a:pt x="5751435" y="5441593"/>
                </a:cubicBezTo>
                <a:cubicBezTo>
                  <a:pt x="5746280" y="5428603"/>
                  <a:pt x="5735661" y="5422108"/>
                  <a:pt x="5719579" y="5422108"/>
                </a:cubicBezTo>
                <a:close/>
                <a:moveTo>
                  <a:pt x="10799709" y="5273652"/>
                </a:moveTo>
                <a:lnTo>
                  <a:pt x="11368791" y="5273652"/>
                </a:lnTo>
                <a:lnTo>
                  <a:pt x="11368791" y="5474068"/>
                </a:lnTo>
                <a:lnTo>
                  <a:pt x="11214149" y="5474068"/>
                </a:lnTo>
                <a:lnTo>
                  <a:pt x="11214149" y="6275112"/>
                </a:lnTo>
                <a:lnTo>
                  <a:pt x="10953733" y="6275112"/>
                </a:lnTo>
                <a:lnTo>
                  <a:pt x="10953733" y="5474068"/>
                </a:lnTo>
                <a:lnTo>
                  <a:pt x="10799709" y="5474068"/>
                </a:lnTo>
                <a:close/>
                <a:moveTo>
                  <a:pt x="10158447" y="5273652"/>
                </a:moveTo>
                <a:lnTo>
                  <a:pt x="10376182" y="5273652"/>
                </a:lnTo>
                <a:lnTo>
                  <a:pt x="10522164" y="5724588"/>
                </a:lnTo>
                <a:lnTo>
                  <a:pt x="10522164" y="5273652"/>
                </a:lnTo>
                <a:lnTo>
                  <a:pt x="10739899" y="5273652"/>
                </a:lnTo>
                <a:lnTo>
                  <a:pt x="10739899" y="6275112"/>
                </a:lnTo>
                <a:lnTo>
                  <a:pt x="10511648" y="6275112"/>
                </a:lnTo>
                <a:lnTo>
                  <a:pt x="10376182" y="5819847"/>
                </a:lnTo>
                <a:lnTo>
                  <a:pt x="10376182" y="6275112"/>
                </a:lnTo>
                <a:lnTo>
                  <a:pt x="10158447" y="6275112"/>
                </a:lnTo>
                <a:close/>
                <a:moveTo>
                  <a:pt x="9634572" y="5273652"/>
                </a:moveTo>
                <a:lnTo>
                  <a:pt x="10068806" y="5273652"/>
                </a:lnTo>
                <a:lnTo>
                  <a:pt x="10068806" y="5474068"/>
                </a:lnTo>
                <a:lnTo>
                  <a:pt x="9894988" y="5474068"/>
                </a:lnTo>
                <a:lnTo>
                  <a:pt x="9894988" y="5663968"/>
                </a:lnTo>
                <a:lnTo>
                  <a:pt x="10057672" y="5663968"/>
                </a:lnTo>
                <a:lnTo>
                  <a:pt x="10057672" y="5854487"/>
                </a:lnTo>
                <a:lnTo>
                  <a:pt x="9894988" y="5854487"/>
                </a:lnTo>
                <a:lnTo>
                  <a:pt x="9894988" y="6074697"/>
                </a:lnTo>
                <a:lnTo>
                  <a:pt x="10086126" y="6074697"/>
                </a:lnTo>
                <a:lnTo>
                  <a:pt x="10086126" y="6275112"/>
                </a:lnTo>
                <a:lnTo>
                  <a:pt x="9634572" y="6275112"/>
                </a:lnTo>
                <a:close/>
                <a:moveTo>
                  <a:pt x="8729697" y="5273652"/>
                </a:moveTo>
                <a:lnTo>
                  <a:pt x="9066661" y="5273652"/>
                </a:lnTo>
                <a:cubicBezTo>
                  <a:pt x="9076656" y="5333860"/>
                  <a:pt x="9086958" y="5404827"/>
                  <a:pt x="9097570" y="5486555"/>
                </a:cubicBezTo>
                <a:lnTo>
                  <a:pt x="9134549" y="5741289"/>
                </a:lnTo>
                <a:lnTo>
                  <a:pt x="9194395" y="5273652"/>
                </a:lnTo>
                <a:lnTo>
                  <a:pt x="9533215" y="5273652"/>
                </a:lnTo>
                <a:lnTo>
                  <a:pt x="9533215" y="6275112"/>
                </a:lnTo>
                <a:lnTo>
                  <a:pt x="9305583" y="6275112"/>
                </a:lnTo>
                <a:lnTo>
                  <a:pt x="9305273" y="5599019"/>
                </a:lnTo>
                <a:lnTo>
                  <a:pt x="9214653" y="6275112"/>
                </a:lnTo>
                <a:lnTo>
                  <a:pt x="9053208" y="6275112"/>
                </a:lnTo>
                <a:lnTo>
                  <a:pt x="8957638" y="5614483"/>
                </a:lnTo>
                <a:lnTo>
                  <a:pt x="8957330" y="6275112"/>
                </a:lnTo>
                <a:lnTo>
                  <a:pt x="8729697" y="6275112"/>
                </a:lnTo>
                <a:close/>
                <a:moveTo>
                  <a:pt x="8205822" y="5273652"/>
                </a:moveTo>
                <a:lnTo>
                  <a:pt x="8640056" y="5273652"/>
                </a:lnTo>
                <a:lnTo>
                  <a:pt x="8640056" y="5474068"/>
                </a:lnTo>
                <a:lnTo>
                  <a:pt x="8466238" y="5474068"/>
                </a:lnTo>
                <a:lnTo>
                  <a:pt x="8466238" y="5663968"/>
                </a:lnTo>
                <a:lnTo>
                  <a:pt x="8628922" y="5663968"/>
                </a:lnTo>
                <a:lnTo>
                  <a:pt x="8628922" y="5854487"/>
                </a:lnTo>
                <a:lnTo>
                  <a:pt x="8466238" y="5854487"/>
                </a:lnTo>
                <a:lnTo>
                  <a:pt x="8466238" y="6074697"/>
                </a:lnTo>
                <a:lnTo>
                  <a:pt x="8657376" y="6074697"/>
                </a:lnTo>
                <a:lnTo>
                  <a:pt x="8657376" y="6275112"/>
                </a:lnTo>
                <a:lnTo>
                  <a:pt x="8205822" y="6275112"/>
                </a:lnTo>
                <a:close/>
                <a:moveTo>
                  <a:pt x="6815172" y="5273652"/>
                </a:moveTo>
                <a:lnTo>
                  <a:pt x="7032908" y="5273652"/>
                </a:lnTo>
                <a:lnTo>
                  <a:pt x="7178889" y="5724588"/>
                </a:lnTo>
                <a:lnTo>
                  <a:pt x="7178889" y="5273652"/>
                </a:lnTo>
                <a:lnTo>
                  <a:pt x="7396625" y="5273652"/>
                </a:lnTo>
                <a:lnTo>
                  <a:pt x="7396625" y="6275112"/>
                </a:lnTo>
                <a:lnTo>
                  <a:pt x="7168374" y="6275112"/>
                </a:lnTo>
                <a:lnTo>
                  <a:pt x="7032908" y="5819847"/>
                </a:lnTo>
                <a:lnTo>
                  <a:pt x="7032908" y="6275112"/>
                </a:lnTo>
                <a:lnTo>
                  <a:pt x="6815172" y="6275112"/>
                </a:lnTo>
                <a:close/>
                <a:moveTo>
                  <a:pt x="6116136" y="5273652"/>
                </a:moveTo>
                <a:lnTo>
                  <a:pt x="6376552" y="5273652"/>
                </a:lnTo>
                <a:lnTo>
                  <a:pt x="6376552" y="6024593"/>
                </a:lnTo>
                <a:cubicBezTo>
                  <a:pt x="6376552" y="6068305"/>
                  <a:pt x="6378923" y="6096243"/>
                  <a:pt x="6383666" y="6108408"/>
                </a:cubicBezTo>
                <a:cubicBezTo>
                  <a:pt x="6388408" y="6120574"/>
                  <a:pt x="6397996" y="6126656"/>
                  <a:pt x="6412429" y="6126656"/>
                </a:cubicBezTo>
                <a:cubicBezTo>
                  <a:pt x="6428924" y="6126656"/>
                  <a:pt x="6439543" y="6119955"/>
                  <a:pt x="6444285" y="6106553"/>
                </a:cubicBezTo>
                <a:cubicBezTo>
                  <a:pt x="6449028" y="6093150"/>
                  <a:pt x="6451399" y="6061500"/>
                  <a:pt x="6451399" y="6011603"/>
                </a:cubicBezTo>
                <a:lnTo>
                  <a:pt x="6451399" y="5273652"/>
                </a:lnTo>
                <a:lnTo>
                  <a:pt x="6711816" y="5273652"/>
                </a:lnTo>
                <a:lnTo>
                  <a:pt x="6711816" y="5942942"/>
                </a:lnTo>
                <a:cubicBezTo>
                  <a:pt x="6711816" y="6018819"/>
                  <a:pt x="6709341" y="6072119"/>
                  <a:pt x="6704393" y="6102841"/>
                </a:cubicBezTo>
                <a:cubicBezTo>
                  <a:pt x="6699444" y="6133563"/>
                  <a:pt x="6684805" y="6165110"/>
                  <a:pt x="6660475" y="6197482"/>
                </a:cubicBezTo>
                <a:cubicBezTo>
                  <a:pt x="6636144" y="6229854"/>
                  <a:pt x="6604081" y="6254390"/>
                  <a:pt x="6564287" y="6271092"/>
                </a:cubicBezTo>
                <a:cubicBezTo>
                  <a:pt x="6524493" y="6287793"/>
                  <a:pt x="6477585" y="6296143"/>
                  <a:pt x="6423563" y="6296143"/>
                </a:cubicBezTo>
                <a:cubicBezTo>
                  <a:pt x="6363768" y="6296143"/>
                  <a:pt x="6310984" y="6286246"/>
                  <a:pt x="6265210" y="6266452"/>
                </a:cubicBezTo>
                <a:cubicBezTo>
                  <a:pt x="6219436" y="6246658"/>
                  <a:pt x="6185209" y="6220884"/>
                  <a:pt x="6162528" y="6189131"/>
                </a:cubicBezTo>
                <a:cubicBezTo>
                  <a:pt x="6139848" y="6157378"/>
                  <a:pt x="6126445" y="6123873"/>
                  <a:pt x="6122321" y="6088614"/>
                </a:cubicBezTo>
                <a:cubicBezTo>
                  <a:pt x="6118197" y="6053356"/>
                  <a:pt x="6116136" y="5979231"/>
                  <a:pt x="6116136" y="5866240"/>
                </a:cubicBezTo>
                <a:close/>
                <a:moveTo>
                  <a:pt x="4738722" y="5273652"/>
                </a:moveTo>
                <a:lnTo>
                  <a:pt x="4956457" y="5273652"/>
                </a:lnTo>
                <a:lnTo>
                  <a:pt x="5102440" y="5724588"/>
                </a:lnTo>
                <a:lnTo>
                  <a:pt x="5102440" y="5273652"/>
                </a:lnTo>
                <a:lnTo>
                  <a:pt x="5320175" y="5273652"/>
                </a:lnTo>
                <a:lnTo>
                  <a:pt x="5320175" y="6275112"/>
                </a:lnTo>
                <a:lnTo>
                  <a:pt x="5091924" y="6275112"/>
                </a:lnTo>
                <a:lnTo>
                  <a:pt x="4956457" y="5819847"/>
                </a:lnTo>
                <a:lnTo>
                  <a:pt x="4956457" y="6275112"/>
                </a:lnTo>
                <a:lnTo>
                  <a:pt x="4738722" y="6275112"/>
                </a:lnTo>
                <a:close/>
                <a:moveTo>
                  <a:pt x="4052922" y="5273652"/>
                </a:moveTo>
                <a:lnTo>
                  <a:pt x="4270658" y="5273652"/>
                </a:lnTo>
                <a:lnTo>
                  <a:pt x="4416639" y="5724588"/>
                </a:lnTo>
                <a:lnTo>
                  <a:pt x="4416639" y="5273652"/>
                </a:lnTo>
                <a:lnTo>
                  <a:pt x="4634375" y="5273652"/>
                </a:lnTo>
                <a:lnTo>
                  <a:pt x="4634375" y="6275112"/>
                </a:lnTo>
                <a:lnTo>
                  <a:pt x="4406124" y="6275112"/>
                </a:lnTo>
                <a:lnTo>
                  <a:pt x="4270658" y="5819847"/>
                </a:lnTo>
                <a:lnTo>
                  <a:pt x="4270658" y="6275112"/>
                </a:lnTo>
                <a:lnTo>
                  <a:pt x="4052922" y="6275112"/>
                </a:lnTo>
                <a:close/>
                <a:moveTo>
                  <a:pt x="3478987" y="5273652"/>
                </a:moveTo>
                <a:lnTo>
                  <a:pt x="3855385" y="5273652"/>
                </a:lnTo>
                <a:lnTo>
                  <a:pt x="4004304" y="6275112"/>
                </a:lnTo>
                <a:lnTo>
                  <a:pt x="3738166" y="6275112"/>
                </a:lnTo>
                <a:lnTo>
                  <a:pt x="3724200" y="6095109"/>
                </a:lnTo>
                <a:lnTo>
                  <a:pt x="3631038" y="6095109"/>
                </a:lnTo>
                <a:lnTo>
                  <a:pt x="3615381" y="6275112"/>
                </a:lnTo>
                <a:lnTo>
                  <a:pt x="3346149" y="6275112"/>
                </a:lnTo>
                <a:close/>
                <a:moveTo>
                  <a:pt x="2109822" y="5273652"/>
                </a:moveTo>
                <a:lnTo>
                  <a:pt x="2370239" y="5273652"/>
                </a:lnTo>
                <a:lnTo>
                  <a:pt x="2370239" y="6275112"/>
                </a:lnTo>
                <a:lnTo>
                  <a:pt x="2109822" y="6275112"/>
                </a:lnTo>
                <a:close/>
                <a:moveTo>
                  <a:pt x="1414497" y="5273652"/>
                </a:moveTo>
                <a:lnTo>
                  <a:pt x="1674295" y="5273652"/>
                </a:lnTo>
                <a:cubicBezTo>
                  <a:pt x="1756359" y="5273652"/>
                  <a:pt x="1818525" y="5280039"/>
                  <a:pt x="1860793" y="5292813"/>
                </a:cubicBezTo>
                <a:cubicBezTo>
                  <a:pt x="1903062" y="5305588"/>
                  <a:pt x="1937186" y="5331446"/>
                  <a:pt x="1963166" y="5370390"/>
                </a:cubicBezTo>
                <a:cubicBezTo>
                  <a:pt x="1989146" y="5409334"/>
                  <a:pt x="2002136" y="5472077"/>
                  <a:pt x="2002136" y="5558618"/>
                </a:cubicBezTo>
                <a:cubicBezTo>
                  <a:pt x="2002136" y="5617137"/>
                  <a:pt x="1992960" y="5657936"/>
                  <a:pt x="1974609" y="5681013"/>
                </a:cubicBezTo>
                <a:cubicBezTo>
                  <a:pt x="1956259" y="5704090"/>
                  <a:pt x="1920072" y="5721811"/>
                  <a:pt x="1866051" y="5734175"/>
                </a:cubicBezTo>
                <a:cubicBezTo>
                  <a:pt x="1926258" y="5747790"/>
                  <a:pt x="1967084" y="5770381"/>
                  <a:pt x="1988527" y="5801947"/>
                </a:cubicBezTo>
                <a:cubicBezTo>
                  <a:pt x="2009971" y="5833513"/>
                  <a:pt x="2020693" y="5881894"/>
                  <a:pt x="2020693" y="5947088"/>
                </a:cubicBezTo>
                <a:lnTo>
                  <a:pt x="2020693" y="6039921"/>
                </a:lnTo>
                <a:cubicBezTo>
                  <a:pt x="2020693" y="6107590"/>
                  <a:pt x="2012961" y="6157723"/>
                  <a:pt x="1997496" y="6190320"/>
                </a:cubicBezTo>
                <a:cubicBezTo>
                  <a:pt x="1982032" y="6222917"/>
                  <a:pt x="1957393" y="6245199"/>
                  <a:pt x="1923578" y="6257164"/>
                </a:cubicBezTo>
                <a:cubicBezTo>
                  <a:pt x="1889763" y="6269129"/>
                  <a:pt x="1820483" y="6275112"/>
                  <a:pt x="1715739" y="6275112"/>
                </a:cubicBezTo>
                <a:lnTo>
                  <a:pt x="1414497" y="6275112"/>
                </a:lnTo>
                <a:close/>
                <a:moveTo>
                  <a:pt x="7797266" y="5252621"/>
                </a:moveTo>
                <a:cubicBezTo>
                  <a:pt x="7873968" y="5252621"/>
                  <a:pt x="7937268" y="5267447"/>
                  <a:pt x="7987166" y="5297100"/>
                </a:cubicBezTo>
                <a:cubicBezTo>
                  <a:pt x="8037063" y="5326753"/>
                  <a:pt x="8069847" y="5363713"/>
                  <a:pt x="8085518" y="5407983"/>
                </a:cubicBezTo>
                <a:cubicBezTo>
                  <a:pt x="8101188" y="5452252"/>
                  <a:pt x="8109023" y="5521127"/>
                  <a:pt x="8109023" y="5614608"/>
                </a:cubicBezTo>
                <a:lnTo>
                  <a:pt x="8109023" y="5709742"/>
                </a:lnTo>
                <a:lnTo>
                  <a:pt x="7848607" y="5709742"/>
                </a:lnTo>
                <a:lnTo>
                  <a:pt x="7848607" y="5535683"/>
                </a:lnTo>
                <a:cubicBezTo>
                  <a:pt x="7848607" y="5485070"/>
                  <a:pt x="7845823" y="5453488"/>
                  <a:pt x="7840256" y="5440936"/>
                </a:cubicBezTo>
                <a:cubicBezTo>
                  <a:pt x="7834689" y="5428384"/>
                  <a:pt x="7822420" y="5422108"/>
                  <a:pt x="7803451" y="5422108"/>
                </a:cubicBezTo>
                <a:cubicBezTo>
                  <a:pt x="7782007" y="5422108"/>
                  <a:pt x="7768399" y="5429738"/>
                  <a:pt x="7762626" y="5444995"/>
                </a:cubicBezTo>
                <a:cubicBezTo>
                  <a:pt x="7756852" y="5460253"/>
                  <a:pt x="7753966" y="5493244"/>
                  <a:pt x="7753966" y="5543966"/>
                </a:cubicBezTo>
                <a:lnTo>
                  <a:pt x="7753966" y="6009128"/>
                </a:lnTo>
                <a:cubicBezTo>
                  <a:pt x="7753966" y="6057789"/>
                  <a:pt x="7756852" y="6089542"/>
                  <a:pt x="7762626" y="6104388"/>
                </a:cubicBezTo>
                <a:cubicBezTo>
                  <a:pt x="7768399" y="6119233"/>
                  <a:pt x="7781389" y="6126656"/>
                  <a:pt x="7801596" y="6126656"/>
                </a:cubicBezTo>
                <a:cubicBezTo>
                  <a:pt x="7820977" y="6126656"/>
                  <a:pt x="7833658" y="6119216"/>
                  <a:pt x="7839637" y="6104335"/>
                </a:cubicBezTo>
                <a:cubicBezTo>
                  <a:pt x="7845617" y="6089454"/>
                  <a:pt x="7848607" y="6054522"/>
                  <a:pt x="7848607" y="5999541"/>
                </a:cubicBezTo>
                <a:lnTo>
                  <a:pt x="7848607" y="5873662"/>
                </a:lnTo>
                <a:lnTo>
                  <a:pt x="8109023" y="5873662"/>
                </a:lnTo>
                <a:lnTo>
                  <a:pt x="8109023" y="5912690"/>
                </a:lnTo>
                <a:cubicBezTo>
                  <a:pt x="8109023" y="6016345"/>
                  <a:pt x="8101703" y="6089855"/>
                  <a:pt x="8087064" y="6133219"/>
                </a:cubicBezTo>
                <a:cubicBezTo>
                  <a:pt x="8072424" y="6176583"/>
                  <a:pt x="8040053" y="6214578"/>
                  <a:pt x="7989949" y="6247204"/>
                </a:cubicBezTo>
                <a:cubicBezTo>
                  <a:pt x="7939845" y="6279830"/>
                  <a:pt x="7878091" y="6296143"/>
                  <a:pt x="7804688" y="6296143"/>
                </a:cubicBezTo>
                <a:cubicBezTo>
                  <a:pt x="7728398" y="6296143"/>
                  <a:pt x="7665511" y="6282329"/>
                  <a:pt x="7616025" y="6254700"/>
                </a:cubicBezTo>
                <a:cubicBezTo>
                  <a:pt x="7566540" y="6227070"/>
                  <a:pt x="7533756" y="6188822"/>
                  <a:pt x="7517673" y="6139955"/>
                </a:cubicBezTo>
                <a:cubicBezTo>
                  <a:pt x="7501591" y="6091089"/>
                  <a:pt x="7493549" y="6017582"/>
                  <a:pt x="7493549" y="5919436"/>
                </a:cubicBezTo>
                <a:lnTo>
                  <a:pt x="7493549" y="5626854"/>
                </a:lnTo>
                <a:cubicBezTo>
                  <a:pt x="7493549" y="5554688"/>
                  <a:pt x="7496024" y="5500563"/>
                  <a:pt x="7500972" y="5464480"/>
                </a:cubicBezTo>
                <a:cubicBezTo>
                  <a:pt x="7505921" y="5428397"/>
                  <a:pt x="7520663" y="5393654"/>
                  <a:pt x="7545200" y="5360252"/>
                </a:cubicBezTo>
                <a:cubicBezTo>
                  <a:pt x="7569736" y="5326849"/>
                  <a:pt x="7603757" y="5300560"/>
                  <a:pt x="7647263" y="5281385"/>
                </a:cubicBezTo>
                <a:cubicBezTo>
                  <a:pt x="7690769" y="5262209"/>
                  <a:pt x="7740770" y="5252621"/>
                  <a:pt x="7797266" y="5252621"/>
                </a:cubicBezTo>
                <a:close/>
                <a:moveTo>
                  <a:pt x="5718341" y="5252621"/>
                </a:moveTo>
                <a:cubicBezTo>
                  <a:pt x="5771950" y="5252621"/>
                  <a:pt x="5820096" y="5261384"/>
                  <a:pt x="5862777" y="5278910"/>
                </a:cubicBezTo>
                <a:cubicBezTo>
                  <a:pt x="5905458" y="5296436"/>
                  <a:pt x="5939789" y="5322725"/>
                  <a:pt x="5965768" y="5357778"/>
                </a:cubicBezTo>
                <a:cubicBezTo>
                  <a:pt x="5991748" y="5392830"/>
                  <a:pt x="6007212" y="5430975"/>
                  <a:pt x="6012161" y="5472212"/>
                </a:cubicBezTo>
                <a:cubicBezTo>
                  <a:pt x="6017109" y="5513450"/>
                  <a:pt x="6019584" y="5585616"/>
                  <a:pt x="6019584" y="5688711"/>
                </a:cubicBezTo>
                <a:lnTo>
                  <a:pt x="6019584" y="5860054"/>
                </a:lnTo>
                <a:cubicBezTo>
                  <a:pt x="6019584" y="5960674"/>
                  <a:pt x="6017212" y="6031912"/>
                  <a:pt x="6012470" y="6073769"/>
                </a:cubicBezTo>
                <a:cubicBezTo>
                  <a:pt x="6007727" y="6115625"/>
                  <a:pt x="5992882" y="6153873"/>
                  <a:pt x="5967933" y="6188513"/>
                </a:cubicBezTo>
                <a:cubicBezTo>
                  <a:pt x="5942984" y="6223153"/>
                  <a:pt x="5909272" y="6249751"/>
                  <a:pt x="5866797" y="6268308"/>
                </a:cubicBezTo>
                <a:cubicBezTo>
                  <a:pt x="5824323" y="6286865"/>
                  <a:pt x="5774837" y="6296143"/>
                  <a:pt x="5718341" y="6296143"/>
                </a:cubicBezTo>
                <a:cubicBezTo>
                  <a:pt x="5664732" y="6296143"/>
                  <a:pt x="5616588" y="6287380"/>
                  <a:pt x="5573906" y="6269854"/>
                </a:cubicBezTo>
                <a:cubicBezTo>
                  <a:pt x="5531225" y="6252328"/>
                  <a:pt x="5496894" y="6226039"/>
                  <a:pt x="5470915" y="6190987"/>
                </a:cubicBezTo>
                <a:cubicBezTo>
                  <a:pt x="5444935" y="6155935"/>
                  <a:pt x="5429471" y="6117790"/>
                  <a:pt x="5424523" y="6076552"/>
                </a:cubicBezTo>
                <a:cubicBezTo>
                  <a:pt x="5419574" y="6035314"/>
                  <a:pt x="5417099" y="5963148"/>
                  <a:pt x="5417099" y="5860054"/>
                </a:cubicBezTo>
                <a:lnTo>
                  <a:pt x="5417099" y="5688711"/>
                </a:lnTo>
                <a:cubicBezTo>
                  <a:pt x="5417099" y="5588091"/>
                  <a:pt x="5419471" y="5516852"/>
                  <a:pt x="5424213" y="5474996"/>
                </a:cubicBezTo>
                <a:cubicBezTo>
                  <a:pt x="5428955" y="5433140"/>
                  <a:pt x="5443801" y="5394892"/>
                  <a:pt x="5468750" y="5360252"/>
                </a:cubicBezTo>
                <a:cubicBezTo>
                  <a:pt x="5493698" y="5325612"/>
                  <a:pt x="5527411" y="5299014"/>
                  <a:pt x="5569885" y="5280457"/>
                </a:cubicBezTo>
                <a:cubicBezTo>
                  <a:pt x="5612360" y="5261900"/>
                  <a:pt x="5661846" y="5252621"/>
                  <a:pt x="5718341" y="5252621"/>
                </a:cubicBezTo>
                <a:close/>
                <a:moveTo>
                  <a:pt x="2758169" y="5252621"/>
                </a:moveTo>
                <a:cubicBezTo>
                  <a:pt x="2834459" y="5252621"/>
                  <a:pt x="2897758" y="5268292"/>
                  <a:pt x="2948069" y="5299632"/>
                </a:cubicBezTo>
                <a:cubicBezTo>
                  <a:pt x="2998379" y="5330973"/>
                  <a:pt x="3031163" y="5368190"/>
                  <a:pt x="3046421" y="5411284"/>
                </a:cubicBezTo>
                <a:cubicBezTo>
                  <a:pt x="3061679" y="5454377"/>
                  <a:pt x="3069308" y="5516955"/>
                  <a:pt x="3069308" y="5599019"/>
                </a:cubicBezTo>
                <a:lnTo>
                  <a:pt x="3069308" y="5642318"/>
                </a:lnTo>
                <a:lnTo>
                  <a:pt x="2808891" y="5642318"/>
                </a:lnTo>
                <a:lnTo>
                  <a:pt x="2808891" y="5551389"/>
                </a:lnTo>
                <a:cubicBezTo>
                  <a:pt x="2808891" y="5494068"/>
                  <a:pt x="2806417" y="5458192"/>
                  <a:pt x="2801468" y="5443758"/>
                </a:cubicBezTo>
                <a:cubicBezTo>
                  <a:pt x="2796520" y="5429325"/>
                  <a:pt x="2784767" y="5422108"/>
                  <a:pt x="2766210" y="5422108"/>
                </a:cubicBezTo>
                <a:cubicBezTo>
                  <a:pt x="2750128" y="5422108"/>
                  <a:pt x="2739199" y="5428294"/>
                  <a:pt x="2733426" y="5440665"/>
                </a:cubicBezTo>
                <a:cubicBezTo>
                  <a:pt x="2727653" y="5453037"/>
                  <a:pt x="2724766" y="5484790"/>
                  <a:pt x="2724766" y="5535925"/>
                </a:cubicBezTo>
                <a:lnTo>
                  <a:pt x="2724766" y="6016551"/>
                </a:lnTo>
                <a:cubicBezTo>
                  <a:pt x="2724766" y="6061500"/>
                  <a:pt x="2727653" y="6091089"/>
                  <a:pt x="2733426" y="6105316"/>
                </a:cubicBezTo>
                <a:cubicBezTo>
                  <a:pt x="2739199" y="6119543"/>
                  <a:pt x="2750746" y="6126656"/>
                  <a:pt x="2768066" y="6126656"/>
                </a:cubicBezTo>
                <a:cubicBezTo>
                  <a:pt x="2787035" y="6126656"/>
                  <a:pt x="2799922" y="6118615"/>
                  <a:pt x="2806726" y="6102532"/>
                </a:cubicBezTo>
                <a:cubicBezTo>
                  <a:pt x="2813531" y="6086449"/>
                  <a:pt x="2816933" y="6055109"/>
                  <a:pt x="2816933" y="6008510"/>
                </a:cubicBezTo>
                <a:lnTo>
                  <a:pt x="2816933" y="5889745"/>
                </a:lnTo>
                <a:lnTo>
                  <a:pt x="2764354" y="5889745"/>
                </a:lnTo>
                <a:lnTo>
                  <a:pt x="2764354" y="5737578"/>
                </a:lnTo>
                <a:lnTo>
                  <a:pt x="3069308" y="5737578"/>
                </a:lnTo>
                <a:lnTo>
                  <a:pt x="3069308" y="6275112"/>
                </a:lnTo>
                <a:lnTo>
                  <a:pt x="2905658" y="6275112"/>
                </a:lnTo>
                <a:lnTo>
                  <a:pt x="2881573" y="6203358"/>
                </a:lnTo>
                <a:cubicBezTo>
                  <a:pt x="2863828" y="6234287"/>
                  <a:pt x="2841440" y="6257483"/>
                  <a:pt x="2814410" y="6272947"/>
                </a:cubicBezTo>
                <a:cubicBezTo>
                  <a:pt x="2787380" y="6288411"/>
                  <a:pt x="2755501" y="6296143"/>
                  <a:pt x="2718773" y="6296143"/>
                </a:cubicBezTo>
                <a:cubicBezTo>
                  <a:pt x="2675023" y="6296143"/>
                  <a:pt x="2634062" y="6285525"/>
                  <a:pt x="2595892" y="6264287"/>
                </a:cubicBezTo>
                <a:cubicBezTo>
                  <a:pt x="2557721" y="6243050"/>
                  <a:pt x="2528730" y="6216761"/>
                  <a:pt x="2508920" y="6185420"/>
                </a:cubicBezTo>
                <a:cubicBezTo>
                  <a:pt x="2489110" y="6154079"/>
                  <a:pt x="2476729" y="6121192"/>
                  <a:pt x="2471777" y="6086759"/>
                </a:cubicBezTo>
                <a:cubicBezTo>
                  <a:pt x="2466825" y="6052325"/>
                  <a:pt x="2464350" y="6000675"/>
                  <a:pt x="2464350" y="5931808"/>
                </a:cubicBezTo>
                <a:lnTo>
                  <a:pt x="2464350" y="5634277"/>
                </a:lnTo>
                <a:cubicBezTo>
                  <a:pt x="2464350" y="5538605"/>
                  <a:pt x="2469504" y="5469120"/>
                  <a:pt x="2479814" y="5425820"/>
                </a:cubicBezTo>
                <a:cubicBezTo>
                  <a:pt x="2490123" y="5382520"/>
                  <a:pt x="2519711" y="5342829"/>
                  <a:pt x="2568578" y="5306746"/>
                </a:cubicBezTo>
                <a:cubicBezTo>
                  <a:pt x="2617445" y="5270663"/>
                  <a:pt x="2680641" y="5252621"/>
                  <a:pt x="2758169" y="5252621"/>
                </a:cubicBezTo>
                <a:close/>
                <a:moveTo>
                  <a:pt x="0" y="0"/>
                </a:moveTo>
                <a:lnTo>
                  <a:pt x="12191980" y="0"/>
                </a:lnTo>
                <a:lnTo>
                  <a:pt x="12191980" y="5102932"/>
                </a:lnTo>
                <a:lnTo>
                  <a:pt x="0" y="5102932"/>
                </a:lnTo>
                <a:close/>
              </a:path>
            </a:pathLst>
          </a:cu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83469E-192F-B6AB-28BA-69C2A4DA09AC}"/>
              </a:ext>
            </a:extLst>
          </p:cNvPr>
          <p:cNvSpPr txBox="1"/>
          <p:nvPr/>
        </p:nvSpPr>
        <p:spPr>
          <a:xfrm>
            <a:off x="180870" y="692475"/>
            <a:ext cx="1228049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dirty="0">
                <a:ln w="3175">
                  <a:noFill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MARKETING  </a:t>
            </a:r>
          </a:p>
          <a:p>
            <a:pPr algn="ctr"/>
            <a:r>
              <a:rPr lang="en-US" sz="13000" dirty="0">
                <a:ln w="3175">
                  <a:noFill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BUILT  IN  PATH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19E9C-8F7D-92C9-3E14-F1D00EBB3ED8}"/>
              </a:ext>
            </a:extLst>
          </p:cNvPr>
          <p:cNvSpPr txBox="1"/>
          <p:nvPr/>
        </p:nvSpPr>
        <p:spPr>
          <a:xfrm>
            <a:off x="4408331" y="6334780"/>
            <a:ext cx="3375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</a:rPr>
              <a:t>POWERED BY ADUVO</a:t>
            </a:r>
          </a:p>
        </p:txBody>
      </p:sp>
    </p:spTree>
    <p:extLst>
      <p:ext uri="{BB962C8B-B14F-4D97-AF65-F5344CB8AC3E}">
        <p14:creationId xmlns:p14="http://schemas.microsoft.com/office/powerpoint/2010/main" val="171833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2F5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CDF8A5-7EE1-9CD8-CC9E-9E3A13BDD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AC90EDE-DBDA-E020-E7E1-BF994374EEBD}"/>
              </a:ext>
            </a:extLst>
          </p:cNvPr>
          <p:cNvSpPr txBox="1"/>
          <p:nvPr/>
        </p:nvSpPr>
        <p:spPr>
          <a:xfrm>
            <a:off x="2746279" y="108856"/>
            <a:ext cx="7134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Create Your Own Message to Agent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1A36E0-D400-8F74-F50A-369C70E6C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95" y="813823"/>
            <a:ext cx="11502210" cy="54890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1554A0-E517-9CE4-ED0C-6516BCC1B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4572" y="1380688"/>
            <a:ext cx="400000" cy="4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72BFD1-B2F4-8057-903E-46AD3FBE6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946408" y="1456834"/>
            <a:ext cx="857143" cy="283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75D8A0-1364-93C5-360E-73BC11364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1625" y="2454075"/>
            <a:ext cx="485776" cy="5239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0CB02B-6C4D-F4D2-FB2F-42F7B6AA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7580" y="2482650"/>
            <a:ext cx="1171739" cy="5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4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2F5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EBF121-25E9-D020-A54E-7D610CCDF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537E0-0834-8AC6-DA3D-75CA65F3E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116" y="255814"/>
            <a:ext cx="6105195" cy="6346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D46222-9CD7-374C-17A9-FC3D9AACC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208279" y="701207"/>
            <a:ext cx="241554" cy="8227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A3257C-54F4-09BD-80DD-2BC7440B43F2}"/>
              </a:ext>
            </a:extLst>
          </p:cNvPr>
          <p:cNvSpPr txBox="1"/>
          <p:nvPr/>
        </p:nvSpPr>
        <p:spPr>
          <a:xfrm>
            <a:off x="449036" y="524447"/>
            <a:ext cx="240574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4400" b="1" dirty="0">
                <a:solidFill>
                  <a:schemeClr val="bg1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Review </a:t>
            </a:r>
          </a:p>
          <a:p>
            <a:pPr marL="0" indent="0" algn="l">
              <a:buNone/>
            </a:pP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3099B8-3D27-94C3-C38B-C1907DE5432A}"/>
              </a:ext>
            </a:extLst>
          </p:cNvPr>
          <p:cNvSpPr txBox="1"/>
          <p:nvPr/>
        </p:nvSpPr>
        <p:spPr>
          <a:xfrm>
            <a:off x="449035" y="533973"/>
            <a:ext cx="240574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4400" b="1" dirty="0">
                <a:solidFill>
                  <a:schemeClr val="bg1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Send Email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D28DA1-0374-D247-5DEC-74A18D8C0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1375" y="710731"/>
            <a:ext cx="1866157" cy="20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2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2F5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8D8E9C-7014-B661-8461-0C83E9E4F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B4661A-890C-084C-D5DF-D0FFE1CB6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628" y="972313"/>
            <a:ext cx="5704892" cy="5181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93A36B-D8E8-9BC8-B7DC-53EEF75F5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137" y="3429000"/>
            <a:ext cx="514286" cy="60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412FB7-C8CA-3E6B-38E5-2F42EE92D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761" y="2900514"/>
            <a:ext cx="1525832" cy="2897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3F853B-587D-C488-2CA6-833A49D00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255053" y="2974257"/>
            <a:ext cx="580953" cy="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0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2F5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3541CE-1871-9305-803E-D126AC642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413642-8FE6-C20A-37E5-9197173D6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026" y="235440"/>
            <a:ext cx="9739068" cy="638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69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9B9A1-4D78-B757-7655-2F149D9E7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C791B2-0CB5-E7C3-DD84-63E65B1516AB}"/>
              </a:ext>
            </a:extLst>
          </p:cNvPr>
          <p:cNvSpPr txBox="1"/>
          <p:nvPr/>
        </p:nvSpPr>
        <p:spPr>
          <a:xfrm>
            <a:off x="695325" y="2537859"/>
            <a:ext cx="10645264" cy="1782281"/>
          </a:xfrm>
          <a:prstGeom prst="rect">
            <a:avLst/>
          </a:prstGeom>
          <a:ln w="19050">
            <a:noFill/>
          </a:ln>
          <a:effectLst/>
        </p:spPr>
        <p:txBody>
          <a:bodyPr vert="horz" lIns="91440" tIns="182880" rIns="91440" bIns="45720" rtlCol="0" anchor="ctr" anchorCtr="0">
            <a:noAutofit/>
          </a:bodyPr>
          <a:lstStyle/>
          <a:p>
            <a:pPr lvl="1"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3600" b="1" kern="1200" cap="all" baseline="0" dirty="0">
                <a:ln w="254">
                  <a:noFill/>
                </a:ln>
                <a:solidFill>
                  <a:schemeClr val="bg1"/>
                </a:solidFill>
                <a:effectLst/>
                <a:ea typeface="+mj-ea"/>
                <a:cs typeface="+mj-cs"/>
              </a:rPr>
              <a:t>Sent</a:t>
            </a:r>
            <a:r>
              <a:rPr lang="en-US" sz="3600" b="1" kern="1200" cap="all" dirty="0">
                <a:ln w="254">
                  <a:noFill/>
                </a:ln>
                <a:solidFill>
                  <a:schemeClr val="bg1"/>
                </a:solidFill>
                <a:effectLst/>
                <a:ea typeface="+mj-ea"/>
                <a:cs typeface="+mj-cs"/>
              </a:rPr>
              <a:t> email to client </a:t>
            </a:r>
            <a:endParaRPr lang="en-US" sz="3600" b="1" cap="all" dirty="0">
              <a:ln w="254">
                <a:noFill/>
              </a:ln>
              <a:solidFill>
                <a:schemeClr val="bg1"/>
              </a:solidFill>
              <a:effectLst/>
              <a:ea typeface="+mj-ea"/>
              <a:cs typeface="+mj-cs"/>
            </a:endParaRPr>
          </a:p>
          <a:p>
            <a:pPr lvl="1"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3600" b="1" kern="1200" cap="all" baseline="0" dirty="0">
                <a:ln w="635">
                  <a:noFill/>
                </a:ln>
                <a:solidFill>
                  <a:schemeClr val="bg1"/>
                </a:solidFill>
                <a:effectLst/>
                <a:ea typeface="+mj-ea"/>
                <a:cs typeface="+mj-cs"/>
              </a:rPr>
              <a:t>Sent Thank</a:t>
            </a:r>
            <a:r>
              <a:rPr lang="en-US" sz="3600" b="1" kern="1200" cap="all" dirty="0">
                <a:ln w="635">
                  <a:noFill/>
                </a:ln>
                <a:solidFill>
                  <a:schemeClr val="bg1"/>
                </a:solidFill>
                <a:effectLst/>
                <a:ea typeface="+mj-ea"/>
                <a:cs typeface="+mj-cs"/>
              </a:rPr>
              <a:t> you Email </a:t>
            </a:r>
            <a:r>
              <a:rPr lang="en-US" sz="3600" b="1" kern="1200" cap="all" dirty="0">
                <a:ln w="254">
                  <a:noFill/>
                </a:ln>
                <a:solidFill>
                  <a:schemeClr val="bg1"/>
                </a:solidFill>
                <a:effectLst/>
                <a:ea typeface="+mj-ea"/>
                <a:cs typeface="+mj-cs"/>
              </a:rPr>
              <a:t>to</a:t>
            </a:r>
            <a:r>
              <a:rPr lang="en-US" sz="3600" b="1" kern="1200" cap="all" dirty="0">
                <a:ln w="635">
                  <a:noFill/>
                </a:ln>
                <a:solidFill>
                  <a:schemeClr val="bg1"/>
                </a:solidFill>
                <a:effectLst/>
                <a:ea typeface="+mj-ea"/>
                <a:cs typeface="+mj-cs"/>
              </a:rPr>
              <a:t> agent</a:t>
            </a:r>
            <a:endParaRPr lang="en-US" sz="3600" b="1" kern="1200" cap="all" baseline="0" dirty="0">
              <a:ln w="635">
                <a:noFill/>
              </a:ln>
              <a:solidFill>
                <a:schemeClr val="bg1"/>
              </a:solidFill>
              <a:effectLst/>
              <a:ea typeface="+mj-ea"/>
              <a:cs typeface="+mj-cs"/>
            </a:endParaRPr>
          </a:p>
          <a:p>
            <a:pPr algn="ctr" defTabSz="914400">
              <a:spcBef>
                <a:spcPct val="0"/>
              </a:spcBef>
              <a:spcAft>
                <a:spcPts val="600"/>
              </a:spcAft>
            </a:pPr>
            <a:endParaRPr lang="en-US" sz="6000" b="1" kern="1200" cap="all" baseline="0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B44A28-E1BC-9B8E-C857-582478C633D7}"/>
              </a:ext>
            </a:extLst>
          </p:cNvPr>
          <p:cNvSpPr txBox="1"/>
          <p:nvPr/>
        </p:nvSpPr>
        <p:spPr>
          <a:xfrm>
            <a:off x="773368" y="3837899"/>
            <a:ext cx="1048917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15000" cap="all" dirty="0">
                <a:ln w="19050">
                  <a:solidFill>
                    <a:schemeClr val="bg1"/>
                  </a:solidFill>
                </a:ln>
                <a:latin typeface="Impact" panose="020B0806030902050204" pitchFamily="34" charset="0"/>
                <a:ea typeface="+mj-ea"/>
                <a:cs typeface="+mj-cs"/>
              </a:rPr>
              <a:t>What’s </a:t>
            </a:r>
            <a:r>
              <a:rPr lang="en-US" sz="15000" cap="all" dirty="0" err="1">
                <a:ln w="19050">
                  <a:solidFill>
                    <a:schemeClr val="bg1"/>
                  </a:solidFill>
                </a:ln>
                <a:latin typeface="Impact" panose="020B0806030902050204" pitchFamily="34" charset="0"/>
                <a:ea typeface="+mj-ea"/>
                <a:cs typeface="+mj-cs"/>
              </a:rPr>
              <a:t>NExt</a:t>
            </a:r>
            <a:endParaRPr lang="en-US" sz="15000" kern="1200" cap="all" baseline="0" dirty="0">
              <a:ln w="19050">
                <a:solidFill>
                  <a:schemeClr val="bg1"/>
                </a:solidFill>
              </a:ln>
              <a:effectLst/>
              <a:latin typeface="Impact" panose="020B0806030902050204" pitchFamily="34" charset="0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0EAD82-D612-C70E-8DCB-1B95C5850937}"/>
              </a:ext>
            </a:extLst>
          </p:cNvPr>
          <p:cNvSpPr txBox="1"/>
          <p:nvPr/>
        </p:nvSpPr>
        <p:spPr>
          <a:xfrm>
            <a:off x="773368" y="833203"/>
            <a:ext cx="104891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8000" cap="all" dirty="0">
                <a:ln w="3175">
                  <a:solidFill>
                    <a:schemeClr val="bg1"/>
                  </a:solidFill>
                </a:ln>
                <a:latin typeface="Impact" panose="020B0806030902050204" pitchFamily="34" charset="0"/>
                <a:ea typeface="+mj-ea"/>
                <a:cs typeface="+mj-cs"/>
              </a:rPr>
              <a:t>See What We’ve Done</a:t>
            </a:r>
            <a:endParaRPr lang="en-US" sz="8000" kern="1200" cap="all" baseline="0" dirty="0">
              <a:ln w="3175">
                <a:solidFill>
                  <a:schemeClr val="bg1"/>
                </a:solidFill>
              </a:ln>
              <a:effectLst/>
              <a:latin typeface="Impact" panose="020B080603090205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6973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923EB-0F5B-5BA9-022D-DDF1D059C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17CC29-F21A-8BCC-6619-0DC699B4DD8F}"/>
              </a:ext>
            </a:extLst>
          </p:cNvPr>
          <p:cNvSpPr txBox="1"/>
          <p:nvPr/>
        </p:nvSpPr>
        <p:spPr>
          <a:xfrm>
            <a:off x="1188472" y="1209245"/>
            <a:ext cx="9588759" cy="5314458"/>
          </a:xfrm>
          <a:prstGeom prst="rect">
            <a:avLst/>
          </a:prstGeom>
          <a:ln w="19050">
            <a:noFill/>
          </a:ln>
          <a:effectLst/>
        </p:spPr>
        <p:txBody>
          <a:bodyPr vert="horz" lIns="91440" tIns="182880" rIns="91440" bIns="45720" rtlCol="0" anchor="ctr" anchorCtr="0">
            <a:noAutofit/>
          </a:bodyPr>
          <a:lstStyle/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12000" kern="1200" cap="all" baseline="0" dirty="0">
                <a:ln w="3175">
                  <a:solidFill>
                    <a:schemeClr val="bg1"/>
                  </a:solidFill>
                </a:ln>
                <a:effectLst/>
                <a:latin typeface="Impact" panose="020B0806030902050204" pitchFamily="34" charset="0"/>
                <a:ea typeface="+mj-ea"/>
                <a:cs typeface="+mj-cs"/>
              </a:rPr>
              <a:t>Send</a:t>
            </a:r>
          </a:p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12000" kern="1200" cap="all" baseline="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Impact" panose="020B0806030902050204" pitchFamily="34" charset="0"/>
                <a:ea typeface="+mj-ea"/>
                <a:cs typeface="+mj-cs"/>
              </a:rPr>
              <a:t>Status Email</a:t>
            </a:r>
          </a:p>
          <a:p>
            <a:pPr algn="ctr" defTabSz="914400">
              <a:spcBef>
                <a:spcPct val="0"/>
              </a:spcBef>
              <a:spcAft>
                <a:spcPts val="600"/>
              </a:spcAft>
            </a:pPr>
            <a:endParaRPr lang="en-US" sz="6000" b="1" kern="1200" cap="all" baseline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9130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2F5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781A46-D299-576F-5A1D-68441C2D3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E39208-67CD-69EF-DC5B-5DED06048E52}"/>
              </a:ext>
            </a:extLst>
          </p:cNvPr>
          <p:cNvSpPr/>
          <p:nvPr/>
        </p:nvSpPr>
        <p:spPr>
          <a:xfrm>
            <a:off x="838200" y="1099457"/>
            <a:ext cx="8512629" cy="55843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162D02-F2F4-6E09-6858-C1B1B5C6F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28" y="423274"/>
            <a:ext cx="10857143" cy="582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73541A-3323-9F38-71EC-E9EB593B9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609992">
            <a:off x="2844916" y="1745113"/>
            <a:ext cx="857143" cy="295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DCA20-1C71-A136-4A9F-2661B1797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097" y="1241062"/>
            <a:ext cx="400000" cy="4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721B20-767E-DE67-BFD6-FA228CAC0F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5248" y="4375694"/>
            <a:ext cx="790849" cy="2694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87B4BE-7531-84FC-EA9C-52329F1E9C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5749" y="4310399"/>
            <a:ext cx="400000" cy="4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E73BD8-BA62-7111-BAA9-BEEE5AC46C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5296" y="423274"/>
            <a:ext cx="2029108" cy="4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8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2F5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28D618-DA66-A618-E12A-B1D358CD5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9A6E57-DDCD-7B06-215D-C146154DA377}"/>
              </a:ext>
            </a:extLst>
          </p:cNvPr>
          <p:cNvSpPr/>
          <p:nvPr/>
        </p:nvSpPr>
        <p:spPr>
          <a:xfrm>
            <a:off x="838200" y="1099457"/>
            <a:ext cx="8512629" cy="55843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77149E-0B86-6740-7F7C-E839F6E26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421" y="1099457"/>
            <a:ext cx="3730250" cy="453758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220FE4-2B1C-6D46-FA5B-39C5EB9AA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98" y="78658"/>
            <a:ext cx="3655308" cy="50292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BDC890-1534-8360-A349-6BABFCD3B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987" y="2340353"/>
            <a:ext cx="4332198" cy="441904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902094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31440-AC28-EAB0-7336-942A29FFE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130BA60-E540-0EB6-0EBE-B2AE99D56568}"/>
              </a:ext>
            </a:extLst>
          </p:cNvPr>
          <p:cNvSpPr/>
          <p:nvPr/>
        </p:nvSpPr>
        <p:spPr>
          <a:xfrm>
            <a:off x="-1" y="914143"/>
            <a:ext cx="12191999" cy="5469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B225F18-0511-6550-8913-EC4F70D66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84" y="-418086"/>
            <a:ext cx="9544727" cy="1271928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+mn-lt"/>
              </a:rPr>
              <a:t>Loan Status Templates Available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44E272CB-150D-843C-694D-5E4078D62870}"/>
              </a:ext>
            </a:extLst>
          </p:cNvPr>
          <p:cNvSpPr txBox="1">
            <a:spLocks/>
          </p:cNvSpPr>
          <p:nvPr/>
        </p:nvSpPr>
        <p:spPr>
          <a:xfrm>
            <a:off x="123584" y="835070"/>
            <a:ext cx="7017879" cy="6347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bg1"/>
                </a:solidFill>
                <a:latin typeface="+mn-lt"/>
              </a:rPr>
              <a:t>1. Loan Application Completed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C0511F-DEA5-A855-BC42-76F6E71DCDCD}"/>
              </a:ext>
            </a:extLst>
          </p:cNvPr>
          <p:cNvSpPr/>
          <p:nvPr/>
        </p:nvSpPr>
        <p:spPr>
          <a:xfrm>
            <a:off x="1" y="1984791"/>
            <a:ext cx="12191999" cy="57414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6EE52AA-D92E-6CB9-8D27-B0605392D016}"/>
              </a:ext>
            </a:extLst>
          </p:cNvPr>
          <p:cNvSpPr txBox="1">
            <a:spLocks/>
          </p:cNvSpPr>
          <p:nvPr/>
        </p:nvSpPr>
        <p:spPr>
          <a:xfrm>
            <a:off x="2221" y="1993840"/>
            <a:ext cx="12066195" cy="5741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bg1"/>
                </a:solidFill>
                <a:latin typeface="+mn-lt"/>
              </a:rPr>
              <a:t> 3. Initial Disclosure Received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60D7BD-A853-A45B-D196-CB864167ABBE}"/>
              </a:ext>
            </a:extLst>
          </p:cNvPr>
          <p:cNvSpPr/>
          <p:nvPr/>
        </p:nvSpPr>
        <p:spPr>
          <a:xfrm>
            <a:off x="0" y="2558669"/>
            <a:ext cx="12192000" cy="564147"/>
          </a:xfrm>
          <a:prstGeom prst="rect">
            <a:avLst/>
          </a:prstGeom>
          <a:solidFill>
            <a:srgbClr val="452F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E1DE0915-3692-8B3E-4249-BA37F7962588}"/>
              </a:ext>
            </a:extLst>
          </p:cNvPr>
          <p:cNvSpPr txBox="1">
            <a:spLocks/>
          </p:cNvSpPr>
          <p:nvPr/>
        </p:nvSpPr>
        <p:spPr>
          <a:xfrm>
            <a:off x="2221" y="2558935"/>
            <a:ext cx="12066195" cy="5741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bg1"/>
                </a:solidFill>
                <a:latin typeface="+mn-lt"/>
              </a:rPr>
              <a:t> 4. Submitted to Processing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593486-3A61-A49F-F64F-004B011F8E25}"/>
              </a:ext>
            </a:extLst>
          </p:cNvPr>
          <p:cNvSpPr/>
          <p:nvPr/>
        </p:nvSpPr>
        <p:spPr>
          <a:xfrm>
            <a:off x="0" y="3127375"/>
            <a:ext cx="12191999" cy="5469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325A7B-37C2-206A-B416-C2B3D727379F}"/>
              </a:ext>
            </a:extLst>
          </p:cNvPr>
          <p:cNvSpPr/>
          <p:nvPr/>
        </p:nvSpPr>
        <p:spPr>
          <a:xfrm>
            <a:off x="0" y="1415779"/>
            <a:ext cx="12192000" cy="564147"/>
          </a:xfrm>
          <a:prstGeom prst="rect">
            <a:avLst/>
          </a:prstGeom>
          <a:solidFill>
            <a:srgbClr val="452F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23ECD61-225B-4ED0-5338-04BFE331F0BF}"/>
              </a:ext>
            </a:extLst>
          </p:cNvPr>
          <p:cNvSpPr txBox="1">
            <a:spLocks/>
          </p:cNvSpPr>
          <p:nvPr/>
        </p:nvSpPr>
        <p:spPr>
          <a:xfrm>
            <a:off x="123584" y="1452055"/>
            <a:ext cx="12066195" cy="5741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bg1"/>
                </a:solidFill>
                <a:latin typeface="+mn-lt"/>
              </a:rPr>
              <a:t>2. Initial Disclosure Sent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30D2E5-A685-A3A5-BC55-6E98C3A124AE}"/>
              </a:ext>
            </a:extLst>
          </p:cNvPr>
          <p:cNvSpPr/>
          <p:nvPr/>
        </p:nvSpPr>
        <p:spPr>
          <a:xfrm>
            <a:off x="-2221" y="3655286"/>
            <a:ext cx="12192000" cy="564147"/>
          </a:xfrm>
          <a:prstGeom prst="rect">
            <a:avLst/>
          </a:prstGeom>
          <a:solidFill>
            <a:srgbClr val="452F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A4D6BB-834C-6219-B3BC-1058F3240339}"/>
              </a:ext>
            </a:extLst>
          </p:cNvPr>
          <p:cNvSpPr/>
          <p:nvPr/>
        </p:nvSpPr>
        <p:spPr>
          <a:xfrm>
            <a:off x="-2221" y="4750252"/>
            <a:ext cx="12192000" cy="564147"/>
          </a:xfrm>
          <a:prstGeom prst="rect">
            <a:avLst/>
          </a:prstGeom>
          <a:solidFill>
            <a:srgbClr val="452F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353328-394B-C40F-F222-D0371C1C0BB9}"/>
              </a:ext>
            </a:extLst>
          </p:cNvPr>
          <p:cNvSpPr/>
          <p:nvPr/>
        </p:nvSpPr>
        <p:spPr>
          <a:xfrm>
            <a:off x="2221" y="4214677"/>
            <a:ext cx="12191999" cy="5469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27490B6-EE69-CB4F-5937-05298FD694DB}"/>
              </a:ext>
            </a:extLst>
          </p:cNvPr>
          <p:cNvSpPr/>
          <p:nvPr/>
        </p:nvSpPr>
        <p:spPr>
          <a:xfrm>
            <a:off x="1" y="5310340"/>
            <a:ext cx="12191999" cy="5469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F3E4362-B2CB-D25A-0350-1A18DA66ACC1}"/>
              </a:ext>
            </a:extLst>
          </p:cNvPr>
          <p:cNvSpPr/>
          <p:nvPr/>
        </p:nvSpPr>
        <p:spPr>
          <a:xfrm>
            <a:off x="-10846" y="6443456"/>
            <a:ext cx="12191999" cy="5469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C71EFDF-6710-8022-6E17-579E0F773CF6}"/>
              </a:ext>
            </a:extLst>
          </p:cNvPr>
          <p:cNvSpPr/>
          <p:nvPr/>
        </p:nvSpPr>
        <p:spPr>
          <a:xfrm>
            <a:off x="0" y="5863762"/>
            <a:ext cx="12192000" cy="564147"/>
          </a:xfrm>
          <a:prstGeom prst="rect">
            <a:avLst/>
          </a:prstGeom>
          <a:solidFill>
            <a:srgbClr val="452F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14E3840F-7F46-5F41-5F29-93D8E3BD5DF4}"/>
              </a:ext>
            </a:extLst>
          </p:cNvPr>
          <p:cNvSpPr txBox="1">
            <a:spLocks/>
          </p:cNvSpPr>
          <p:nvPr/>
        </p:nvSpPr>
        <p:spPr>
          <a:xfrm>
            <a:off x="2221" y="3109995"/>
            <a:ext cx="12066195" cy="5741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bg1"/>
                </a:solidFill>
                <a:latin typeface="+mn-lt"/>
              </a:rPr>
              <a:t> 5. Title Report Ordered</a:t>
            </a: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238DFD13-C733-FA8B-BFE5-7F72E848BC22}"/>
              </a:ext>
            </a:extLst>
          </p:cNvPr>
          <p:cNvSpPr txBox="1">
            <a:spLocks/>
          </p:cNvSpPr>
          <p:nvPr/>
        </p:nvSpPr>
        <p:spPr>
          <a:xfrm>
            <a:off x="-6662" y="3655379"/>
            <a:ext cx="12066195" cy="5741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bg1"/>
                </a:solidFill>
                <a:latin typeface="+mn-lt"/>
              </a:rPr>
              <a:t> 6. Title Report Received</a:t>
            </a:r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C206A4CD-B7ED-9414-B0AC-C244A887DC90}"/>
              </a:ext>
            </a:extLst>
          </p:cNvPr>
          <p:cNvSpPr txBox="1">
            <a:spLocks/>
          </p:cNvSpPr>
          <p:nvPr/>
        </p:nvSpPr>
        <p:spPr>
          <a:xfrm>
            <a:off x="2221" y="4204081"/>
            <a:ext cx="12066195" cy="5741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bg1"/>
                </a:solidFill>
                <a:latin typeface="+mn-lt"/>
              </a:rPr>
              <a:t> 7.  Appraisal Ordered</a:t>
            </a: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3DAB8FEB-C8FF-DC0A-AC20-3F44F83A62AC}"/>
              </a:ext>
            </a:extLst>
          </p:cNvPr>
          <p:cNvSpPr txBox="1">
            <a:spLocks/>
          </p:cNvSpPr>
          <p:nvPr/>
        </p:nvSpPr>
        <p:spPr>
          <a:xfrm>
            <a:off x="-6663" y="4784686"/>
            <a:ext cx="12066195" cy="5741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bg1"/>
                </a:solidFill>
                <a:latin typeface="+mn-lt"/>
              </a:rPr>
              <a:t> 8.  Appraisal Received</a:t>
            </a:r>
          </a:p>
        </p:txBody>
      </p:sp>
      <p:sp>
        <p:nvSpPr>
          <p:cNvPr id="33" name="Title 3">
            <a:extLst>
              <a:ext uri="{FF2B5EF4-FFF2-40B4-BE49-F238E27FC236}">
                <a16:creationId xmlns:a16="http://schemas.microsoft.com/office/drawing/2014/main" id="{760A59B5-25A0-CD34-4941-5DBBA89758B5}"/>
              </a:ext>
            </a:extLst>
          </p:cNvPr>
          <p:cNvSpPr txBox="1">
            <a:spLocks/>
          </p:cNvSpPr>
          <p:nvPr/>
        </p:nvSpPr>
        <p:spPr>
          <a:xfrm>
            <a:off x="2221" y="5288041"/>
            <a:ext cx="12066195" cy="5741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bg1"/>
                </a:solidFill>
                <a:latin typeface="+mn-lt"/>
              </a:rPr>
              <a:t> 9.  Submitted to Underwriting</a:t>
            </a: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7C241DD7-9830-D201-BD33-5F7A61CB3280}"/>
              </a:ext>
            </a:extLst>
          </p:cNvPr>
          <p:cNvSpPr txBox="1">
            <a:spLocks/>
          </p:cNvSpPr>
          <p:nvPr/>
        </p:nvSpPr>
        <p:spPr>
          <a:xfrm>
            <a:off x="-6663" y="5889790"/>
            <a:ext cx="12066195" cy="5741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bg1"/>
                </a:solidFill>
                <a:latin typeface="+mn-lt"/>
              </a:rPr>
              <a:t> 10.  Conditionally Approved</a:t>
            </a:r>
          </a:p>
        </p:txBody>
      </p:sp>
      <p:sp>
        <p:nvSpPr>
          <p:cNvPr id="35" name="Title 3">
            <a:extLst>
              <a:ext uri="{FF2B5EF4-FFF2-40B4-BE49-F238E27FC236}">
                <a16:creationId xmlns:a16="http://schemas.microsoft.com/office/drawing/2014/main" id="{E55F0DC3-4F00-65A9-F78B-35F2939112F7}"/>
              </a:ext>
            </a:extLst>
          </p:cNvPr>
          <p:cNvSpPr txBox="1">
            <a:spLocks/>
          </p:cNvSpPr>
          <p:nvPr/>
        </p:nvSpPr>
        <p:spPr>
          <a:xfrm>
            <a:off x="-6664" y="6423508"/>
            <a:ext cx="12066195" cy="5741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80592A-0D4D-B0F0-FFEB-E61C6F62D644}"/>
              </a:ext>
            </a:extLst>
          </p:cNvPr>
          <p:cNvSpPr/>
          <p:nvPr/>
        </p:nvSpPr>
        <p:spPr>
          <a:xfrm>
            <a:off x="6425051" y="912356"/>
            <a:ext cx="5765956" cy="506315"/>
          </a:xfrm>
          <a:prstGeom prst="rect">
            <a:avLst/>
          </a:prstGeom>
          <a:solidFill>
            <a:srgbClr val="452F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itle 3">
            <a:extLst>
              <a:ext uri="{FF2B5EF4-FFF2-40B4-BE49-F238E27FC236}">
                <a16:creationId xmlns:a16="http://schemas.microsoft.com/office/drawing/2014/main" id="{10E2C7F2-071E-91B3-5C0F-02C74506CDA4}"/>
              </a:ext>
            </a:extLst>
          </p:cNvPr>
          <p:cNvSpPr txBox="1">
            <a:spLocks/>
          </p:cNvSpPr>
          <p:nvPr/>
        </p:nvSpPr>
        <p:spPr>
          <a:xfrm>
            <a:off x="6422712" y="908017"/>
            <a:ext cx="12066195" cy="5741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bg1"/>
                </a:solidFill>
                <a:latin typeface="+mn-lt"/>
              </a:rPr>
              <a:t> 11.  CLEAR TO CLOSE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CE0ACA-ABEC-A9FC-6DF8-6CDCC7E47B8D}"/>
              </a:ext>
            </a:extLst>
          </p:cNvPr>
          <p:cNvSpPr/>
          <p:nvPr/>
        </p:nvSpPr>
        <p:spPr>
          <a:xfrm>
            <a:off x="6434576" y="1395853"/>
            <a:ext cx="5765956" cy="59541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itle 3">
            <a:extLst>
              <a:ext uri="{FF2B5EF4-FFF2-40B4-BE49-F238E27FC236}">
                <a16:creationId xmlns:a16="http://schemas.microsoft.com/office/drawing/2014/main" id="{14BBE3C5-607F-565E-897E-08A70C75E093}"/>
              </a:ext>
            </a:extLst>
          </p:cNvPr>
          <p:cNvSpPr txBox="1">
            <a:spLocks/>
          </p:cNvSpPr>
          <p:nvPr/>
        </p:nvSpPr>
        <p:spPr>
          <a:xfrm>
            <a:off x="6422712" y="1441021"/>
            <a:ext cx="12066195" cy="5741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bg1"/>
                </a:solidFill>
                <a:latin typeface="+mn-lt"/>
              </a:rPr>
              <a:t> 12. Closing Docs Ordered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1BEE40-DCC4-277D-6D1A-BD9B4D5C5717}"/>
              </a:ext>
            </a:extLst>
          </p:cNvPr>
          <p:cNvSpPr/>
          <p:nvPr/>
        </p:nvSpPr>
        <p:spPr>
          <a:xfrm>
            <a:off x="6434576" y="1998401"/>
            <a:ext cx="5765956" cy="553452"/>
          </a:xfrm>
          <a:prstGeom prst="rect">
            <a:avLst/>
          </a:prstGeom>
          <a:solidFill>
            <a:srgbClr val="452F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3">
            <a:extLst>
              <a:ext uri="{FF2B5EF4-FFF2-40B4-BE49-F238E27FC236}">
                <a16:creationId xmlns:a16="http://schemas.microsoft.com/office/drawing/2014/main" id="{351EC7E6-3DC6-3184-E25F-B5A8F29ADC2D}"/>
              </a:ext>
            </a:extLst>
          </p:cNvPr>
          <p:cNvSpPr txBox="1">
            <a:spLocks/>
          </p:cNvSpPr>
          <p:nvPr/>
        </p:nvSpPr>
        <p:spPr>
          <a:xfrm>
            <a:off x="6422712" y="2012396"/>
            <a:ext cx="12066195" cy="5741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bg1"/>
                </a:solidFill>
                <a:latin typeface="+mn-lt"/>
              </a:rPr>
              <a:t> 13. Closing Docs Sent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7F8E06D-0970-F355-DBF4-94AF381A91F1}"/>
              </a:ext>
            </a:extLst>
          </p:cNvPr>
          <p:cNvSpPr/>
          <p:nvPr/>
        </p:nvSpPr>
        <p:spPr>
          <a:xfrm>
            <a:off x="6434576" y="2557455"/>
            <a:ext cx="5781155" cy="56867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8B8FDDA-C9D4-3049-3FD7-307602F70DFC}"/>
              </a:ext>
            </a:extLst>
          </p:cNvPr>
          <p:cNvSpPr txBox="1">
            <a:spLocks/>
          </p:cNvSpPr>
          <p:nvPr/>
        </p:nvSpPr>
        <p:spPr>
          <a:xfrm>
            <a:off x="6422712" y="2583425"/>
            <a:ext cx="5912163" cy="5741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bg1"/>
                </a:solidFill>
                <a:latin typeface="+mn-lt"/>
              </a:rPr>
              <a:t> 14. Closing Docs Received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4596AB2-AA26-67EB-F16D-6BA8D8448836}"/>
              </a:ext>
            </a:extLst>
          </p:cNvPr>
          <p:cNvSpPr/>
          <p:nvPr/>
        </p:nvSpPr>
        <p:spPr>
          <a:xfrm>
            <a:off x="6442589" y="3122816"/>
            <a:ext cx="5765956" cy="535786"/>
          </a:xfrm>
          <a:prstGeom prst="rect">
            <a:avLst/>
          </a:prstGeom>
          <a:solidFill>
            <a:srgbClr val="452F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F9808C3F-8940-F808-CD2D-5F0628C91818}"/>
              </a:ext>
            </a:extLst>
          </p:cNvPr>
          <p:cNvSpPr txBox="1">
            <a:spLocks/>
          </p:cNvSpPr>
          <p:nvPr/>
        </p:nvSpPr>
        <p:spPr>
          <a:xfrm>
            <a:off x="6434576" y="3157213"/>
            <a:ext cx="5912163" cy="5741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bg1"/>
                </a:solidFill>
                <a:latin typeface="+mn-lt"/>
              </a:rPr>
              <a:t> 15. Closed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6FAC3D4-D20D-ADD2-43D4-E081E85DBC0E}"/>
              </a:ext>
            </a:extLst>
          </p:cNvPr>
          <p:cNvSpPr/>
          <p:nvPr/>
        </p:nvSpPr>
        <p:spPr>
          <a:xfrm>
            <a:off x="6426976" y="3665135"/>
            <a:ext cx="5781155" cy="5576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0FAE8166-F0BD-BD96-6FD7-E0C9CF28BD1D}"/>
              </a:ext>
            </a:extLst>
          </p:cNvPr>
          <p:cNvSpPr txBox="1">
            <a:spLocks/>
          </p:cNvSpPr>
          <p:nvPr/>
        </p:nvSpPr>
        <p:spPr>
          <a:xfrm>
            <a:off x="6422711" y="3705610"/>
            <a:ext cx="5912163" cy="5741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bg1"/>
                </a:solidFill>
                <a:latin typeface="+mn-lt"/>
              </a:rPr>
              <a:t> 16. FUNDED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8E33152-52B1-DABA-2FFC-63E9F6BA574C}"/>
              </a:ext>
            </a:extLst>
          </p:cNvPr>
          <p:cNvSpPr/>
          <p:nvPr/>
        </p:nvSpPr>
        <p:spPr>
          <a:xfrm>
            <a:off x="6424672" y="4218887"/>
            <a:ext cx="5795324" cy="542471"/>
          </a:xfrm>
          <a:prstGeom prst="rect">
            <a:avLst/>
          </a:prstGeom>
          <a:solidFill>
            <a:srgbClr val="452F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3025D628-5B74-00C3-1697-048CEF89923E}"/>
              </a:ext>
            </a:extLst>
          </p:cNvPr>
          <p:cNvSpPr txBox="1">
            <a:spLocks/>
          </p:cNvSpPr>
          <p:nvPr/>
        </p:nvSpPr>
        <p:spPr>
          <a:xfrm>
            <a:off x="6410846" y="4232841"/>
            <a:ext cx="5912163" cy="5741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bg1"/>
                </a:solidFill>
                <a:latin typeface="+mn-lt"/>
              </a:rPr>
              <a:t> 17. Suspended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AA4AC12-3DFE-1EB2-05D0-47DBFE15F406}"/>
              </a:ext>
            </a:extLst>
          </p:cNvPr>
          <p:cNvSpPr/>
          <p:nvPr/>
        </p:nvSpPr>
        <p:spPr>
          <a:xfrm>
            <a:off x="6422711" y="4760249"/>
            <a:ext cx="5781155" cy="5576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85D9F3D8-E03B-336F-FEC1-3C47472D3164}"/>
              </a:ext>
            </a:extLst>
          </p:cNvPr>
          <p:cNvSpPr txBox="1">
            <a:spLocks/>
          </p:cNvSpPr>
          <p:nvPr/>
        </p:nvSpPr>
        <p:spPr>
          <a:xfrm>
            <a:off x="6410846" y="4764724"/>
            <a:ext cx="5912163" cy="5741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bg1"/>
                </a:solidFill>
                <a:latin typeface="+mn-lt"/>
              </a:rPr>
              <a:t> 18. Denied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CC8439D-23F7-36C2-3628-354E8C8AFC4F}"/>
              </a:ext>
            </a:extLst>
          </p:cNvPr>
          <p:cNvSpPr/>
          <p:nvPr/>
        </p:nvSpPr>
        <p:spPr>
          <a:xfrm>
            <a:off x="6415198" y="5855349"/>
            <a:ext cx="5781155" cy="584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7D6E60D-9DCD-B9C3-901E-94EDC838DAB1}"/>
              </a:ext>
            </a:extLst>
          </p:cNvPr>
          <p:cNvSpPr/>
          <p:nvPr/>
        </p:nvSpPr>
        <p:spPr>
          <a:xfrm>
            <a:off x="6415197" y="5322927"/>
            <a:ext cx="5765956" cy="542471"/>
          </a:xfrm>
          <a:prstGeom prst="rect">
            <a:avLst/>
          </a:prstGeom>
          <a:solidFill>
            <a:srgbClr val="452F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7CB93F50-2DFE-81E2-CF92-30ADC58CFC6F}"/>
              </a:ext>
            </a:extLst>
          </p:cNvPr>
          <p:cNvSpPr txBox="1">
            <a:spLocks/>
          </p:cNvSpPr>
          <p:nvPr/>
        </p:nvSpPr>
        <p:spPr>
          <a:xfrm>
            <a:off x="6410845" y="5325943"/>
            <a:ext cx="5912163" cy="5741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bg1"/>
                </a:solidFill>
                <a:latin typeface="+mn-lt"/>
              </a:rPr>
              <a:t> 19. Withdrawn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6BA66F5-11FA-9DBC-2B0B-3B3F02C509D1}"/>
              </a:ext>
            </a:extLst>
          </p:cNvPr>
          <p:cNvSpPr/>
          <p:nvPr/>
        </p:nvSpPr>
        <p:spPr>
          <a:xfrm>
            <a:off x="6423823" y="6439242"/>
            <a:ext cx="5765956" cy="535786"/>
          </a:xfrm>
          <a:prstGeom prst="rect">
            <a:avLst/>
          </a:prstGeom>
          <a:solidFill>
            <a:srgbClr val="452F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6E5F2CC-661C-228E-B8BA-C230958B8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4989" y="5897757"/>
            <a:ext cx="750953" cy="96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4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11" grpId="0"/>
      <p:bldP spid="8" grpId="0"/>
      <p:bldP spid="28" grpId="0"/>
      <p:bldP spid="29" grpId="0"/>
      <p:bldP spid="30" grpId="0"/>
      <p:bldP spid="32" grpId="0"/>
      <p:bldP spid="33" grpId="0"/>
      <p:bldP spid="34" grpId="0"/>
      <p:bldP spid="36" grpId="0"/>
      <p:bldP spid="37" grpId="0"/>
      <p:bldP spid="38" grpId="0"/>
      <p:bldP spid="6" grpId="0"/>
      <p:bldP spid="14" grpId="0"/>
      <p:bldP spid="10" grpId="0"/>
      <p:bldP spid="16" grpId="0"/>
      <p:bldP spid="18" grpId="0"/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19E76-4924-24ED-B32C-F668CAD8B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">
            <a:extLst>
              <a:ext uri="{FF2B5EF4-FFF2-40B4-BE49-F238E27FC236}">
                <a16:creationId xmlns:a16="http://schemas.microsoft.com/office/drawing/2014/main" id="{720D42CC-A11C-E5FD-2076-325ABC771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B08495-C6E6-8A25-77DF-27A864E81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635" y="0"/>
            <a:ext cx="12415723" cy="692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93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6C35D-6CEB-2338-2EEB-1B8107FFF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1010CBAD-69FA-6324-C78B-011FC26F8D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150" y="737420"/>
            <a:ext cx="7635804" cy="4113054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latin typeface="Impact" panose="020B0806030902050204" pitchFamily="34" charset="0"/>
              </a:rPr>
              <a:t>Why is this so </a:t>
            </a:r>
            <a:br>
              <a:rPr lang="en-US" dirty="0">
                <a:latin typeface="Impact" panose="020B0806030902050204" pitchFamily="34" charset="0"/>
              </a:rPr>
            </a:br>
            <a:r>
              <a:rPr lang="en-US" sz="9600" dirty="0">
                <a:latin typeface="Impact" panose="020B0806030902050204" pitchFamily="34" charset="0"/>
              </a:rPr>
              <a:t>Powerful?</a:t>
            </a: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9C0E2-2157-C903-1B7B-9261B904BE4C}"/>
              </a:ext>
            </a:extLst>
          </p:cNvPr>
          <p:cNvSpPr/>
          <p:nvPr/>
        </p:nvSpPr>
        <p:spPr>
          <a:xfrm>
            <a:off x="7698657" y="0"/>
            <a:ext cx="4493342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25E207-3D96-1D03-6294-D252BF2184BF}"/>
              </a:ext>
            </a:extLst>
          </p:cNvPr>
          <p:cNvSpPr txBox="1"/>
          <p:nvPr/>
        </p:nvSpPr>
        <p:spPr>
          <a:xfrm>
            <a:off x="8078954" y="994225"/>
            <a:ext cx="373274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lt1"/>
                </a:solidFill>
              </a:rPr>
              <a:t>Marketing connection  directly </a:t>
            </a:r>
          </a:p>
          <a:p>
            <a:pPr algn="ctr"/>
            <a:r>
              <a:rPr lang="en-US" sz="6000" dirty="0">
                <a:solidFill>
                  <a:schemeClr val="lt1"/>
                </a:solidFill>
              </a:rPr>
              <a:t>in your loans!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D7552F-5E55-AA59-65C8-DD9A8A358304}"/>
              </a:ext>
            </a:extLst>
          </p:cNvPr>
          <p:cNvSpPr txBox="1"/>
          <p:nvPr/>
        </p:nvSpPr>
        <p:spPr>
          <a:xfrm>
            <a:off x="8069121" y="994224"/>
            <a:ext cx="373274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452F5D"/>
                </a:solidFill>
                <a:effectLst>
                  <a:glow rad="254000">
                    <a:srgbClr val="FFE28F"/>
                  </a:glow>
                </a:effectLst>
              </a:rPr>
              <a:t>Marketing connection  directly </a:t>
            </a:r>
          </a:p>
          <a:p>
            <a:pPr algn="ctr"/>
            <a:r>
              <a:rPr lang="en-US" sz="6000" b="1" dirty="0">
                <a:solidFill>
                  <a:srgbClr val="452F5D"/>
                </a:solidFill>
                <a:effectLst>
                  <a:glow rad="254000">
                    <a:srgbClr val="FFE28F"/>
                  </a:glow>
                </a:effectLst>
              </a:rPr>
              <a:t>in your loans!</a:t>
            </a:r>
          </a:p>
        </p:txBody>
      </p:sp>
    </p:spTree>
    <p:extLst>
      <p:ext uri="{BB962C8B-B14F-4D97-AF65-F5344CB8AC3E}">
        <p14:creationId xmlns:p14="http://schemas.microsoft.com/office/powerpoint/2010/main" val="213462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" grpId="0" build="allAtOnce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D1CFD-2A9E-67C7-2AB0-B9C0B272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0CA968-85FD-AEFC-6C59-51F7ED6A1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473" y="334297"/>
            <a:ext cx="9588759" cy="6392505"/>
          </a:xfrm>
          <a:prstGeom prst="rect">
            <a:avLst/>
          </a:prstGeom>
          <a:effectLst>
            <a:softEdge rad="3048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A485B7-F001-012A-4514-888FE0AAEE32}"/>
              </a:ext>
            </a:extLst>
          </p:cNvPr>
          <p:cNvSpPr txBox="1"/>
          <p:nvPr/>
        </p:nvSpPr>
        <p:spPr>
          <a:xfrm>
            <a:off x="1763110" y="2690336"/>
            <a:ext cx="9701326" cy="147732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9000" u="sng">
                <a:ln w="12700">
                  <a:noFill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Impact" panose="020B080603090205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PATH_MARKETING</a:t>
            </a:r>
            <a:endParaRPr lang="en-US" sz="9000" dirty="0">
              <a:ln w="12700">
                <a:noFill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7700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2F5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52688D-0CBE-1F55-9B66-0CEA14880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5F4830-CB4F-0973-6E3C-87FC767ED10C}"/>
              </a:ext>
            </a:extLst>
          </p:cNvPr>
          <p:cNvSpPr txBox="1"/>
          <p:nvPr/>
        </p:nvSpPr>
        <p:spPr>
          <a:xfrm>
            <a:off x="1075754" y="1706157"/>
            <a:ext cx="10040491" cy="1799043"/>
          </a:xfrm>
          <a:prstGeom prst="rect">
            <a:avLst/>
          </a:prstGeom>
        </p:spPr>
        <p:txBody>
          <a:bodyPr vert="horz" lIns="91440" tIns="182880" rIns="91440" bIns="45720" rtlCol="0" anchor="ctr" anchorCtr="0">
            <a:noAutofit/>
          </a:bodyPr>
          <a:lstStyle/>
          <a:p>
            <a:pPr algn="ctr" defTabSz="914400">
              <a:spcBef>
                <a:spcPct val="0"/>
              </a:spcBef>
              <a:spcAft>
                <a:spcPts val="600"/>
              </a:spcAft>
            </a:pPr>
            <a:endParaRPr lang="en-US" sz="7200" kern="1200" cap="all" baseline="0" dirty="0">
              <a:solidFill>
                <a:schemeClr val="bg1"/>
              </a:solidFill>
              <a:latin typeface="Impact" panose="020B0806030902050204" pitchFamily="34" charset="0"/>
              <a:ea typeface="+mj-ea"/>
              <a:cs typeface="+mj-cs"/>
            </a:endParaRPr>
          </a:p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8000" kern="1200" cap="all" baseline="0" dirty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Automated Campaigns</a:t>
            </a:r>
          </a:p>
          <a:p>
            <a:pPr algn="ctr" defTabSz="914400">
              <a:spcBef>
                <a:spcPct val="0"/>
              </a:spcBef>
              <a:spcAft>
                <a:spcPts val="600"/>
              </a:spcAft>
            </a:pPr>
            <a:endParaRPr lang="en-US" sz="7200" b="1" kern="1200" cap="all" baseline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1E040E-0017-ABD4-7567-DCEAB1C9D96B}"/>
              </a:ext>
            </a:extLst>
          </p:cNvPr>
          <p:cNvSpPr txBox="1"/>
          <p:nvPr/>
        </p:nvSpPr>
        <p:spPr>
          <a:xfrm>
            <a:off x="-206828" y="3505200"/>
            <a:ext cx="120287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6600" b="1" cap="all" dirty="0">
                <a:solidFill>
                  <a:schemeClr val="accent1">
                    <a:lumMod val="40000"/>
                    <a:lumOff val="6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Why SO Impactful?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3F3481-DB00-603C-5A7B-F25280FA6B1A}"/>
              </a:ext>
            </a:extLst>
          </p:cNvPr>
          <p:cNvSpPr txBox="1"/>
          <p:nvPr/>
        </p:nvSpPr>
        <p:spPr>
          <a:xfrm>
            <a:off x="-206828" y="3505200"/>
            <a:ext cx="120287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6600" b="1" cap="all" dirty="0">
                <a:solidFill>
                  <a:schemeClr val="accent1">
                    <a:lumMod val="40000"/>
                    <a:lumOff val="6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Why SO </a:t>
            </a:r>
            <a:r>
              <a:rPr lang="en-US" sz="6600" b="1" cap="all" dirty="0">
                <a:solidFill>
                  <a:srgbClr val="FFFF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Impactful?</a:t>
            </a:r>
          </a:p>
        </p:txBody>
      </p:sp>
    </p:spTree>
    <p:extLst>
      <p:ext uri="{BB962C8B-B14F-4D97-AF65-F5344CB8AC3E}">
        <p14:creationId xmlns:p14="http://schemas.microsoft.com/office/powerpoint/2010/main" val="271258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2F5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271047-E14C-45BF-99EF-322349088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A44818-FAB6-A377-478F-1B91E4C8C299}"/>
              </a:ext>
            </a:extLst>
          </p:cNvPr>
          <p:cNvSpPr txBox="1"/>
          <p:nvPr/>
        </p:nvSpPr>
        <p:spPr>
          <a:xfrm>
            <a:off x="1428750" y="4386657"/>
            <a:ext cx="9334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accent6">
                    <a:lumMod val="40000"/>
                    <a:lumOff val="60000"/>
                  </a:schemeClr>
                </a:solidFill>
                <a:latin typeface="Rage Italic" panose="03070502040507070304" pitchFamily="66" charset="0"/>
              </a:rPr>
              <a:t>Set it and Forget 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B22F5F-BD64-39C9-6BDD-2CDAA74DB7C7}"/>
              </a:ext>
            </a:extLst>
          </p:cNvPr>
          <p:cNvSpPr txBox="1"/>
          <p:nvPr/>
        </p:nvSpPr>
        <p:spPr>
          <a:xfrm>
            <a:off x="1428750" y="4381357"/>
            <a:ext cx="9334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accent6">
                    <a:lumMod val="40000"/>
                    <a:lumOff val="60000"/>
                  </a:schemeClr>
                </a:solidFill>
                <a:latin typeface="Rage Italic" panose="03070502040507070304" pitchFamily="66" charset="0"/>
              </a:rPr>
              <a:t>Set it and </a:t>
            </a:r>
            <a:r>
              <a:rPr lang="en-US" sz="9600" dirty="0">
                <a:solidFill>
                  <a:srgbClr val="FFFF00"/>
                </a:solidFill>
                <a:latin typeface="Rage Italic" panose="03070502040507070304" pitchFamily="66" charset="0"/>
              </a:rPr>
              <a:t>Forget 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91B1FA-5FCC-6878-3485-5A9CBEF6DF21}"/>
              </a:ext>
            </a:extLst>
          </p:cNvPr>
          <p:cNvSpPr txBox="1"/>
          <p:nvPr/>
        </p:nvSpPr>
        <p:spPr>
          <a:xfrm>
            <a:off x="-141514" y="828576"/>
            <a:ext cx="120287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6600" b="1" cap="all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Always On!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7B289E-C776-F266-594F-62B3E253243D}"/>
              </a:ext>
            </a:extLst>
          </p:cNvPr>
          <p:cNvSpPr txBox="1"/>
          <p:nvPr/>
        </p:nvSpPr>
        <p:spPr>
          <a:xfrm>
            <a:off x="81643" y="1923108"/>
            <a:ext cx="12028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5400" b="1" cap="all" dirty="0">
                <a:solidFill>
                  <a:schemeClr val="accent6">
                    <a:lumMod val="40000"/>
                    <a:lumOff val="6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Consistency = Credibility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6FBB26-1557-D24C-F288-1A810CDF5E69}"/>
              </a:ext>
            </a:extLst>
          </p:cNvPr>
          <p:cNvSpPr txBox="1"/>
          <p:nvPr/>
        </p:nvSpPr>
        <p:spPr>
          <a:xfrm>
            <a:off x="1110343" y="2934807"/>
            <a:ext cx="9525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4400" b="1" cap="all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Saves Time without Losing Personal Touch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EFBB29-8B3A-F6CA-5332-81CB6C6733FC}"/>
              </a:ext>
            </a:extLst>
          </p:cNvPr>
          <p:cNvSpPr txBox="1"/>
          <p:nvPr/>
        </p:nvSpPr>
        <p:spPr>
          <a:xfrm>
            <a:off x="-141514" y="828576"/>
            <a:ext cx="120287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6600" b="1" cap="all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Always </a:t>
            </a:r>
            <a:r>
              <a:rPr lang="en-US" sz="6600" b="1" cap="all" dirty="0">
                <a:solidFill>
                  <a:schemeClr val="accent6">
                    <a:lumMod val="40000"/>
                    <a:lumOff val="6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On!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12350F-C8CA-E79D-B38C-5E249A367F66}"/>
              </a:ext>
            </a:extLst>
          </p:cNvPr>
          <p:cNvSpPr txBox="1"/>
          <p:nvPr/>
        </p:nvSpPr>
        <p:spPr>
          <a:xfrm>
            <a:off x="81643" y="1917808"/>
            <a:ext cx="12028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5400" b="1" cap="all" dirty="0">
                <a:solidFill>
                  <a:schemeClr val="accent6">
                    <a:lumMod val="40000"/>
                    <a:lumOff val="6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Consistency </a:t>
            </a:r>
            <a:r>
              <a:rPr lang="en-US" sz="5400" b="1" cap="all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= Credibility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77D3D0-8DCF-59D1-1C0F-36288FC8DA7A}"/>
              </a:ext>
            </a:extLst>
          </p:cNvPr>
          <p:cNvSpPr txBox="1"/>
          <p:nvPr/>
        </p:nvSpPr>
        <p:spPr>
          <a:xfrm>
            <a:off x="1110343" y="2934807"/>
            <a:ext cx="9525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4400" b="1" cap="all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Saves Time without Losing </a:t>
            </a:r>
            <a:r>
              <a:rPr lang="en-US" sz="4400" b="1" cap="all" dirty="0">
                <a:solidFill>
                  <a:schemeClr val="accent6">
                    <a:lumMod val="40000"/>
                    <a:lumOff val="6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Personal Touch</a:t>
            </a:r>
          </a:p>
        </p:txBody>
      </p:sp>
    </p:spTree>
    <p:extLst>
      <p:ext uri="{BB962C8B-B14F-4D97-AF65-F5344CB8AC3E}">
        <p14:creationId xmlns:p14="http://schemas.microsoft.com/office/powerpoint/2010/main" val="389131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6E4D2-9CFE-0EF2-F95C-0D61C590E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F30D15-2EA3-225F-38EC-01AE9D7C5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279" y="-148078"/>
            <a:ext cx="12552557" cy="70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942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B041B-87F9-A780-8255-338A7ED23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CD8F55-8FFF-BB94-5E43-E2CA02337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945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2F5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F489A9-0A5F-7F7A-3286-5B545A495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05EA81-4C7B-02DB-0115-8BB1B68B4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2" y="-224043"/>
            <a:ext cx="11994875" cy="799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080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D9169-9EC5-A0F3-9FA4-1559CB2E8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A657836-FA83-7C49-0987-F96A409E6E27}"/>
              </a:ext>
            </a:extLst>
          </p:cNvPr>
          <p:cNvSpPr/>
          <p:nvPr/>
        </p:nvSpPr>
        <p:spPr>
          <a:xfrm>
            <a:off x="-1" y="1079701"/>
            <a:ext cx="12192001" cy="58979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EEE3282-4E8C-F83A-944B-BD50A445EAA5}"/>
              </a:ext>
            </a:extLst>
          </p:cNvPr>
          <p:cNvSpPr/>
          <p:nvPr/>
        </p:nvSpPr>
        <p:spPr>
          <a:xfrm>
            <a:off x="0" y="2876394"/>
            <a:ext cx="12192000" cy="628959"/>
          </a:xfrm>
          <a:prstGeom prst="rect">
            <a:avLst/>
          </a:prstGeom>
          <a:solidFill>
            <a:srgbClr val="452F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BBCA26-CD8C-80E1-20BE-D2D8ABF860F3}"/>
              </a:ext>
            </a:extLst>
          </p:cNvPr>
          <p:cNvSpPr/>
          <p:nvPr/>
        </p:nvSpPr>
        <p:spPr>
          <a:xfrm>
            <a:off x="0" y="2279077"/>
            <a:ext cx="12192000" cy="6061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82586D-9837-E990-8593-2320046AF60D}"/>
              </a:ext>
            </a:extLst>
          </p:cNvPr>
          <p:cNvSpPr/>
          <p:nvPr/>
        </p:nvSpPr>
        <p:spPr>
          <a:xfrm>
            <a:off x="-1110" y="1638867"/>
            <a:ext cx="12192000" cy="668966"/>
          </a:xfrm>
          <a:prstGeom prst="rect">
            <a:avLst/>
          </a:prstGeom>
          <a:solidFill>
            <a:srgbClr val="452F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658A16E6-9313-0573-3037-FE63EA9C6C5B}"/>
              </a:ext>
            </a:extLst>
          </p:cNvPr>
          <p:cNvSpPr txBox="1">
            <a:spLocks/>
          </p:cNvSpPr>
          <p:nvPr/>
        </p:nvSpPr>
        <p:spPr>
          <a:xfrm>
            <a:off x="123583" y="1406723"/>
            <a:ext cx="11942610" cy="8600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chemeClr val="bg1"/>
                </a:solidFill>
                <a:latin typeface="+mn-lt"/>
              </a:rPr>
              <a:t>Turns past clients into repeat and lifetime clients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09E99FE-BDEF-7854-0594-22675E814533}"/>
              </a:ext>
            </a:extLst>
          </p:cNvPr>
          <p:cNvSpPr txBox="1">
            <a:spLocks/>
          </p:cNvSpPr>
          <p:nvPr/>
        </p:nvSpPr>
        <p:spPr>
          <a:xfrm>
            <a:off x="123585" y="5378650"/>
            <a:ext cx="8067514" cy="98049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chemeClr val="bg1"/>
                </a:solidFill>
                <a:latin typeface="+mn-lt"/>
              </a:rPr>
              <a:t>You receive a notification from PATH that their application is complete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06735ECF-B7D7-4AB0-A326-80D8452C8C45}"/>
              </a:ext>
            </a:extLst>
          </p:cNvPr>
          <p:cNvSpPr txBox="1">
            <a:spLocks/>
          </p:cNvSpPr>
          <p:nvPr/>
        </p:nvSpPr>
        <p:spPr>
          <a:xfrm>
            <a:off x="123584" y="1007949"/>
            <a:ext cx="12068415" cy="6347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chemeClr val="bg1"/>
                </a:solidFill>
                <a:latin typeface="+mn-lt"/>
              </a:rPr>
              <a:t>Keeps you top of mind in referral driven industry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463A110E-8587-F1A5-9D3C-1531EDCE2C08}"/>
              </a:ext>
            </a:extLst>
          </p:cNvPr>
          <p:cNvSpPr txBox="1">
            <a:spLocks/>
          </p:cNvSpPr>
          <p:nvPr/>
        </p:nvSpPr>
        <p:spPr>
          <a:xfrm>
            <a:off x="145334" y="2209708"/>
            <a:ext cx="11879581" cy="6860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chemeClr val="bg1"/>
                </a:solidFill>
                <a:latin typeface="+mn-lt"/>
              </a:rPr>
              <a:t>Builds trust in a highly emotional, high-stakes transaction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985FA1-2CBC-9A39-2620-AADD3383EB54}"/>
              </a:ext>
            </a:extLst>
          </p:cNvPr>
          <p:cNvSpPr/>
          <p:nvPr/>
        </p:nvSpPr>
        <p:spPr>
          <a:xfrm>
            <a:off x="-2" y="-81131"/>
            <a:ext cx="12192001" cy="11405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92CD4F-75A7-7BAC-9FBC-8EEE010B4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271" y="-469287"/>
            <a:ext cx="11759771" cy="1421898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chemeClr val="accent6"/>
                </a:solidFill>
                <a:latin typeface="+mn-lt"/>
              </a:rPr>
              <a:t>RECAP – </a:t>
            </a:r>
            <a:br>
              <a:rPr lang="en-US" sz="4400" b="1" dirty="0">
                <a:solidFill>
                  <a:schemeClr val="accent6"/>
                </a:solidFill>
                <a:latin typeface="+mn-lt"/>
              </a:rPr>
            </a:br>
            <a:br>
              <a:rPr lang="en-US" sz="4400" b="1" dirty="0">
                <a:solidFill>
                  <a:schemeClr val="accent6"/>
                </a:solidFill>
                <a:latin typeface="+mn-lt"/>
              </a:rPr>
            </a:br>
            <a:br>
              <a:rPr lang="en-US" sz="4400" b="1" dirty="0">
                <a:solidFill>
                  <a:schemeClr val="accent6"/>
                </a:solidFill>
                <a:latin typeface="+mn-lt"/>
              </a:rPr>
            </a:br>
            <a:br>
              <a:rPr lang="en-US" sz="4400" b="1" dirty="0">
                <a:solidFill>
                  <a:schemeClr val="accent6"/>
                </a:solidFill>
                <a:latin typeface="+mn-lt"/>
              </a:rPr>
            </a:br>
            <a:br>
              <a:rPr lang="en-US" sz="4400" b="1" dirty="0">
                <a:solidFill>
                  <a:schemeClr val="accent6"/>
                </a:solidFill>
                <a:latin typeface="+mn-lt"/>
              </a:rPr>
            </a:br>
            <a:br>
              <a:rPr lang="en-US" sz="4400" b="1" dirty="0">
                <a:solidFill>
                  <a:schemeClr val="accent6"/>
                </a:solidFill>
                <a:latin typeface="+mn-lt"/>
              </a:rPr>
            </a:br>
            <a:br>
              <a:rPr lang="en-US" sz="4400" b="1" dirty="0">
                <a:solidFill>
                  <a:schemeClr val="accent6"/>
                </a:solidFill>
                <a:latin typeface="+mn-lt"/>
              </a:rPr>
            </a:br>
            <a:r>
              <a:rPr lang="en-US" sz="6000" b="1" dirty="0">
                <a:solidFill>
                  <a:schemeClr val="accent6"/>
                </a:solidFill>
                <a:latin typeface="+mn-lt"/>
              </a:rPr>
              <a:t>WHY MARKETING IS SO IMPORTANT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ABD20D3-5600-1F6F-A01D-BA40AF58335A}"/>
              </a:ext>
            </a:extLst>
          </p:cNvPr>
          <p:cNvSpPr txBox="1">
            <a:spLocks/>
          </p:cNvSpPr>
          <p:nvPr/>
        </p:nvSpPr>
        <p:spPr>
          <a:xfrm>
            <a:off x="167085" y="2803323"/>
            <a:ext cx="12003164" cy="6860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chemeClr val="bg1"/>
                </a:solidFill>
                <a:latin typeface="+mn-lt"/>
              </a:rPr>
              <a:t>Strengthens referral relationships with realtors and partners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37B141-2FDE-1C7E-F0D0-065B5BC8D13D}"/>
              </a:ext>
            </a:extLst>
          </p:cNvPr>
          <p:cNvSpPr/>
          <p:nvPr/>
        </p:nvSpPr>
        <p:spPr>
          <a:xfrm>
            <a:off x="-10876" y="3482561"/>
            <a:ext cx="12192000" cy="6061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6AEA882-D0C3-06A5-5370-F3192488CD8E}"/>
              </a:ext>
            </a:extLst>
          </p:cNvPr>
          <p:cNvSpPr txBox="1">
            <a:spLocks/>
          </p:cNvSpPr>
          <p:nvPr/>
        </p:nvSpPr>
        <p:spPr>
          <a:xfrm>
            <a:off x="188836" y="3371884"/>
            <a:ext cx="12003164" cy="6860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chemeClr val="bg1"/>
                </a:solidFill>
                <a:latin typeface="+mn-lt"/>
              </a:rPr>
              <a:t>Educates borrowers and reduces friction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6ECF6C-E5FA-8C90-96A2-FC1C3C17CB00}"/>
              </a:ext>
            </a:extLst>
          </p:cNvPr>
          <p:cNvSpPr/>
          <p:nvPr/>
        </p:nvSpPr>
        <p:spPr>
          <a:xfrm>
            <a:off x="0" y="4082216"/>
            <a:ext cx="12192000" cy="628959"/>
          </a:xfrm>
          <a:prstGeom prst="rect">
            <a:avLst/>
          </a:prstGeom>
          <a:solidFill>
            <a:srgbClr val="452F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1D9A28C1-3FA4-13BC-9085-73E63B013018}"/>
              </a:ext>
            </a:extLst>
          </p:cNvPr>
          <p:cNvSpPr txBox="1">
            <a:spLocks/>
          </p:cNvSpPr>
          <p:nvPr/>
        </p:nvSpPr>
        <p:spPr>
          <a:xfrm>
            <a:off x="210587" y="4027070"/>
            <a:ext cx="12003164" cy="6860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chemeClr val="bg1"/>
                </a:solidFill>
                <a:latin typeface="+mn-lt"/>
              </a:rPr>
              <a:t>Differentiates you in a crowded, competitive market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D1E222-A460-549D-157F-2444B8DA9673}"/>
              </a:ext>
            </a:extLst>
          </p:cNvPr>
          <p:cNvSpPr/>
          <p:nvPr/>
        </p:nvSpPr>
        <p:spPr>
          <a:xfrm>
            <a:off x="0" y="4700851"/>
            <a:ext cx="12192000" cy="6061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AA7CE9-94F9-6769-EF63-B4AB42D361D7}"/>
              </a:ext>
            </a:extLst>
          </p:cNvPr>
          <p:cNvSpPr/>
          <p:nvPr/>
        </p:nvSpPr>
        <p:spPr>
          <a:xfrm>
            <a:off x="-10865" y="5312959"/>
            <a:ext cx="12192000" cy="628959"/>
          </a:xfrm>
          <a:prstGeom prst="rect">
            <a:avLst/>
          </a:prstGeom>
          <a:solidFill>
            <a:srgbClr val="452F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9A3624D1-EE67-E0B6-48E0-6EA6AA52D308}"/>
              </a:ext>
            </a:extLst>
          </p:cNvPr>
          <p:cNvSpPr txBox="1">
            <a:spLocks/>
          </p:cNvSpPr>
          <p:nvPr/>
        </p:nvSpPr>
        <p:spPr>
          <a:xfrm>
            <a:off x="210587" y="4615011"/>
            <a:ext cx="12003164" cy="6860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chemeClr val="bg1"/>
                </a:solidFill>
                <a:latin typeface="+mn-lt"/>
              </a:rPr>
              <a:t>Improves retention in a rate-sensitive environment</a:t>
            </a: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9007031B-B438-15BB-9E08-E788CFF3B56B}"/>
              </a:ext>
            </a:extLst>
          </p:cNvPr>
          <p:cNvSpPr txBox="1">
            <a:spLocks/>
          </p:cNvSpPr>
          <p:nvPr/>
        </p:nvSpPr>
        <p:spPr>
          <a:xfrm>
            <a:off x="210587" y="5202952"/>
            <a:ext cx="12003164" cy="6860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chemeClr val="bg1"/>
                </a:solidFill>
                <a:latin typeface="+mn-lt"/>
              </a:rPr>
              <a:t>Maximizes ROI from loans already closed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025837-09FE-88D5-370E-BCD13BFEBDF6}"/>
              </a:ext>
            </a:extLst>
          </p:cNvPr>
          <p:cNvSpPr/>
          <p:nvPr/>
        </p:nvSpPr>
        <p:spPr>
          <a:xfrm>
            <a:off x="-10865" y="5941918"/>
            <a:ext cx="12192000" cy="6061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469718FC-889D-BD03-0709-2D593632F1FA}"/>
              </a:ext>
            </a:extLst>
          </p:cNvPr>
          <p:cNvSpPr txBox="1">
            <a:spLocks/>
          </p:cNvSpPr>
          <p:nvPr/>
        </p:nvSpPr>
        <p:spPr>
          <a:xfrm>
            <a:off x="210587" y="5871013"/>
            <a:ext cx="12003164" cy="6860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chemeClr val="bg1"/>
                </a:solidFill>
                <a:latin typeface="+mn-lt"/>
              </a:rPr>
              <a:t>Creates consistency across teams and branches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FDA4856-C90A-10F4-2E2B-2BD59EDB8384}"/>
              </a:ext>
            </a:extLst>
          </p:cNvPr>
          <p:cNvSpPr/>
          <p:nvPr/>
        </p:nvSpPr>
        <p:spPr>
          <a:xfrm>
            <a:off x="21751" y="6563458"/>
            <a:ext cx="12192000" cy="628959"/>
          </a:xfrm>
          <a:prstGeom prst="rect">
            <a:avLst/>
          </a:prstGeom>
          <a:solidFill>
            <a:srgbClr val="452F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44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6" grpId="0"/>
      <p:bldP spid="3" grpId="0"/>
      <p:bldP spid="11" grpId="0"/>
      <p:bldP spid="13" grpId="0"/>
      <p:bldP spid="19" grpId="0"/>
      <p:bldP spid="25" grpId="0"/>
      <p:bldP spid="2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885F8-9FCC-A77A-8243-AAFE7A3D8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DD11D3C-3660-EB7B-A98F-2B29628540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77"/>
          <a:stretch>
            <a:fillRect/>
          </a:stretch>
        </p:blipFill>
        <p:spPr>
          <a:xfrm>
            <a:off x="20" y="0"/>
            <a:ext cx="12191980" cy="6499687"/>
          </a:xfrm>
          <a:custGeom>
            <a:avLst/>
            <a:gdLst/>
            <a:ahLst/>
            <a:cxnLst/>
            <a:rect l="l" t="t" r="r" b="b"/>
            <a:pathLst>
              <a:path w="12191980" h="6499687">
                <a:moveTo>
                  <a:pt x="6031557" y="5856731"/>
                </a:moveTo>
                <a:cubicBezTo>
                  <a:pt x="6010221" y="6011006"/>
                  <a:pt x="5996821" y="6123805"/>
                  <a:pt x="5991357" y="6195129"/>
                </a:cubicBezTo>
                <a:lnTo>
                  <a:pt x="6063469" y="6195129"/>
                </a:lnTo>
                <a:cubicBezTo>
                  <a:pt x="6052867" y="6103874"/>
                  <a:pt x="6042231" y="5991074"/>
                  <a:pt x="6031557" y="5856731"/>
                </a:cubicBezTo>
                <a:close/>
                <a:moveTo>
                  <a:pt x="8545978" y="5814929"/>
                </a:moveTo>
                <a:lnTo>
                  <a:pt x="8545978" y="5994081"/>
                </a:lnTo>
                <a:cubicBezTo>
                  <a:pt x="8569532" y="5994081"/>
                  <a:pt x="8586038" y="5990846"/>
                  <a:pt x="8595493" y="5984377"/>
                </a:cubicBezTo>
                <a:cubicBezTo>
                  <a:pt x="8604948" y="5977907"/>
                  <a:pt x="8609676" y="5956923"/>
                  <a:pt x="8609676" y="5921425"/>
                </a:cubicBezTo>
                <a:lnTo>
                  <a:pt x="8609676" y="5877134"/>
                </a:lnTo>
                <a:cubicBezTo>
                  <a:pt x="8609676" y="5851589"/>
                  <a:pt x="8605114" y="5834835"/>
                  <a:pt x="8595991" y="5826872"/>
                </a:cubicBezTo>
                <a:cubicBezTo>
                  <a:pt x="8586867" y="5818910"/>
                  <a:pt x="8570196" y="5814929"/>
                  <a:pt x="8545978" y="5814929"/>
                </a:cubicBezTo>
                <a:close/>
                <a:moveTo>
                  <a:pt x="3316753" y="5814929"/>
                </a:moveTo>
                <a:lnTo>
                  <a:pt x="3316753" y="6019958"/>
                </a:lnTo>
                <a:cubicBezTo>
                  <a:pt x="3322725" y="6020290"/>
                  <a:pt x="3327867" y="6020456"/>
                  <a:pt x="3332180" y="6020456"/>
                </a:cubicBezTo>
                <a:cubicBezTo>
                  <a:pt x="3351422" y="6020456"/>
                  <a:pt x="3364776" y="6015728"/>
                  <a:pt x="3372241" y="6006273"/>
                </a:cubicBezTo>
                <a:cubicBezTo>
                  <a:pt x="3379705" y="5996818"/>
                  <a:pt x="3383438" y="5977161"/>
                  <a:pt x="3383438" y="5947302"/>
                </a:cubicBezTo>
                <a:lnTo>
                  <a:pt x="3383438" y="5881116"/>
                </a:lnTo>
                <a:cubicBezTo>
                  <a:pt x="3383438" y="5853579"/>
                  <a:pt x="3379125" y="5835664"/>
                  <a:pt x="3370499" y="5827370"/>
                </a:cubicBezTo>
                <a:cubicBezTo>
                  <a:pt x="3361873" y="5819076"/>
                  <a:pt x="3343958" y="5814929"/>
                  <a:pt x="3316753" y="5814929"/>
                </a:cubicBezTo>
                <a:close/>
                <a:moveTo>
                  <a:pt x="9678746" y="5796516"/>
                </a:moveTo>
                <a:cubicBezTo>
                  <a:pt x="9667797" y="5796516"/>
                  <a:pt x="9659420" y="5800746"/>
                  <a:pt x="9653615" y="5809206"/>
                </a:cubicBezTo>
                <a:cubicBezTo>
                  <a:pt x="9647809" y="5817666"/>
                  <a:pt x="9644906" y="5842631"/>
                  <a:pt x="9644906" y="5884101"/>
                </a:cubicBezTo>
                <a:lnTo>
                  <a:pt x="9644906" y="6260320"/>
                </a:lnTo>
                <a:cubicBezTo>
                  <a:pt x="9644906" y="6307099"/>
                  <a:pt x="9646813" y="6335962"/>
                  <a:pt x="9650629" y="6346910"/>
                </a:cubicBezTo>
                <a:cubicBezTo>
                  <a:pt x="9654444" y="6357859"/>
                  <a:pt x="9663319" y="6363333"/>
                  <a:pt x="9677253" y="6363333"/>
                </a:cubicBezTo>
                <a:cubicBezTo>
                  <a:pt x="9691518" y="6363333"/>
                  <a:pt x="9700642" y="6357029"/>
                  <a:pt x="9704623" y="6344422"/>
                </a:cubicBezTo>
                <a:cubicBezTo>
                  <a:pt x="9708604" y="6331815"/>
                  <a:pt x="9710595" y="6301791"/>
                  <a:pt x="9710595" y="6254349"/>
                </a:cubicBezTo>
                <a:lnTo>
                  <a:pt x="9710595" y="5884101"/>
                </a:lnTo>
                <a:cubicBezTo>
                  <a:pt x="9710595" y="5846612"/>
                  <a:pt x="9708521" y="5822642"/>
                  <a:pt x="9704374" y="5812192"/>
                </a:cubicBezTo>
                <a:cubicBezTo>
                  <a:pt x="9700227" y="5801741"/>
                  <a:pt x="9691684" y="5796516"/>
                  <a:pt x="9678746" y="5796516"/>
                </a:cubicBezTo>
                <a:close/>
                <a:moveTo>
                  <a:pt x="9126296" y="5796516"/>
                </a:moveTo>
                <a:cubicBezTo>
                  <a:pt x="9115347" y="5796516"/>
                  <a:pt x="9106970" y="5800746"/>
                  <a:pt x="9101165" y="5809206"/>
                </a:cubicBezTo>
                <a:cubicBezTo>
                  <a:pt x="9095359" y="5817666"/>
                  <a:pt x="9092456" y="5842631"/>
                  <a:pt x="9092456" y="5884101"/>
                </a:cubicBezTo>
                <a:lnTo>
                  <a:pt x="9092456" y="6260320"/>
                </a:lnTo>
                <a:cubicBezTo>
                  <a:pt x="9092456" y="6307099"/>
                  <a:pt x="9094363" y="6335962"/>
                  <a:pt x="9098179" y="6346910"/>
                </a:cubicBezTo>
                <a:cubicBezTo>
                  <a:pt x="9101994" y="6357859"/>
                  <a:pt x="9110869" y="6363333"/>
                  <a:pt x="9124803" y="6363333"/>
                </a:cubicBezTo>
                <a:cubicBezTo>
                  <a:pt x="9139068" y="6363333"/>
                  <a:pt x="9148192" y="6357029"/>
                  <a:pt x="9152173" y="6344422"/>
                </a:cubicBezTo>
                <a:cubicBezTo>
                  <a:pt x="9156154" y="6331815"/>
                  <a:pt x="9158145" y="6301791"/>
                  <a:pt x="9158145" y="6254349"/>
                </a:cubicBezTo>
                <a:lnTo>
                  <a:pt x="9158145" y="5884101"/>
                </a:lnTo>
                <a:cubicBezTo>
                  <a:pt x="9158145" y="5846612"/>
                  <a:pt x="9156071" y="5822642"/>
                  <a:pt x="9151924" y="5812192"/>
                </a:cubicBezTo>
                <a:cubicBezTo>
                  <a:pt x="9147777" y="5801741"/>
                  <a:pt x="9139234" y="5796516"/>
                  <a:pt x="9126296" y="5796516"/>
                </a:cubicBezTo>
                <a:close/>
                <a:moveTo>
                  <a:pt x="7259396" y="5796516"/>
                </a:moveTo>
                <a:cubicBezTo>
                  <a:pt x="7248448" y="5796516"/>
                  <a:pt x="7240070" y="5800746"/>
                  <a:pt x="7234265" y="5809206"/>
                </a:cubicBezTo>
                <a:cubicBezTo>
                  <a:pt x="7228459" y="5817666"/>
                  <a:pt x="7225556" y="5842631"/>
                  <a:pt x="7225556" y="5884101"/>
                </a:cubicBezTo>
                <a:lnTo>
                  <a:pt x="7225556" y="6260320"/>
                </a:lnTo>
                <a:cubicBezTo>
                  <a:pt x="7225556" y="6307099"/>
                  <a:pt x="7227464" y="6335962"/>
                  <a:pt x="7231279" y="6346910"/>
                </a:cubicBezTo>
                <a:cubicBezTo>
                  <a:pt x="7235094" y="6357859"/>
                  <a:pt x="7243969" y="6363333"/>
                  <a:pt x="7257903" y="6363333"/>
                </a:cubicBezTo>
                <a:cubicBezTo>
                  <a:pt x="7272168" y="6363333"/>
                  <a:pt x="7281292" y="6357029"/>
                  <a:pt x="7285273" y="6344422"/>
                </a:cubicBezTo>
                <a:cubicBezTo>
                  <a:pt x="7289255" y="6331815"/>
                  <a:pt x="7291245" y="6301791"/>
                  <a:pt x="7291245" y="6254349"/>
                </a:cubicBezTo>
                <a:lnTo>
                  <a:pt x="7291245" y="5884101"/>
                </a:lnTo>
                <a:cubicBezTo>
                  <a:pt x="7291245" y="5846612"/>
                  <a:pt x="7289171" y="5822642"/>
                  <a:pt x="7285025" y="5812192"/>
                </a:cubicBezTo>
                <a:cubicBezTo>
                  <a:pt x="7280877" y="5801741"/>
                  <a:pt x="7272335" y="5796516"/>
                  <a:pt x="7259396" y="5796516"/>
                </a:cubicBezTo>
                <a:close/>
                <a:moveTo>
                  <a:pt x="2792171" y="5796516"/>
                </a:moveTo>
                <a:cubicBezTo>
                  <a:pt x="2781223" y="5796516"/>
                  <a:pt x="2772846" y="5800746"/>
                  <a:pt x="2767040" y="5809206"/>
                </a:cubicBezTo>
                <a:cubicBezTo>
                  <a:pt x="2761234" y="5817666"/>
                  <a:pt x="2758332" y="5842631"/>
                  <a:pt x="2758332" y="5884101"/>
                </a:cubicBezTo>
                <a:lnTo>
                  <a:pt x="2758332" y="6260320"/>
                </a:lnTo>
                <a:cubicBezTo>
                  <a:pt x="2758332" y="6307099"/>
                  <a:pt x="2760239" y="6335962"/>
                  <a:pt x="2764054" y="6346910"/>
                </a:cubicBezTo>
                <a:cubicBezTo>
                  <a:pt x="2767870" y="6357859"/>
                  <a:pt x="2776744" y="6363333"/>
                  <a:pt x="2790678" y="6363333"/>
                </a:cubicBezTo>
                <a:cubicBezTo>
                  <a:pt x="2804944" y="6363333"/>
                  <a:pt x="2814068" y="6357029"/>
                  <a:pt x="2818049" y="6344422"/>
                </a:cubicBezTo>
                <a:cubicBezTo>
                  <a:pt x="2822030" y="6331815"/>
                  <a:pt x="2824021" y="6301791"/>
                  <a:pt x="2824021" y="6254349"/>
                </a:cubicBezTo>
                <a:lnTo>
                  <a:pt x="2824021" y="5884101"/>
                </a:lnTo>
                <a:cubicBezTo>
                  <a:pt x="2824021" y="5846612"/>
                  <a:pt x="2821947" y="5822642"/>
                  <a:pt x="2817800" y="5812192"/>
                </a:cubicBezTo>
                <a:cubicBezTo>
                  <a:pt x="2813653" y="5801741"/>
                  <a:pt x="2805110" y="5796516"/>
                  <a:pt x="2792171" y="5796516"/>
                </a:cubicBezTo>
                <a:close/>
                <a:moveTo>
                  <a:pt x="9993819" y="5677082"/>
                </a:moveTo>
                <a:lnTo>
                  <a:pt x="10264911" y="5677082"/>
                </a:lnTo>
                <a:cubicBezTo>
                  <a:pt x="10272951" y="5725519"/>
                  <a:pt x="10281240" y="5782613"/>
                  <a:pt x="10289778" y="5848364"/>
                </a:cubicBezTo>
                <a:lnTo>
                  <a:pt x="10319527" y="6053300"/>
                </a:lnTo>
                <a:lnTo>
                  <a:pt x="10367675" y="5677082"/>
                </a:lnTo>
                <a:lnTo>
                  <a:pt x="10640260" y="5677082"/>
                </a:lnTo>
                <a:lnTo>
                  <a:pt x="10640260" y="6482767"/>
                </a:lnTo>
                <a:lnTo>
                  <a:pt x="10457127" y="6482767"/>
                </a:lnTo>
                <a:lnTo>
                  <a:pt x="10456878" y="5938842"/>
                </a:lnTo>
                <a:lnTo>
                  <a:pt x="10383972" y="6482767"/>
                </a:lnTo>
                <a:lnTo>
                  <a:pt x="10254087" y="6482767"/>
                </a:lnTo>
                <a:lnTo>
                  <a:pt x="10177201" y="5951283"/>
                </a:lnTo>
                <a:lnTo>
                  <a:pt x="10176952" y="6482767"/>
                </a:lnTo>
                <a:lnTo>
                  <a:pt x="9993819" y="6482767"/>
                </a:lnTo>
                <a:close/>
                <a:moveTo>
                  <a:pt x="8336470" y="5677082"/>
                </a:moveTo>
                <a:lnTo>
                  <a:pt x="8484768" y="5677082"/>
                </a:lnTo>
                <a:cubicBezTo>
                  <a:pt x="8583632" y="5677082"/>
                  <a:pt x="8650566" y="5680897"/>
                  <a:pt x="8685566" y="5688527"/>
                </a:cubicBezTo>
                <a:cubicBezTo>
                  <a:pt x="8720568" y="5696158"/>
                  <a:pt x="8749099" y="5715649"/>
                  <a:pt x="8771162" y="5747001"/>
                </a:cubicBezTo>
                <a:cubicBezTo>
                  <a:pt x="8793224" y="5778352"/>
                  <a:pt x="8804255" y="5828365"/>
                  <a:pt x="8804255" y="5897040"/>
                </a:cubicBezTo>
                <a:cubicBezTo>
                  <a:pt x="8804255" y="5959743"/>
                  <a:pt x="8796458" y="6001877"/>
                  <a:pt x="8780866" y="6023442"/>
                </a:cubicBezTo>
                <a:cubicBezTo>
                  <a:pt x="8765272" y="6045006"/>
                  <a:pt x="8734584" y="6057945"/>
                  <a:pt x="8688802" y="6062258"/>
                </a:cubicBezTo>
                <a:cubicBezTo>
                  <a:pt x="8730272" y="6072543"/>
                  <a:pt x="8758140" y="6086311"/>
                  <a:pt x="8772406" y="6103562"/>
                </a:cubicBezTo>
                <a:cubicBezTo>
                  <a:pt x="8786671" y="6120814"/>
                  <a:pt x="8795546" y="6136656"/>
                  <a:pt x="8799030" y="6151087"/>
                </a:cubicBezTo>
                <a:cubicBezTo>
                  <a:pt x="8802513" y="6165519"/>
                  <a:pt x="8804255" y="6205248"/>
                  <a:pt x="8804255" y="6270273"/>
                </a:cubicBezTo>
                <a:lnTo>
                  <a:pt x="8804255" y="6482767"/>
                </a:lnTo>
                <a:lnTo>
                  <a:pt x="8609676" y="6482767"/>
                </a:lnTo>
                <a:lnTo>
                  <a:pt x="8609676" y="6215035"/>
                </a:lnTo>
                <a:cubicBezTo>
                  <a:pt x="8609676" y="6171906"/>
                  <a:pt x="8606275" y="6145199"/>
                  <a:pt x="8599474" y="6134914"/>
                </a:cubicBezTo>
                <a:cubicBezTo>
                  <a:pt x="8592673" y="6124629"/>
                  <a:pt x="8574841" y="6119487"/>
                  <a:pt x="8545978" y="6119487"/>
                </a:cubicBezTo>
                <a:lnTo>
                  <a:pt x="8545978" y="6482767"/>
                </a:lnTo>
                <a:lnTo>
                  <a:pt x="8336470" y="6482767"/>
                </a:lnTo>
                <a:close/>
                <a:moveTo>
                  <a:pt x="7574470" y="5677082"/>
                </a:moveTo>
                <a:lnTo>
                  <a:pt x="7749640" y="5677082"/>
                </a:lnTo>
                <a:lnTo>
                  <a:pt x="7867084" y="6039864"/>
                </a:lnTo>
                <a:lnTo>
                  <a:pt x="7867084" y="5677082"/>
                </a:lnTo>
                <a:lnTo>
                  <a:pt x="8042255" y="5677082"/>
                </a:lnTo>
                <a:lnTo>
                  <a:pt x="8042255" y="6482767"/>
                </a:lnTo>
                <a:lnTo>
                  <a:pt x="7858624" y="6482767"/>
                </a:lnTo>
                <a:lnTo>
                  <a:pt x="7749640" y="6116501"/>
                </a:lnTo>
                <a:lnTo>
                  <a:pt x="7749640" y="6482767"/>
                </a:lnTo>
                <a:lnTo>
                  <a:pt x="7574470" y="6482767"/>
                </a:lnTo>
                <a:close/>
                <a:moveTo>
                  <a:pt x="6736270" y="5677082"/>
                </a:moveTo>
                <a:lnTo>
                  <a:pt x="6945778" y="5677082"/>
                </a:lnTo>
                <a:lnTo>
                  <a:pt x="6945778" y="6482767"/>
                </a:lnTo>
                <a:lnTo>
                  <a:pt x="6736270" y="6482767"/>
                </a:lnTo>
                <a:close/>
                <a:moveTo>
                  <a:pt x="6233714" y="5677082"/>
                </a:moveTo>
                <a:lnTo>
                  <a:pt x="6691547" y="5677082"/>
                </a:lnTo>
                <a:lnTo>
                  <a:pt x="6691547" y="5838318"/>
                </a:lnTo>
                <a:lnTo>
                  <a:pt x="6567136" y="5838318"/>
                </a:lnTo>
                <a:lnTo>
                  <a:pt x="6567136" y="6482767"/>
                </a:lnTo>
                <a:lnTo>
                  <a:pt x="6357628" y="6482767"/>
                </a:lnTo>
                <a:lnTo>
                  <a:pt x="6357628" y="5838318"/>
                </a:lnTo>
                <a:lnTo>
                  <a:pt x="6233714" y="5838318"/>
                </a:lnTo>
                <a:close/>
                <a:moveTo>
                  <a:pt x="5871689" y="5677082"/>
                </a:moveTo>
                <a:lnTo>
                  <a:pt x="6174506" y="5677082"/>
                </a:lnTo>
                <a:lnTo>
                  <a:pt x="6294314" y="6482767"/>
                </a:lnTo>
                <a:lnTo>
                  <a:pt x="6080202" y="6482767"/>
                </a:lnTo>
                <a:lnTo>
                  <a:pt x="6068966" y="6337953"/>
                </a:lnTo>
                <a:lnTo>
                  <a:pt x="5994017" y="6337953"/>
                </a:lnTo>
                <a:lnTo>
                  <a:pt x="5981420" y="6482767"/>
                </a:lnTo>
                <a:lnTo>
                  <a:pt x="5764820" y="6482767"/>
                </a:lnTo>
                <a:close/>
                <a:moveTo>
                  <a:pt x="5376325" y="5677082"/>
                </a:moveTo>
                <a:lnTo>
                  <a:pt x="5743586" y="5677082"/>
                </a:lnTo>
                <a:lnTo>
                  <a:pt x="5743586" y="5838318"/>
                </a:lnTo>
                <a:lnTo>
                  <a:pt x="5587560" y="6321531"/>
                </a:lnTo>
                <a:lnTo>
                  <a:pt x="5743586" y="6321531"/>
                </a:lnTo>
                <a:lnTo>
                  <a:pt x="5743586" y="6482767"/>
                </a:lnTo>
                <a:lnTo>
                  <a:pt x="5357415" y="6482767"/>
                </a:lnTo>
                <a:lnTo>
                  <a:pt x="5357415" y="6365821"/>
                </a:lnTo>
                <a:lnTo>
                  <a:pt x="5518652" y="5838318"/>
                </a:lnTo>
                <a:lnTo>
                  <a:pt x="5376325" y="5838318"/>
                </a:lnTo>
                <a:close/>
                <a:moveTo>
                  <a:pt x="5107496" y="5677082"/>
                </a:moveTo>
                <a:lnTo>
                  <a:pt x="5317003" y="5677082"/>
                </a:lnTo>
                <a:lnTo>
                  <a:pt x="5317003" y="6482767"/>
                </a:lnTo>
                <a:lnTo>
                  <a:pt x="5107496" y="6482767"/>
                </a:lnTo>
                <a:close/>
                <a:moveTo>
                  <a:pt x="4374070" y="5677082"/>
                </a:moveTo>
                <a:lnTo>
                  <a:pt x="4645162" y="5677082"/>
                </a:lnTo>
                <a:cubicBezTo>
                  <a:pt x="4653202" y="5725519"/>
                  <a:pt x="4661491" y="5782613"/>
                  <a:pt x="4670028" y="5848364"/>
                </a:cubicBezTo>
                <a:lnTo>
                  <a:pt x="4699779" y="6053300"/>
                </a:lnTo>
                <a:lnTo>
                  <a:pt x="4747925" y="5677082"/>
                </a:lnTo>
                <a:lnTo>
                  <a:pt x="5020510" y="5677082"/>
                </a:lnTo>
                <a:lnTo>
                  <a:pt x="5020510" y="6482767"/>
                </a:lnTo>
                <a:lnTo>
                  <a:pt x="4837376" y="6482767"/>
                </a:lnTo>
                <a:lnTo>
                  <a:pt x="4837128" y="5938842"/>
                </a:lnTo>
                <a:lnTo>
                  <a:pt x="4764223" y="6482767"/>
                </a:lnTo>
                <a:lnTo>
                  <a:pt x="4634338" y="6482767"/>
                </a:lnTo>
                <a:lnTo>
                  <a:pt x="4557452" y="5951283"/>
                </a:lnTo>
                <a:lnTo>
                  <a:pt x="4557204" y="6482767"/>
                </a:lnTo>
                <a:lnTo>
                  <a:pt x="4374070" y="6482767"/>
                </a:lnTo>
                <a:close/>
                <a:moveTo>
                  <a:pt x="4088320" y="5677082"/>
                </a:moveTo>
                <a:lnTo>
                  <a:pt x="4297828" y="5677082"/>
                </a:lnTo>
                <a:lnTo>
                  <a:pt x="4297828" y="6482767"/>
                </a:lnTo>
                <a:lnTo>
                  <a:pt x="4088320" y="6482767"/>
                </a:lnTo>
                <a:close/>
                <a:moveTo>
                  <a:pt x="3585765" y="5677082"/>
                </a:moveTo>
                <a:lnTo>
                  <a:pt x="4043597" y="5677082"/>
                </a:lnTo>
                <a:lnTo>
                  <a:pt x="4043597" y="5838318"/>
                </a:lnTo>
                <a:lnTo>
                  <a:pt x="3919187" y="5838318"/>
                </a:lnTo>
                <a:lnTo>
                  <a:pt x="3919187" y="6482767"/>
                </a:lnTo>
                <a:lnTo>
                  <a:pt x="3709678" y="6482767"/>
                </a:lnTo>
                <a:lnTo>
                  <a:pt x="3709678" y="5838318"/>
                </a:lnTo>
                <a:lnTo>
                  <a:pt x="3585765" y="5838318"/>
                </a:lnTo>
                <a:close/>
                <a:moveTo>
                  <a:pt x="3107245" y="5677082"/>
                </a:moveTo>
                <a:lnTo>
                  <a:pt x="3318246" y="5677082"/>
                </a:lnTo>
                <a:cubicBezTo>
                  <a:pt x="3375310" y="5677082"/>
                  <a:pt x="3419185" y="5681560"/>
                  <a:pt x="3449873" y="5690518"/>
                </a:cubicBezTo>
                <a:cubicBezTo>
                  <a:pt x="3480561" y="5699476"/>
                  <a:pt x="3503619" y="5712414"/>
                  <a:pt x="3519046" y="5729334"/>
                </a:cubicBezTo>
                <a:cubicBezTo>
                  <a:pt x="3534473" y="5746254"/>
                  <a:pt x="3544923" y="5766740"/>
                  <a:pt x="3550397" y="5790793"/>
                </a:cubicBezTo>
                <a:cubicBezTo>
                  <a:pt x="3555871" y="5814846"/>
                  <a:pt x="3558608" y="5852086"/>
                  <a:pt x="3558608" y="5902514"/>
                </a:cubicBezTo>
                <a:lnTo>
                  <a:pt x="3558608" y="5972682"/>
                </a:lnTo>
                <a:cubicBezTo>
                  <a:pt x="3558608" y="6024105"/>
                  <a:pt x="3553300" y="6061594"/>
                  <a:pt x="3542684" y="6085150"/>
                </a:cubicBezTo>
                <a:cubicBezTo>
                  <a:pt x="3532067" y="6108705"/>
                  <a:pt x="3512576" y="6126786"/>
                  <a:pt x="3484210" y="6139393"/>
                </a:cubicBezTo>
                <a:cubicBezTo>
                  <a:pt x="3455845" y="6152000"/>
                  <a:pt x="3418770" y="6158303"/>
                  <a:pt x="3372987" y="6158303"/>
                </a:cubicBezTo>
                <a:lnTo>
                  <a:pt x="3316753" y="6158303"/>
                </a:lnTo>
                <a:lnTo>
                  <a:pt x="3316753" y="6482767"/>
                </a:lnTo>
                <a:lnTo>
                  <a:pt x="3107245" y="6482767"/>
                </a:lnTo>
                <a:close/>
                <a:moveTo>
                  <a:pt x="1821370" y="5677082"/>
                </a:moveTo>
                <a:lnTo>
                  <a:pt x="1996541" y="5677082"/>
                </a:lnTo>
                <a:lnTo>
                  <a:pt x="2113985" y="6039864"/>
                </a:lnTo>
                <a:lnTo>
                  <a:pt x="2113985" y="5677082"/>
                </a:lnTo>
                <a:lnTo>
                  <a:pt x="2289155" y="5677082"/>
                </a:lnTo>
                <a:lnTo>
                  <a:pt x="2289155" y="6482767"/>
                </a:lnTo>
                <a:lnTo>
                  <a:pt x="2105525" y="6482767"/>
                </a:lnTo>
                <a:lnTo>
                  <a:pt x="1996541" y="6116501"/>
                </a:lnTo>
                <a:lnTo>
                  <a:pt x="1996541" y="6482767"/>
                </a:lnTo>
                <a:lnTo>
                  <a:pt x="1821370" y="6482767"/>
                </a:lnTo>
                <a:close/>
                <a:moveTo>
                  <a:pt x="1535620" y="5677082"/>
                </a:moveTo>
                <a:lnTo>
                  <a:pt x="1745128" y="5677082"/>
                </a:lnTo>
                <a:lnTo>
                  <a:pt x="1745128" y="6482767"/>
                </a:lnTo>
                <a:lnTo>
                  <a:pt x="1535620" y="6482767"/>
                </a:lnTo>
                <a:close/>
                <a:moveTo>
                  <a:pt x="9677750" y="5660162"/>
                </a:moveTo>
                <a:cubicBezTo>
                  <a:pt x="9720879" y="5660162"/>
                  <a:pt x="9759613" y="5667212"/>
                  <a:pt x="9793950" y="5681312"/>
                </a:cubicBezTo>
                <a:cubicBezTo>
                  <a:pt x="9828288" y="5695411"/>
                  <a:pt x="9855907" y="5716561"/>
                  <a:pt x="9876808" y="5744761"/>
                </a:cubicBezTo>
                <a:cubicBezTo>
                  <a:pt x="9897709" y="5772961"/>
                  <a:pt x="9910150" y="5803649"/>
                  <a:pt x="9914131" y="5836825"/>
                </a:cubicBezTo>
                <a:cubicBezTo>
                  <a:pt x="9918112" y="5870002"/>
                  <a:pt x="9920103" y="5928060"/>
                  <a:pt x="9920103" y="6011001"/>
                </a:cubicBezTo>
                <a:lnTo>
                  <a:pt x="9920103" y="6148848"/>
                </a:lnTo>
                <a:cubicBezTo>
                  <a:pt x="9920103" y="6229798"/>
                  <a:pt x="9918195" y="6287110"/>
                  <a:pt x="9914380" y="6320784"/>
                </a:cubicBezTo>
                <a:cubicBezTo>
                  <a:pt x="9910565" y="6354458"/>
                  <a:pt x="9898621" y="6385229"/>
                  <a:pt x="9878550" y="6413097"/>
                </a:cubicBezTo>
                <a:cubicBezTo>
                  <a:pt x="9858478" y="6440965"/>
                  <a:pt x="9831356" y="6462364"/>
                  <a:pt x="9797185" y="6477293"/>
                </a:cubicBezTo>
                <a:cubicBezTo>
                  <a:pt x="9763014" y="6492222"/>
                  <a:pt x="9723202" y="6499687"/>
                  <a:pt x="9677750" y="6499687"/>
                </a:cubicBezTo>
                <a:cubicBezTo>
                  <a:pt x="9634621" y="6499687"/>
                  <a:pt x="9595888" y="6492637"/>
                  <a:pt x="9561550" y="6478537"/>
                </a:cubicBezTo>
                <a:cubicBezTo>
                  <a:pt x="9527213" y="6464437"/>
                  <a:pt x="9499594" y="6443287"/>
                  <a:pt x="9478693" y="6415088"/>
                </a:cubicBezTo>
                <a:cubicBezTo>
                  <a:pt x="9457792" y="6386888"/>
                  <a:pt x="9445351" y="6356200"/>
                  <a:pt x="9441369" y="6323024"/>
                </a:cubicBezTo>
                <a:cubicBezTo>
                  <a:pt x="9437388" y="6289847"/>
                  <a:pt x="9435398" y="6231789"/>
                  <a:pt x="9435398" y="6148848"/>
                </a:cubicBezTo>
                <a:lnTo>
                  <a:pt x="9435398" y="6011001"/>
                </a:lnTo>
                <a:cubicBezTo>
                  <a:pt x="9435398" y="5930051"/>
                  <a:pt x="9437305" y="5872739"/>
                  <a:pt x="9441121" y="5839065"/>
                </a:cubicBezTo>
                <a:cubicBezTo>
                  <a:pt x="9444936" y="5805391"/>
                  <a:pt x="9456879" y="5774620"/>
                  <a:pt x="9476951" y="5746752"/>
                </a:cubicBezTo>
                <a:cubicBezTo>
                  <a:pt x="9497022" y="5718884"/>
                  <a:pt x="9524144" y="5697485"/>
                  <a:pt x="9558316" y="5682556"/>
                </a:cubicBezTo>
                <a:cubicBezTo>
                  <a:pt x="9592487" y="5667626"/>
                  <a:pt x="9632298" y="5660162"/>
                  <a:pt x="9677750" y="5660162"/>
                </a:cubicBezTo>
                <a:close/>
                <a:moveTo>
                  <a:pt x="9125300" y="5660162"/>
                </a:moveTo>
                <a:cubicBezTo>
                  <a:pt x="9168429" y="5660162"/>
                  <a:pt x="9207163" y="5667212"/>
                  <a:pt x="9241500" y="5681312"/>
                </a:cubicBezTo>
                <a:cubicBezTo>
                  <a:pt x="9275838" y="5695411"/>
                  <a:pt x="9303457" y="5716561"/>
                  <a:pt x="9324358" y="5744761"/>
                </a:cubicBezTo>
                <a:cubicBezTo>
                  <a:pt x="9345259" y="5772961"/>
                  <a:pt x="9357700" y="5803649"/>
                  <a:pt x="9361681" y="5836825"/>
                </a:cubicBezTo>
                <a:cubicBezTo>
                  <a:pt x="9365662" y="5870002"/>
                  <a:pt x="9367653" y="5928060"/>
                  <a:pt x="9367653" y="6011001"/>
                </a:cubicBezTo>
                <a:lnTo>
                  <a:pt x="9367653" y="6148848"/>
                </a:lnTo>
                <a:cubicBezTo>
                  <a:pt x="9367653" y="6229798"/>
                  <a:pt x="9365745" y="6287110"/>
                  <a:pt x="9361930" y="6320784"/>
                </a:cubicBezTo>
                <a:cubicBezTo>
                  <a:pt x="9358115" y="6354458"/>
                  <a:pt x="9346171" y="6385229"/>
                  <a:pt x="9326100" y="6413097"/>
                </a:cubicBezTo>
                <a:cubicBezTo>
                  <a:pt x="9306028" y="6440965"/>
                  <a:pt x="9278906" y="6462364"/>
                  <a:pt x="9244735" y="6477293"/>
                </a:cubicBezTo>
                <a:cubicBezTo>
                  <a:pt x="9210563" y="6492222"/>
                  <a:pt x="9170752" y="6499687"/>
                  <a:pt x="9125300" y="6499687"/>
                </a:cubicBezTo>
                <a:cubicBezTo>
                  <a:pt x="9082171" y="6499687"/>
                  <a:pt x="9043438" y="6492637"/>
                  <a:pt x="9009100" y="6478537"/>
                </a:cubicBezTo>
                <a:cubicBezTo>
                  <a:pt x="8974763" y="6464437"/>
                  <a:pt x="8947144" y="6443287"/>
                  <a:pt x="8926243" y="6415088"/>
                </a:cubicBezTo>
                <a:cubicBezTo>
                  <a:pt x="8905342" y="6386888"/>
                  <a:pt x="8892900" y="6356200"/>
                  <a:pt x="8888920" y="6323024"/>
                </a:cubicBezTo>
                <a:cubicBezTo>
                  <a:pt x="8884938" y="6289847"/>
                  <a:pt x="8882948" y="6231789"/>
                  <a:pt x="8882948" y="6148848"/>
                </a:cubicBezTo>
                <a:lnTo>
                  <a:pt x="8882948" y="6011001"/>
                </a:lnTo>
                <a:cubicBezTo>
                  <a:pt x="8882948" y="5930051"/>
                  <a:pt x="8884855" y="5872739"/>
                  <a:pt x="8888670" y="5839065"/>
                </a:cubicBezTo>
                <a:cubicBezTo>
                  <a:pt x="8892486" y="5805391"/>
                  <a:pt x="8904429" y="5774620"/>
                  <a:pt x="8924501" y="5746752"/>
                </a:cubicBezTo>
                <a:cubicBezTo>
                  <a:pt x="8944572" y="5718884"/>
                  <a:pt x="8971694" y="5697485"/>
                  <a:pt x="9005866" y="5682556"/>
                </a:cubicBezTo>
                <a:cubicBezTo>
                  <a:pt x="9040037" y="5667626"/>
                  <a:pt x="9079848" y="5660162"/>
                  <a:pt x="9125300" y="5660162"/>
                </a:cubicBezTo>
                <a:close/>
                <a:moveTo>
                  <a:pt x="7258401" y="5660162"/>
                </a:moveTo>
                <a:cubicBezTo>
                  <a:pt x="7301529" y="5660162"/>
                  <a:pt x="7340263" y="5667212"/>
                  <a:pt x="7374601" y="5681312"/>
                </a:cubicBezTo>
                <a:cubicBezTo>
                  <a:pt x="7408938" y="5695411"/>
                  <a:pt x="7436557" y="5716561"/>
                  <a:pt x="7457458" y="5744761"/>
                </a:cubicBezTo>
                <a:cubicBezTo>
                  <a:pt x="7478359" y="5772961"/>
                  <a:pt x="7490800" y="5803649"/>
                  <a:pt x="7494782" y="5836825"/>
                </a:cubicBezTo>
                <a:cubicBezTo>
                  <a:pt x="7498763" y="5870002"/>
                  <a:pt x="7500753" y="5928060"/>
                  <a:pt x="7500753" y="6011001"/>
                </a:cubicBezTo>
                <a:lnTo>
                  <a:pt x="7500753" y="6148848"/>
                </a:lnTo>
                <a:cubicBezTo>
                  <a:pt x="7500753" y="6229798"/>
                  <a:pt x="7498845" y="6287110"/>
                  <a:pt x="7495030" y="6320784"/>
                </a:cubicBezTo>
                <a:cubicBezTo>
                  <a:pt x="7491215" y="6354458"/>
                  <a:pt x="7479271" y="6385229"/>
                  <a:pt x="7459200" y="6413097"/>
                </a:cubicBezTo>
                <a:cubicBezTo>
                  <a:pt x="7439128" y="6440965"/>
                  <a:pt x="7412006" y="6462364"/>
                  <a:pt x="7377835" y="6477293"/>
                </a:cubicBezTo>
                <a:cubicBezTo>
                  <a:pt x="7343663" y="6492222"/>
                  <a:pt x="7303852" y="6499687"/>
                  <a:pt x="7258401" y="6499687"/>
                </a:cubicBezTo>
                <a:cubicBezTo>
                  <a:pt x="7215271" y="6499687"/>
                  <a:pt x="7176538" y="6492637"/>
                  <a:pt x="7142201" y="6478537"/>
                </a:cubicBezTo>
                <a:cubicBezTo>
                  <a:pt x="7107863" y="6464437"/>
                  <a:pt x="7080244" y="6443287"/>
                  <a:pt x="7059343" y="6415088"/>
                </a:cubicBezTo>
                <a:cubicBezTo>
                  <a:pt x="7038442" y="6386888"/>
                  <a:pt x="7026001" y="6356200"/>
                  <a:pt x="7022020" y="6323024"/>
                </a:cubicBezTo>
                <a:cubicBezTo>
                  <a:pt x="7018039" y="6289847"/>
                  <a:pt x="7016048" y="6231789"/>
                  <a:pt x="7016048" y="6148848"/>
                </a:cubicBezTo>
                <a:lnTo>
                  <a:pt x="7016048" y="6011001"/>
                </a:lnTo>
                <a:cubicBezTo>
                  <a:pt x="7016048" y="5930051"/>
                  <a:pt x="7017955" y="5872739"/>
                  <a:pt x="7021771" y="5839065"/>
                </a:cubicBezTo>
                <a:cubicBezTo>
                  <a:pt x="7025586" y="5805391"/>
                  <a:pt x="7037529" y="5774620"/>
                  <a:pt x="7057601" y="5746752"/>
                </a:cubicBezTo>
                <a:cubicBezTo>
                  <a:pt x="7077673" y="5718884"/>
                  <a:pt x="7104794" y="5697485"/>
                  <a:pt x="7138966" y="5682556"/>
                </a:cubicBezTo>
                <a:cubicBezTo>
                  <a:pt x="7173137" y="5667626"/>
                  <a:pt x="7212949" y="5660162"/>
                  <a:pt x="7258401" y="5660162"/>
                </a:cubicBezTo>
                <a:close/>
                <a:moveTo>
                  <a:pt x="2791176" y="5660162"/>
                </a:moveTo>
                <a:cubicBezTo>
                  <a:pt x="2834305" y="5660162"/>
                  <a:pt x="2873038" y="5667212"/>
                  <a:pt x="2907376" y="5681312"/>
                </a:cubicBezTo>
                <a:cubicBezTo>
                  <a:pt x="2941713" y="5695411"/>
                  <a:pt x="2969333" y="5716561"/>
                  <a:pt x="2990233" y="5744761"/>
                </a:cubicBezTo>
                <a:cubicBezTo>
                  <a:pt x="3011135" y="5772961"/>
                  <a:pt x="3023576" y="5803649"/>
                  <a:pt x="3027557" y="5836825"/>
                </a:cubicBezTo>
                <a:cubicBezTo>
                  <a:pt x="3031538" y="5870002"/>
                  <a:pt x="3033529" y="5928060"/>
                  <a:pt x="3033529" y="6011001"/>
                </a:cubicBezTo>
                <a:lnTo>
                  <a:pt x="3033529" y="6148848"/>
                </a:lnTo>
                <a:cubicBezTo>
                  <a:pt x="3033529" y="6229798"/>
                  <a:pt x="3031621" y="6287110"/>
                  <a:pt x="3027806" y="6320784"/>
                </a:cubicBezTo>
                <a:cubicBezTo>
                  <a:pt x="3023990" y="6354458"/>
                  <a:pt x="3012047" y="6385229"/>
                  <a:pt x="2991975" y="6413097"/>
                </a:cubicBezTo>
                <a:cubicBezTo>
                  <a:pt x="2971904" y="6440965"/>
                  <a:pt x="2944782" y="6462364"/>
                  <a:pt x="2910611" y="6477293"/>
                </a:cubicBezTo>
                <a:cubicBezTo>
                  <a:pt x="2876439" y="6492222"/>
                  <a:pt x="2836627" y="6499687"/>
                  <a:pt x="2791176" y="6499687"/>
                </a:cubicBezTo>
                <a:cubicBezTo>
                  <a:pt x="2748047" y="6499687"/>
                  <a:pt x="2709314" y="6492637"/>
                  <a:pt x="2674976" y="6478537"/>
                </a:cubicBezTo>
                <a:cubicBezTo>
                  <a:pt x="2640639" y="6464437"/>
                  <a:pt x="2613019" y="6443287"/>
                  <a:pt x="2592118" y="6415088"/>
                </a:cubicBezTo>
                <a:cubicBezTo>
                  <a:pt x="2571217" y="6386888"/>
                  <a:pt x="2558776" y="6356200"/>
                  <a:pt x="2554795" y="6323024"/>
                </a:cubicBezTo>
                <a:cubicBezTo>
                  <a:pt x="2550814" y="6289847"/>
                  <a:pt x="2548823" y="6231789"/>
                  <a:pt x="2548823" y="6148848"/>
                </a:cubicBezTo>
                <a:lnTo>
                  <a:pt x="2548823" y="6011001"/>
                </a:lnTo>
                <a:cubicBezTo>
                  <a:pt x="2548823" y="5930051"/>
                  <a:pt x="2550731" y="5872739"/>
                  <a:pt x="2554546" y="5839065"/>
                </a:cubicBezTo>
                <a:cubicBezTo>
                  <a:pt x="2558362" y="5805391"/>
                  <a:pt x="2570305" y="5774620"/>
                  <a:pt x="2590377" y="5746752"/>
                </a:cubicBezTo>
                <a:cubicBezTo>
                  <a:pt x="2610448" y="5718884"/>
                  <a:pt x="2637570" y="5697485"/>
                  <a:pt x="2671741" y="5682556"/>
                </a:cubicBezTo>
                <a:cubicBezTo>
                  <a:pt x="2705913" y="5667626"/>
                  <a:pt x="2745725" y="5660162"/>
                  <a:pt x="2791176" y="5660162"/>
                </a:cubicBezTo>
                <a:close/>
                <a:moveTo>
                  <a:pt x="0" y="0"/>
                </a:moveTo>
                <a:lnTo>
                  <a:pt x="12191980" y="0"/>
                </a:lnTo>
                <a:lnTo>
                  <a:pt x="12191980" y="5565058"/>
                </a:lnTo>
                <a:lnTo>
                  <a:pt x="0" y="5565058"/>
                </a:lnTo>
                <a:close/>
              </a:path>
            </a:pathLst>
          </a:cu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7AE7E8-B27D-822C-C955-31B6A9FF67AE}"/>
              </a:ext>
            </a:extLst>
          </p:cNvPr>
          <p:cNvSpPr txBox="1"/>
          <p:nvPr/>
        </p:nvSpPr>
        <p:spPr>
          <a:xfrm>
            <a:off x="3136491" y="369442"/>
            <a:ext cx="5692878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solidFill>
                  <a:schemeClr val="bg1"/>
                </a:solidFill>
                <a:latin typeface="Impact" panose="020B0806030902050204" pitchFamily="34" charset="0"/>
              </a:rPr>
              <a:t>VISIT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E8B08B-2AA9-71F2-62B7-04DB543A3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530" y="2418737"/>
            <a:ext cx="9445499" cy="231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622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4081DB-1923-4878-AB15-AD54F35A1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2983" y="3842543"/>
            <a:ext cx="5102365" cy="2601914"/>
          </a:xfrm>
        </p:spPr>
        <p:txBody>
          <a:bodyPr/>
          <a:lstStyle/>
          <a:p>
            <a:r>
              <a:rPr lang="en-US" sz="7200" dirty="0">
                <a:solidFill>
                  <a:srgbClr val="452F5D"/>
                </a:solidFill>
                <a:latin typeface="+mn-lt"/>
              </a:rPr>
              <a:t>THANK YOU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A7C26A-C4D3-7C0F-E97A-6B2DABD52735}"/>
              </a:ext>
            </a:extLst>
          </p:cNvPr>
          <p:cNvSpPr/>
          <p:nvPr/>
        </p:nvSpPr>
        <p:spPr>
          <a:xfrm>
            <a:off x="1061884" y="3429000"/>
            <a:ext cx="5732206" cy="3429000"/>
          </a:xfrm>
          <a:prstGeom prst="rect">
            <a:avLst/>
          </a:prstGeom>
          <a:solidFill>
            <a:srgbClr val="452F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BE0576-18DF-60F1-5E1C-5091989327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55601" y="1443584"/>
            <a:ext cx="3344771" cy="42781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B9FF51-DEA5-D3BC-3465-36FD04E61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770" y="551195"/>
            <a:ext cx="5325398" cy="355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03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AFB04-0F11-D861-AF51-612AD9566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434491-513E-7063-888A-61CB4C95B312}"/>
              </a:ext>
            </a:extLst>
          </p:cNvPr>
          <p:cNvSpPr txBox="1"/>
          <p:nvPr/>
        </p:nvSpPr>
        <p:spPr>
          <a:xfrm>
            <a:off x="1190625" y="3086100"/>
            <a:ext cx="9473293" cy="1436791"/>
          </a:xfrm>
          <a:prstGeom prst="rect">
            <a:avLst/>
          </a:prstGeom>
          <a:ln w="25400">
            <a:noFill/>
          </a:ln>
          <a:effectLst/>
        </p:spPr>
        <p:txBody>
          <a:bodyPr vert="horz" lIns="91440" tIns="182880" rIns="91440" bIns="45720" rtlCol="0" anchor="ctr" anchorCtr="0">
            <a:noAutofit/>
          </a:bodyPr>
          <a:lstStyle/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15000" cap="all" dirty="0">
                <a:ln w="635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rPr>
              <a:t>Show You</a:t>
            </a:r>
          </a:p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8000" kern="1200" cap="all" baseline="0" dirty="0">
                <a:ln w="635">
                  <a:solidFill>
                    <a:schemeClr val="bg1"/>
                  </a:solidFill>
                </a:ln>
                <a:latin typeface="Impact" panose="020B0806030902050204" pitchFamily="34" charset="0"/>
                <a:ea typeface="+mj-ea"/>
                <a:cs typeface="+mj-cs"/>
              </a:rPr>
              <a:t>How this will work</a:t>
            </a:r>
            <a:endParaRPr lang="en-US" sz="8000" cap="all" dirty="0">
              <a:ln w="635">
                <a:solidFill>
                  <a:schemeClr val="tx1"/>
                </a:solidFill>
              </a:ln>
              <a:solidFill>
                <a:schemeClr val="bg1"/>
              </a:solidFill>
              <a:latin typeface="Impact" panose="020B0806030902050204" pitchFamily="34" charset="0"/>
              <a:ea typeface="+mj-ea"/>
              <a:cs typeface="+mj-cs"/>
            </a:endParaRPr>
          </a:p>
          <a:p>
            <a:pPr algn="ctr" defTabSz="914400">
              <a:spcBef>
                <a:spcPct val="0"/>
              </a:spcBef>
              <a:spcAft>
                <a:spcPts val="600"/>
              </a:spcAft>
            </a:pPr>
            <a:endParaRPr lang="en-US" sz="6000" b="1" kern="1200" cap="all" baseline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6652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15CAC69-EEF9-21A9-F4A5-C95A7B3DF68C}"/>
              </a:ext>
            </a:extLst>
          </p:cNvPr>
          <p:cNvSpPr/>
          <p:nvPr/>
        </p:nvSpPr>
        <p:spPr>
          <a:xfrm>
            <a:off x="-1" y="1079701"/>
            <a:ext cx="8138929" cy="114054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D5E6BB-4B50-0DC7-88AD-5C014600AFDD}"/>
              </a:ext>
            </a:extLst>
          </p:cNvPr>
          <p:cNvSpPr/>
          <p:nvPr/>
        </p:nvSpPr>
        <p:spPr>
          <a:xfrm>
            <a:off x="0" y="4950819"/>
            <a:ext cx="8138930" cy="1836160"/>
          </a:xfrm>
          <a:prstGeom prst="rect">
            <a:avLst/>
          </a:prstGeom>
          <a:solidFill>
            <a:srgbClr val="452F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2BC6AD9-CE98-D475-7C2A-A9E2F7D6C8EB}"/>
              </a:ext>
            </a:extLst>
          </p:cNvPr>
          <p:cNvSpPr/>
          <p:nvPr/>
        </p:nvSpPr>
        <p:spPr>
          <a:xfrm>
            <a:off x="0" y="3825019"/>
            <a:ext cx="8138930" cy="114054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FCAAAA-DC28-19FC-D958-C15C2768DF11}"/>
              </a:ext>
            </a:extLst>
          </p:cNvPr>
          <p:cNvSpPr/>
          <p:nvPr/>
        </p:nvSpPr>
        <p:spPr>
          <a:xfrm>
            <a:off x="0" y="2132821"/>
            <a:ext cx="8138930" cy="1921151"/>
          </a:xfrm>
          <a:prstGeom prst="rect">
            <a:avLst/>
          </a:prstGeom>
          <a:solidFill>
            <a:srgbClr val="452F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DE6B89-9484-4E50-8387-C55E031D8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48" y="-514061"/>
            <a:ext cx="6623040" cy="1421898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6"/>
                </a:solidFill>
                <a:latin typeface="+mn-lt"/>
              </a:rPr>
              <a:t>New Application Journey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8A5E1EC3-6FF7-BFA7-A1FF-91AD0174B2D7}"/>
              </a:ext>
            </a:extLst>
          </p:cNvPr>
          <p:cNvSpPr txBox="1">
            <a:spLocks/>
          </p:cNvSpPr>
          <p:nvPr/>
        </p:nvSpPr>
        <p:spPr>
          <a:xfrm>
            <a:off x="125805" y="1721304"/>
            <a:ext cx="8123288" cy="217639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chemeClr val="bg1"/>
                </a:solidFill>
                <a:latin typeface="+mn-lt"/>
              </a:rPr>
              <a:t>You call the new lead, you get to know them &amp; learn what their goals are, explain how they can apply online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DD1FB09-711D-138E-1EAB-A85B64289F82}"/>
              </a:ext>
            </a:extLst>
          </p:cNvPr>
          <p:cNvSpPr txBox="1">
            <a:spLocks/>
          </p:cNvSpPr>
          <p:nvPr/>
        </p:nvSpPr>
        <p:spPr>
          <a:xfrm>
            <a:off x="123585" y="5378650"/>
            <a:ext cx="8067514" cy="98049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chemeClr val="bg1"/>
                </a:solidFill>
                <a:latin typeface="+mn-lt"/>
              </a:rPr>
              <a:t>You receive a notification from PATH that their application is complete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197AEC-31F4-2CAE-457A-040B1CDAC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0030" y="363475"/>
            <a:ext cx="3346423" cy="32890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BD223C-9A6E-ADF3-AEA4-153510119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581" y="223830"/>
            <a:ext cx="2565438" cy="41788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CB2DF2-E879-5BBB-ED75-A7273FBDD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9344" y="3180990"/>
            <a:ext cx="2722688" cy="27226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D05B17-B21B-AF04-754E-6EDA63414E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7581" y="1266067"/>
            <a:ext cx="3829846" cy="38298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571EFE-3239-617F-21A2-5422F4D86C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5189" y="621303"/>
            <a:ext cx="3513923" cy="5270885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84A1846A-3E45-2C63-0E3F-F197C1FF5274}"/>
              </a:ext>
            </a:extLst>
          </p:cNvPr>
          <p:cNvSpPr txBox="1">
            <a:spLocks/>
          </p:cNvSpPr>
          <p:nvPr/>
        </p:nvSpPr>
        <p:spPr>
          <a:xfrm>
            <a:off x="123585" y="1284156"/>
            <a:ext cx="7017879" cy="6347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chemeClr val="bg1"/>
                </a:solidFill>
                <a:latin typeface="+mn-lt"/>
              </a:rPr>
              <a:t>Realtor calls with a NEW LEAD!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4D8DA6A-91F5-3DF9-0465-0BF41634A1EA}"/>
              </a:ext>
            </a:extLst>
          </p:cNvPr>
          <p:cNvSpPr txBox="1">
            <a:spLocks/>
          </p:cNvSpPr>
          <p:nvPr/>
        </p:nvSpPr>
        <p:spPr>
          <a:xfrm>
            <a:off x="123585" y="4108478"/>
            <a:ext cx="7017879" cy="6860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chemeClr val="bg1"/>
                </a:solidFill>
                <a:latin typeface="+mn-lt"/>
              </a:rPr>
              <a:t>Couple completes application</a:t>
            </a:r>
          </a:p>
        </p:txBody>
      </p:sp>
    </p:spTree>
    <p:extLst>
      <p:ext uri="{BB962C8B-B14F-4D97-AF65-F5344CB8AC3E}">
        <p14:creationId xmlns:p14="http://schemas.microsoft.com/office/powerpoint/2010/main" val="331829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9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3683E-843E-A25C-8F45-4C9DCFB87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0B31B1-3120-62DD-B09A-466ED50306D1}"/>
              </a:ext>
            </a:extLst>
          </p:cNvPr>
          <p:cNvSpPr txBox="1"/>
          <p:nvPr/>
        </p:nvSpPr>
        <p:spPr>
          <a:xfrm>
            <a:off x="1274114" y="2850080"/>
            <a:ext cx="9643772" cy="1427656"/>
          </a:xfrm>
          <a:prstGeom prst="rect">
            <a:avLst/>
          </a:prstGeom>
        </p:spPr>
        <p:txBody>
          <a:bodyPr vert="horz" lIns="91440" tIns="182880" rIns="91440" bIns="45720" rtlCol="0" anchor="ctr" anchorCtr="0">
            <a:normAutofit/>
          </a:bodyPr>
          <a:lstStyle/>
          <a:p>
            <a:pPr defTabSz="914400">
              <a:spcBef>
                <a:spcPct val="0"/>
              </a:spcBef>
              <a:spcAft>
                <a:spcPts val="600"/>
              </a:spcAft>
            </a:pPr>
            <a:r>
              <a:rPr lang="en-US" sz="5400" b="1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Log in Path</a:t>
            </a:r>
          </a:p>
          <a:p>
            <a:pPr defTabSz="914400">
              <a:spcBef>
                <a:spcPct val="0"/>
              </a:spcBef>
              <a:spcAft>
                <a:spcPts val="600"/>
              </a:spcAft>
            </a:pPr>
            <a:endParaRPr lang="en-US" sz="4400" b="1" kern="1200" cap="all" baseline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86E493-867A-9470-08C2-395F6C4E9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958" y="1167173"/>
            <a:ext cx="4993353" cy="452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9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71A72-FA07-B008-1197-2C0677608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67A8F2-6E0E-739A-F912-5C870EEE82D3}"/>
              </a:ext>
            </a:extLst>
          </p:cNvPr>
          <p:cNvSpPr txBox="1"/>
          <p:nvPr/>
        </p:nvSpPr>
        <p:spPr>
          <a:xfrm>
            <a:off x="5560815" y="717155"/>
            <a:ext cx="5116013" cy="1427656"/>
          </a:xfrm>
          <a:prstGeom prst="rect">
            <a:avLst/>
          </a:prstGeom>
        </p:spPr>
        <p:txBody>
          <a:bodyPr vert="horz" lIns="91440" tIns="182880" rIns="91440" bIns="45720" rtlCol="0" anchor="ctr" anchorCtr="0">
            <a:normAutofit fontScale="92500"/>
          </a:bodyPr>
          <a:lstStyle/>
          <a:p>
            <a:pPr defTabSz="914400">
              <a:spcBef>
                <a:spcPct val="0"/>
              </a:spcBef>
              <a:spcAft>
                <a:spcPts val="600"/>
              </a:spcAft>
            </a:pPr>
            <a:r>
              <a:rPr lang="en-US" sz="4800" b="1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Go into their Loan</a:t>
            </a:r>
          </a:p>
          <a:p>
            <a:pPr defTabSz="914400">
              <a:spcBef>
                <a:spcPct val="0"/>
              </a:spcBef>
              <a:spcAft>
                <a:spcPts val="600"/>
              </a:spcAft>
            </a:pPr>
            <a:endParaRPr lang="en-US" sz="4400" b="1" kern="1200" cap="all" baseline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33B305-AFE1-96C7-B1BA-CA7A75724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230" y="1575154"/>
            <a:ext cx="8464571" cy="49589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619D12-9CE4-4C6E-BE02-522AB3635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76186" y="3204921"/>
            <a:ext cx="304762" cy="10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9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6F066C3-17C8-ED5B-FDA2-4A59B09E3B0A}"/>
              </a:ext>
            </a:extLst>
          </p:cNvPr>
          <p:cNvSpPr txBox="1"/>
          <p:nvPr/>
        </p:nvSpPr>
        <p:spPr>
          <a:xfrm>
            <a:off x="1535371" y="834603"/>
            <a:ext cx="10013710" cy="1216152"/>
          </a:xfrm>
          <a:prstGeom prst="rect">
            <a:avLst/>
          </a:prstGeom>
        </p:spPr>
        <p:txBody>
          <a:bodyPr vert="horz" lIns="91440" tIns="182880" rIns="91440" bIns="45720" rtlCol="0" anchor="ctr" anchorCtr="0">
            <a:normAutofit/>
          </a:bodyPr>
          <a:lstStyle/>
          <a:p>
            <a:pPr defTabSz="914400"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Quote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E28BF2-AEF5-3783-9179-86EA4A2BF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308" y="2309172"/>
            <a:ext cx="6676759" cy="43787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4357D3-114A-355D-06C3-8CA48BAC4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566" y="5309023"/>
            <a:ext cx="304762" cy="10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0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2013 - 2022 Theme">
  <a:themeElements>
    <a:clrScheme name="Custom 1">
      <a:dk1>
        <a:sysClr val="windowText" lastClr="000000"/>
      </a:dk1>
      <a:lt1>
        <a:sysClr val="window" lastClr="FFFFFF"/>
      </a:lt1>
      <a:dk2>
        <a:srgbClr val="452F5D"/>
      </a:dk2>
      <a:lt2>
        <a:srgbClr val="E7E6E6"/>
      </a:lt2>
      <a:accent1>
        <a:srgbClr val="8E3A80"/>
      </a:accent1>
      <a:accent2>
        <a:srgbClr val="298FC2"/>
      </a:accent2>
      <a:accent3>
        <a:srgbClr val="A5A5A5"/>
      </a:accent3>
      <a:accent4>
        <a:srgbClr val="FFC000"/>
      </a:accent4>
      <a:accent5>
        <a:srgbClr val="592E66"/>
      </a:accent5>
      <a:accent6>
        <a:srgbClr val="733073"/>
      </a:accent6>
      <a:hlink>
        <a:srgbClr val="733073"/>
      </a:hlink>
      <a:folHlink>
        <a:srgbClr val="298FC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36CB81-A037-44A8-88EB-C0C0F17FD4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FF477C-132F-44F8-8C56-EBFF95FAF97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2C1AA24C-4CA6-40FF-8947-DA1F6F4745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8845</TotalTime>
  <Words>475</Words>
  <Application>Microsoft Office PowerPoint</Application>
  <PresentationFormat>Widescreen</PresentationFormat>
  <Paragraphs>112</Paragraphs>
  <Slides>48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Arial</vt:lpstr>
      <vt:lpstr>Calibri</vt:lpstr>
      <vt:lpstr>Calibri Light</vt:lpstr>
      <vt:lpstr>Impact</vt:lpstr>
      <vt:lpstr>Leelawadee</vt:lpstr>
      <vt:lpstr>Open Sans</vt:lpstr>
      <vt:lpstr>Rage Italic</vt:lpstr>
      <vt:lpstr>Wingdings</vt:lpstr>
      <vt:lpstr>Office 2013 - 2022 Theme</vt:lpstr>
      <vt:lpstr>Turning your marketing  Strategy into Execution within Path</vt:lpstr>
      <vt:lpstr>How Many of  you  are asking   Why   did   Lyndsay   go   over  How   to   be   Unforgettable  with   Marketing?</vt:lpstr>
      <vt:lpstr>PowerPoint Presentation</vt:lpstr>
      <vt:lpstr>Why is this so  Powerful?</vt:lpstr>
      <vt:lpstr>PowerPoint Presentation</vt:lpstr>
      <vt:lpstr>New Application Journey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Loan Status Templates Available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RECAP –        WHY MARKETING IS SO IMPORTANT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Misty Kimball</dc:creator>
  <cp:lastModifiedBy>Wendy Cloud</cp:lastModifiedBy>
  <cp:revision>6</cp:revision>
  <dcterms:created xsi:type="dcterms:W3CDTF">2025-05-09T12:44:57Z</dcterms:created>
  <dcterms:modified xsi:type="dcterms:W3CDTF">2026-04-15T20:06:24Z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