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4"/>
  </p:sldMasterIdLst>
  <p:notesMasterIdLst>
    <p:notesMasterId r:id="rId34"/>
  </p:notesMasterIdLst>
  <p:handoutMasterIdLst>
    <p:handoutMasterId r:id="rId35"/>
  </p:handoutMasterIdLst>
  <p:sldIdLst>
    <p:sldId id="315" r:id="rId5"/>
    <p:sldId id="266" r:id="rId6"/>
    <p:sldId id="309" r:id="rId7"/>
    <p:sldId id="328" r:id="rId8"/>
    <p:sldId id="329" r:id="rId9"/>
    <p:sldId id="316" r:id="rId10"/>
    <p:sldId id="305" r:id="rId11"/>
    <p:sldId id="271" r:id="rId12"/>
    <p:sldId id="327" r:id="rId13"/>
    <p:sldId id="326" r:id="rId14"/>
    <p:sldId id="333" r:id="rId15"/>
    <p:sldId id="334" r:id="rId16"/>
    <p:sldId id="322" r:id="rId17"/>
    <p:sldId id="323" r:id="rId18"/>
    <p:sldId id="324" r:id="rId19"/>
    <p:sldId id="335" r:id="rId20"/>
    <p:sldId id="336" r:id="rId21"/>
    <p:sldId id="338" r:id="rId22"/>
    <p:sldId id="325" r:id="rId23"/>
    <p:sldId id="310" r:id="rId24"/>
    <p:sldId id="320" r:id="rId25"/>
    <p:sldId id="321" r:id="rId26"/>
    <p:sldId id="339" r:id="rId27"/>
    <p:sldId id="319" r:id="rId28"/>
    <p:sldId id="331" r:id="rId29"/>
    <p:sldId id="332" r:id="rId30"/>
    <p:sldId id="337" r:id="rId31"/>
    <p:sldId id="330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388" autoAdjust="0"/>
  </p:normalViewPr>
  <p:slideViewPr>
    <p:cSldViewPr snapToGrid="0">
      <p:cViewPr varScale="1">
        <p:scale>
          <a:sx n="106" d="100"/>
          <a:sy n="106" d="100"/>
        </p:scale>
        <p:origin x="110" y="2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B71E4-C3AE-F988-7661-E48E81F3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C49D4-191B-FA31-2B56-4734E424A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8012D-00E7-5250-4586-259FF57EC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8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372EC-B70E-301E-847D-65335BDD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153AE-649C-033B-71AF-AACF7A9FC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08FCB-C792-8B2A-CC55-8F1107063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0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D398-1FE4-C44F-C2F9-9A615D0E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9286F-84C2-32E9-CE4F-3AEAB6450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6A7F7-C0BA-4CDA-18EC-094B232E5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8A25-DCB3-10BE-E27A-AFDE4673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F7168-C742-C733-27FD-279102613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2ACBA-27E1-E2DA-5261-3A3B0AFCB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0A30A-9B9A-6264-08B9-63C3163B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10ADA-1535-8BF3-4DE4-D90367CF0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9C1EB-DB1A-BB9E-3507-D1995EE38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6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2B55F-0DA9-3617-1BFC-89210087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54503-BBB8-55FA-1DA4-83F6FA67E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4E4515-2908-61F4-A323-85A9EDCB4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67B04-98BE-648C-7BAD-CA5C3758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FD66A-019A-0D01-F775-A733EF9B5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67D64-42D7-20F0-06B8-2D32FFFF6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9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A5C7-3F73-73D6-615A-F6FD0203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2EC89-7A3E-4316-3E4D-C187DECB4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DF6DB-B891-8256-B1B4-DBA91345C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0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D66CA-6C59-F8F3-4B13-F60FBC2C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FF80B-52D1-3401-8355-1EAB4A8D0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B01F0-E5E8-4CB9-1173-8D7E5907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9547E-2BBB-8B09-D6ED-1463BFAA0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CEC76-4471-C822-058D-E161C29CA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303BB-C219-CA95-AC49-303A20A41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3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1909-CB9C-E556-B318-8B24DB9D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DB4E7-C0C9-E265-F6D3-76CCAC572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FF077-B2A9-6B42-C2CE-CEEF22BCD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2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D9FA-A0D2-833C-6D0A-04FE6798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1A08C-89A5-3A39-B457-337C456D8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906BE-83EB-4563-5740-A71B698BA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9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A768-242D-5174-E6C3-153D37A2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D21F4-E806-5060-9F3B-3859D7B3B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4B61B-9E99-0B77-6726-F5BF1A215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26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A17B5-FCBA-21F7-F723-DE1262777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BD88CF-5FBC-F66E-5DE4-6B1440D27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17984-C5E3-746E-0F70-8BF1CF6C7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8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C60C-4136-E678-D03F-73A5F1617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27CF4-7009-3DEC-BEDA-116344C51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71AFC-85A8-51A1-A2D8-85D0F7F16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0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F921C-0B1C-FF88-1F91-898A6273C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D57F8-9C27-2F75-E22B-B76477E52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FDB11-778B-38B4-76E3-6B3503446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14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8593-B411-3922-E630-B77486916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3616B-FFB8-01EC-F12D-CF5F5B5C6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4483D-CE84-FF68-0216-327EDD669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51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1859-DA89-BEEE-9BA4-8B16803A4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F21471-1A6D-40CC-F624-61DFAB216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2013E-5803-9EE9-3C61-3B4298DF6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33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A6BAD-6AF9-CC81-A84D-ACAF5640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5C4C1-1A43-3A85-2A5E-2CDBDC45D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B2530-670F-9BF4-1AF2-5EBB7EEAE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0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6B58-B1D3-1022-FA8C-C5829ED2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D1EA9-A10B-1051-F260-0D7A929E6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427B6-515F-37C4-0461-1B9D0F561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4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0D66-55C7-06B0-03C4-1E1D68D4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AE4DF-C589-D829-C536-958A411C0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741FC-CF63-906B-8C1C-80F84BC7F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FB90B-D847-01F2-BD08-EA3BE509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D0E94-D13B-A713-980B-BF93547A6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585A5-EDA0-7C40-1FB9-86DF4CE75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8CD59-6178-14DA-CFC8-C7FF1E784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9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6A606-FD43-5910-18DC-D8A9AF354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E40CF-5625-C46B-84B1-FD7797AD1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7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9DF8D-4F1A-E765-B267-B52B52F08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58C5-044E-39CC-ECDA-D90D2BBD9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280A4-BEBF-0C3A-E667-C0C9B8961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C32C5-0896-23C5-C1A4-1AF1F0AFA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5197" y="6401523"/>
            <a:ext cx="786197" cy="2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B70BA-5E49-3A1E-AF81-9982025C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90698-32C4-FB64-2A98-078BBA04D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300" y="6381168"/>
            <a:ext cx="803448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A63C3-C988-9890-4D12-AB46774B0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6B136-9299-418C-6CF6-93D5F2C74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E6AD4-013A-C2F5-6FE6-5C3DD5B39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B0B24-9849-6F60-F540-E5EE033D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F5F9A18-5EC8-A45F-A3FC-C12C265A8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AA1D2-E4F2-4387-B308-7FD35AC67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38EC0-A96A-1700-664E-93F96A2D2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A6BD2-2FAE-5D12-3F98-3D0977175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64289-015B-9BD8-D45F-4562EEA8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93A7E-238D-C1E2-0BC5-8782D547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83BA5-059F-1B46-E1E2-FEBA6A6F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DC968-0234-33F4-3B1A-BE8CDD643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8FD3F-26F4-F5E4-19B6-1205A06CF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1081" y="6161441"/>
            <a:ext cx="466414" cy="5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7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A2A46-58F5-4B6B-A8C9-D02DFEEAF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9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9D66A-CE9A-DEED-9618-77554A39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0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63733-307F-F71D-89F3-9FCC1E94F5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04901" y="6381168"/>
            <a:ext cx="906246" cy="2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3" r:id="rId14"/>
    <p:sldLayoutId id="2147483896" r:id="rId15"/>
    <p:sldLayoutId id="2147483897" r:id="rId16"/>
    <p:sldLayoutId id="2147483899" r:id="rId17"/>
    <p:sldLayoutId id="2147483901" r:id="rId18"/>
    <p:sldLayoutId id="214748390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629" y="3326929"/>
            <a:ext cx="9643772" cy="18860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What’s new in calyx path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2E80520-3C23-AF9F-7E2E-07F0F8F270AE}"/>
              </a:ext>
            </a:extLst>
          </p:cNvPr>
          <p:cNvSpPr txBox="1">
            <a:spLocks/>
          </p:cNvSpPr>
          <p:nvPr/>
        </p:nvSpPr>
        <p:spPr>
          <a:xfrm>
            <a:off x="1386629" y="4126601"/>
            <a:ext cx="9643772" cy="1886002"/>
          </a:xfrm>
          <a:prstGeom prst="rect">
            <a:avLst/>
          </a:prstGeom>
        </p:spPr>
        <p:txBody>
          <a:bodyPr vert="horz" lIns="109728" tIns="109728" rIns="109728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 tran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D1EF7-173F-AC06-247D-07A3A3CD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2532" y="1207685"/>
            <a:ext cx="1790057" cy="22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4AFA9-F578-C535-C654-FF80FBD35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8C0F-3169-00C8-182F-7F45B89A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7CD8-637C-F301-43B3-1C1C2C5A45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Checklist Enhancement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56249-46D6-7DD5-4777-52B406FD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96" y="2145270"/>
            <a:ext cx="7926723" cy="29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69A31-A28D-5CA5-A7C6-0C9DB309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265-834B-32CF-318A-F8B6673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A90C-4984-65FF-EC9D-D7978D39B7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Separate Fields for Underwriter and Reviewer of Appraisal for FHA Loans – FHA Loan Transmittal and Appraisal Analysis Screens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0E27D-A3C8-7CF2-D8BD-BEFF5612B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42" y="1156774"/>
            <a:ext cx="6776503" cy="48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2DED9-2D05-89CB-192F-4169A745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8583-3584-B9D2-8C3B-53E25C6B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0D0E6-839A-5CAA-6514-4749B28E42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Negative Prepaid Interest Loans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F741F-CFED-F8F0-986D-162A0901F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10" y="1150631"/>
            <a:ext cx="3134710" cy="48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4922D-8F20-F958-D2F5-51CA6022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9EEF-1E7C-DC12-0A1B-77829408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5FAB-EC93-8E3A-01AF-44DDD871C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Quote Screen - Loan Comparison Improvements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91671-3613-3D21-678D-0D93B33C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807" y="1190367"/>
            <a:ext cx="7019969" cy="48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7120-4804-8206-BB31-109FEA25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8C96-FE3F-DD6A-B4A2-5B075AE2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F531-3434-C2D9-C0A2-75A8BC1B3B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Quote Screen – Added Fees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DBD71-10CB-F2E9-6D9E-2F7368DF2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87" y="1141134"/>
            <a:ext cx="7636759" cy="49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E60DF-E480-C77D-983E-5267F59F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D18A-1AD9-7926-6F1E-528DCFD5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344CA-7DFF-B260-A369-2CE5447444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LPA – Return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22C7B-AFFC-7290-FB60-ED3D258D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73" y="1143000"/>
            <a:ext cx="6626279" cy="48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D9E4-091C-F8E8-DBEE-F665F876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0A52-ADD7-B651-82B0-633AFE4C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1A26B-9758-748B-5FD0-B490CAFADFE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Dual AUS Enhancement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C37D0-87E6-7FFB-4949-7C5A6524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75" y="1791506"/>
            <a:ext cx="7950931" cy="35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1790-67B4-1F48-41F2-C94EC50F2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8AD8-1E3A-1D2B-0840-AEB8AB7B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D235-21AE-0BCC-92CA-5A87157822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Pricing – Edit DTI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1077C4-0AAC-3ECE-B2C0-EB1396DC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14" y="1124206"/>
            <a:ext cx="6423135" cy="49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8542-410E-79BC-3A4B-9034A2FD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11CA-F5EE-C028-DE8F-BF9A990C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C50C-DD6C-6535-7D5B-9A453A2E9C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Mercury Network Appraisal Interface Update to Support UAD 3.6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FB0CD-ABB9-3A35-7190-E5D8E2EF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563" y="1195135"/>
            <a:ext cx="7987083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6B850-7712-E278-FBDC-4FF22DF28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0B04-21AB-F910-D90F-E2A8B8D5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E0DC-43EA-2A06-5229-EFCDD7EDAE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Zip Custom Data Import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050F5AF-6A75-23AB-ED59-F72756A1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79" y="1190246"/>
            <a:ext cx="7421350" cy="47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3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Release Schedule</a:t>
            </a:r>
          </a:p>
          <a:p>
            <a:r>
              <a:rPr lang="en-US" dirty="0"/>
              <a:t>Request Process</a:t>
            </a:r>
          </a:p>
          <a:p>
            <a:r>
              <a:rPr lang="en-US" dirty="0"/>
              <a:t>Path Release Planning</a:t>
            </a:r>
          </a:p>
          <a:p>
            <a:r>
              <a:rPr lang="en-US" dirty="0"/>
              <a:t>New Features in 2026 R1</a:t>
            </a:r>
          </a:p>
          <a:p>
            <a:r>
              <a:rPr lang="en-US" dirty="0"/>
              <a:t>Future Roadmap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2769-08DE-E62F-163A-27A5442A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192-D337-8C2E-FAAC-9B46B5DFBD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Business Unit Settings Enhancement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DB713-2950-FC35-2E05-67DEC470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26" y="1381735"/>
            <a:ext cx="7879039" cy="437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6CC2B-635A-B74C-6C47-DF8B53215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2339-3CC1-3E60-D880-FE9A380C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A71F-CB2C-C3EC-B90B-2A6530D1BC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Data Field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3AFD4-C6F7-2D36-AF35-18C76DDE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1950080"/>
            <a:ext cx="8009965" cy="33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9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B24-EC2A-7BDC-8595-17CA732E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FAEE-26AA-9E6D-C71C-C74365D04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0D3C-7D8F-9808-0634-52443F34A2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Screen Access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3B8E2-AE2C-B5DA-A2D8-DD5153AB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31" y="1223529"/>
            <a:ext cx="7527196" cy="47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A066-84CF-E23E-B747-A0B94CAE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6F2-B3DE-49CE-1066-638C89DD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6EB0-C21E-2F6D-DB0F-A7F5AD4C32A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Custom Fields Enabled for Autofill Rules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3D2A7-AC08-0774-20D2-DE115A433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40" y="1749287"/>
            <a:ext cx="8062243" cy="36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CCF92-D1FB-871E-8742-2FC08457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0AAE-AA38-C09E-3100-2924D448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C27F-D7C0-8FEF-6155-134AEDEDD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Notifications – New Type “Loan Close”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3B87-081C-E206-9557-25470676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37" y="1636156"/>
            <a:ext cx="8058130" cy="37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F72D-AED8-F2B2-42C9-37396DFA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B6DC-3443-9CF3-B830-71BBECA4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FFEBD-404A-0B0B-C37B-A5F0BA26CC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Role Configuration – Hide Pricing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A0E02-2EAB-050A-5380-4E6AE8A2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075" y="2315822"/>
            <a:ext cx="8101047" cy="25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969C-16EF-3B5A-109B-A4F66B1F1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573D-47E8-9A34-2AAB-8AD18FFC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E343-C676-1831-9938-999B8F4B34E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Role Configuration – Hide Pricing Details – Quote, Product &amp; Pricing, and Lock Request Screens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A35C8-0540-8652-44E3-FCB1849D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2" y="1850673"/>
            <a:ext cx="8082073" cy="33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8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32018-3722-503E-8070-7C42922A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3AF3-166E-9D7F-CED9-F4D3C347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B8CB7-A717-48E4-2AA8-168CE5AECC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Dashboard Reports – Pipeline, Lock and Compliance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D6F51-072D-386E-6DEB-8D31C98CC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63" y="2569787"/>
            <a:ext cx="8090580" cy="3523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525228-E966-846C-5296-74815C24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56" y="1100338"/>
            <a:ext cx="4765780" cy="15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9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546D-2CF1-EA44-40FD-0E03EA2D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E2C2-FD26-D63E-8D52-98FFE60F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B7D34-CB06-B9C3-9B39-7E92C217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62" y="1394138"/>
            <a:ext cx="8644543" cy="46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2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Q&amp;A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for Attending bloom!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Lee Tran</a:t>
            </a:r>
          </a:p>
          <a:p>
            <a:r>
              <a:rPr lang="en-US" dirty="0"/>
              <a:t>866-302-2599</a:t>
            </a:r>
          </a:p>
          <a:p>
            <a:r>
              <a:rPr lang="en-US" dirty="0"/>
              <a:t>lee_tran@calyxsoftware.com</a:t>
            </a:r>
          </a:p>
          <a:p>
            <a:r>
              <a:rPr lang="en-US" dirty="0"/>
              <a:t>www.pathsoftware.com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95C5A-3D97-4C7C-B84D-31DDB2692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1643" y="4404169"/>
            <a:ext cx="3918752" cy="12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Release Schedule</a:t>
            </a:r>
          </a:p>
        </p:txBody>
      </p:sp>
      <p:pic>
        <p:nvPicPr>
          <p:cNvPr id="9" name="Content Placeholder 8" descr="Person alone in an office">
            <a:extLst>
              <a:ext uri="{FF2B5EF4-FFF2-40B4-BE49-F238E27FC236}">
                <a16:creationId xmlns:a16="http://schemas.microsoft.com/office/drawing/2014/main" id="{2C6BF86C-38BB-3B7E-9F36-9166C538BD1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038"/>
            <a:ext cx="4613275" cy="685592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2026 R1 Release – April 19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  <a:p>
            <a:endParaRPr lang="en-US" dirty="0"/>
          </a:p>
          <a:p>
            <a:r>
              <a:rPr lang="en-US" dirty="0"/>
              <a:t>2026 SP3 Release – Target Date June 7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  <a:p>
            <a:endParaRPr lang="en-US" dirty="0"/>
          </a:p>
          <a:p>
            <a:r>
              <a:rPr lang="en-US" dirty="0"/>
              <a:t>2026 R2 Release – November/December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8B2B-E4BE-6AAE-CEE7-9CEC434A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7B67-52D4-BE29-9A4A-3BF4606B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816BA-0C9C-5C54-F73E-29557C7F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9215"/>
            <a:ext cx="12192000" cy="32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5AAEC-CBC8-909E-73F6-BFA90C43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4367-8B9D-9C33-B89A-AAC9DC59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Classification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620A1-F117-D926-941C-6872326B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19" y="2300725"/>
            <a:ext cx="6191005" cy="45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FB0B-2A28-A533-FB3D-95CDFB1C4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58CE-0CB5-B0BE-48E1-8D9B4FCC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Scope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475EF-466D-F14B-4598-09D69D3F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8" y="2326484"/>
            <a:ext cx="11175707" cy="40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Cycles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0122D-7CC9-AC81-A10A-1557BE29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0382"/>
            <a:ext cx="12192000" cy="23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Upcoming Release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2026 R1 Release Overview</a:t>
            </a:r>
          </a:p>
        </p:txBody>
      </p:sp>
      <p:pic>
        <p:nvPicPr>
          <p:cNvPr id="5" name="Picture Placeholder 4" descr="People in the middle of a circular room ">
            <a:extLst>
              <a:ext uri="{FF2B5EF4-FFF2-40B4-BE49-F238E27FC236}">
                <a16:creationId xmlns:a16="http://schemas.microsoft.com/office/drawing/2014/main" id="{0CEB905B-7FDD-4B1A-96BF-B5A081A25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8" r="7618"/>
          <a:stretch/>
        </p:blipFill>
        <p:spPr/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7CE1-E411-7971-12DA-745D7995E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D196-4F1E-2E44-2DE6-5445BC28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63" y="191293"/>
            <a:ext cx="7042570" cy="733048"/>
          </a:xfrm>
        </p:spPr>
        <p:txBody>
          <a:bodyPr/>
          <a:lstStyle/>
          <a:p>
            <a:r>
              <a:rPr lang="en-US" dirty="0"/>
              <a:t>New Features -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C7AF8-22BA-8410-C7BA-D3414C5586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72" y="2104844"/>
            <a:ext cx="3017181" cy="2648312"/>
          </a:xfrm>
        </p:spPr>
        <p:txBody>
          <a:bodyPr>
            <a:normAutofit/>
          </a:bodyPr>
          <a:lstStyle/>
          <a:p>
            <a:r>
              <a:rPr lang="en-US" dirty="0"/>
              <a:t>Mortgage Insurance Calculation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07737-0FCD-25A2-DA64-7D401BC6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558" y="1371603"/>
            <a:ext cx="7988808" cy="44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Custom 2">
      <a:dk1>
        <a:sysClr val="windowText" lastClr="000000"/>
      </a:dk1>
      <a:lt1>
        <a:sysClr val="window" lastClr="FFFFFF"/>
      </a:lt1>
      <a:dk2>
        <a:srgbClr val="298FC2"/>
      </a:dk2>
      <a:lt2>
        <a:srgbClr val="E7E6E6"/>
      </a:lt2>
      <a:accent1>
        <a:srgbClr val="57AFDB"/>
      </a:accent1>
      <a:accent2>
        <a:srgbClr val="ED8B00"/>
      </a:accent2>
      <a:accent3>
        <a:srgbClr val="8E3A80"/>
      </a:accent3>
      <a:accent4>
        <a:srgbClr val="BC204B"/>
      </a:accent4>
      <a:accent5>
        <a:srgbClr val="298FC2"/>
      </a:accent5>
      <a:accent6>
        <a:srgbClr val="733073"/>
      </a:accent6>
      <a:hlink>
        <a:srgbClr val="733073"/>
      </a:hlink>
      <a:folHlink>
        <a:srgbClr val="298FC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2041</TotalTime>
  <Words>295</Words>
  <Application>Microsoft Office PowerPoint</Application>
  <PresentationFormat>Widescreen</PresentationFormat>
  <Paragraphs>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Meiryo</vt:lpstr>
      <vt:lpstr>Arial</vt:lpstr>
      <vt:lpstr>Calibri</vt:lpstr>
      <vt:lpstr>Calibri Light</vt:lpstr>
      <vt:lpstr>Wingdings</vt:lpstr>
      <vt:lpstr>Office 2013 - 2022 Theme</vt:lpstr>
      <vt:lpstr>What’s new in calyx path</vt:lpstr>
      <vt:lpstr>AGENDA</vt:lpstr>
      <vt:lpstr>Upcoming Release Schedule</vt:lpstr>
      <vt:lpstr>Request Process</vt:lpstr>
      <vt:lpstr>Request Classification</vt:lpstr>
      <vt:lpstr>Development Scope</vt:lpstr>
      <vt:lpstr>Release Cycles</vt:lpstr>
      <vt:lpstr>What’s in the Upcoming Release</vt:lpstr>
      <vt:lpstr>New Features - Loan</vt:lpstr>
      <vt:lpstr>New Features - Loan</vt:lpstr>
      <vt:lpstr>New Features - Loan</vt:lpstr>
      <vt:lpstr>New Features - Loan</vt:lpstr>
      <vt:lpstr>New Features - Loan</vt:lpstr>
      <vt:lpstr>New Features - Loan</vt:lpstr>
      <vt:lpstr>New Features - Interfaces</vt:lpstr>
      <vt:lpstr>New Features - Interfaces</vt:lpstr>
      <vt:lpstr>New Features - Interfaces</vt:lpstr>
      <vt:lpstr>New Features - Interfaces</vt:lpstr>
      <vt:lpstr>New Features - Interfaces</vt:lpstr>
      <vt:lpstr>New Features - Admin</vt:lpstr>
      <vt:lpstr>New Features - Admin</vt:lpstr>
      <vt:lpstr>New Features - Admin</vt:lpstr>
      <vt:lpstr>New Features - Admin</vt:lpstr>
      <vt:lpstr>New Features - Admin</vt:lpstr>
      <vt:lpstr>New Features - Admin</vt:lpstr>
      <vt:lpstr>New Features - Admin</vt:lpstr>
      <vt:lpstr>New Features - Reports</vt:lpstr>
      <vt:lpstr>Future Roadmap</vt:lpstr>
      <vt:lpstr>Final Q&amp;A  THANK YOU for Attending bloom!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Misty Kimball</dc:creator>
  <cp:lastModifiedBy>Lee1</cp:lastModifiedBy>
  <cp:revision>30</cp:revision>
  <dcterms:created xsi:type="dcterms:W3CDTF">2025-05-09T12:44:57Z</dcterms:created>
  <dcterms:modified xsi:type="dcterms:W3CDTF">2026-04-14T15:07:41Z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