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395" r:id="rId5"/>
    <p:sldId id="316" r:id="rId6"/>
    <p:sldId id="403" r:id="rId7"/>
    <p:sldId id="398" r:id="rId8"/>
    <p:sldId id="399" r:id="rId9"/>
    <p:sldId id="401" r:id="rId10"/>
    <p:sldId id="402" r:id="rId11"/>
    <p:sldId id="419" r:id="rId12"/>
    <p:sldId id="420" r:id="rId13"/>
    <p:sldId id="404" r:id="rId14"/>
    <p:sldId id="405" r:id="rId15"/>
    <p:sldId id="406" r:id="rId16"/>
    <p:sldId id="407" r:id="rId17"/>
    <p:sldId id="411" r:id="rId18"/>
    <p:sldId id="408" r:id="rId19"/>
    <p:sldId id="409" r:id="rId20"/>
    <p:sldId id="412" r:id="rId21"/>
    <p:sldId id="410" r:id="rId22"/>
    <p:sldId id="413" r:id="rId23"/>
    <p:sldId id="414" r:id="rId24"/>
    <p:sldId id="415" r:id="rId25"/>
    <p:sldId id="416" r:id="rId26"/>
    <p:sldId id="417" r:id="rId27"/>
    <p:sldId id="41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arsha Garland" initials="LG" lastIdx="1" clrIdx="0">
    <p:extLst>
      <p:ext uri="{19B8F6BF-5375-455C-9EA6-DF929625EA0E}">
        <p15:presenceInfo xmlns:p15="http://schemas.microsoft.com/office/powerpoint/2012/main" userId="S::latarsha.garland@calyxsoftware.com::c2635409-ec07-48e7-b0b9-e58930daa959" providerId="AD"/>
      </p:ext>
    </p:extLst>
  </p:cmAuthor>
  <p:cmAuthor id="2" name="Matthew Scott" initials="MS" lastIdx="1" clrIdx="1">
    <p:extLst>
      <p:ext uri="{19B8F6BF-5375-455C-9EA6-DF929625EA0E}">
        <p15:presenceInfo xmlns:p15="http://schemas.microsoft.com/office/powerpoint/2012/main" userId="S::matthew_scott@calyxsoftware.com::043c3b48-e68d-45d5-a8ab-dc35d1eac868" providerId="AD"/>
      </p:ext>
    </p:extLst>
  </p:cmAuthor>
  <p:cmAuthor id="3" name="Joe Deleon" initials="JD" lastIdx="2" clrIdx="2">
    <p:extLst>
      <p:ext uri="{19B8F6BF-5375-455C-9EA6-DF929625EA0E}">
        <p15:presenceInfo xmlns:p15="http://schemas.microsoft.com/office/powerpoint/2012/main" userId="S::joe_deleon@calyxsoftware.com::ece8b0ee-7852-4311-9d0f-755422d0af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FFFFFF"/>
    <a:srgbClr val="8E3A80"/>
    <a:srgbClr val="000000"/>
    <a:srgbClr val="B538C2"/>
    <a:srgbClr val="7F3C7C"/>
    <a:srgbClr val="D68F27"/>
    <a:srgbClr val="A8A097"/>
    <a:srgbClr val="538BBD"/>
    <a:srgbClr val="A619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94694"/>
  </p:normalViewPr>
  <p:slideViewPr>
    <p:cSldViewPr snapToGrid="0" snapToObjects="1">
      <p:cViewPr varScale="1">
        <p:scale>
          <a:sx n="111" d="100"/>
          <a:sy n="111" d="100"/>
        </p:scale>
        <p:origin x="702"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Pablo Munoz" userId="9db18669-bea4-4a4e-a71c-7002b2528c8c" providerId="ADAL" clId="{4D496983-7278-4C81-B8E7-4B304C57B9E2}"/>
    <pc:docChg chg="undo custSel modSld">
      <pc:chgData name="Juan Pablo Munoz" userId="9db18669-bea4-4a4e-a71c-7002b2528c8c" providerId="ADAL" clId="{4D496983-7278-4C81-B8E7-4B304C57B9E2}" dt="2026-04-07T16:54:30.601" v="172" actId="1076"/>
      <pc:docMkLst>
        <pc:docMk/>
      </pc:docMkLst>
      <pc:sldChg chg="modSp mod">
        <pc:chgData name="Juan Pablo Munoz" userId="9db18669-bea4-4a4e-a71c-7002b2528c8c" providerId="ADAL" clId="{4D496983-7278-4C81-B8E7-4B304C57B9E2}" dt="2026-04-07T16:54:30.601" v="172" actId="1076"/>
        <pc:sldMkLst>
          <pc:docMk/>
          <pc:sldMk cId="1651279141" sldId="399"/>
        </pc:sldMkLst>
        <pc:spChg chg="mod">
          <ac:chgData name="Juan Pablo Munoz" userId="9db18669-bea4-4a4e-a71c-7002b2528c8c" providerId="ADAL" clId="{4D496983-7278-4C81-B8E7-4B304C57B9E2}" dt="2026-04-07T16:54:30.601" v="172" actId="1076"/>
          <ac:spMkLst>
            <pc:docMk/>
            <pc:sldMk cId="1651279141" sldId="399"/>
            <ac:spMk id="6" creationId="{49C3405A-5B68-7BE4-57C1-87E652A68D5A}"/>
          </ac:spMkLst>
        </pc:spChg>
      </pc:sldChg>
      <pc:sldChg chg="modSp mod">
        <pc:chgData name="Juan Pablo Munoz" userId="9db18669-bea4-4a4e-a71c-7002b2528c8c" providerId="ADAL" clId="{4D496983-7278-4C81-B8E7-4B304C57B9E2}" dt="2026-04-07T16:44:02.920" v="169" actId="20577"/>
        <pc:sldMkLst>
          <pc:docMk/>
          <pc:sldMk cId="1170194005" sldId="401"/>
        </pc:sldMkLst>
        <pc:spChg chg="mod">
          <ac:chgData name="Juan Pablo Munoz" userId="9db18669-bea4-4a4e-a71c-7002b2528c8c" providerId="ADAL" clId="{4D496983-7278-4C81-B8E7-4B304C57B9E2}" dt="2026-04-07T16:44:02.920" v="169" actId="20577"/>
          <ac:spMkLst>
            <pc:docMk/>
            <pc:sldMk cId="1170194005" sldId="401"/>
            <ac:spMk id="3" creationId="{DEED8487-B2CF-02CF-8AB9-ED14A649001B}"/>
          </ac:spMkLst>
        </pc:spChg>
      </pc:sldChg>
      <pc:sldChg chg="modSp mod">
        <pc:chgData name="Juan Pablo Munoz" userId="9db18669-bea4-4a4e-a71c-7002b2528c8c" providerId="ADAL" clId="{4D496983-7278-4C81-B8E7-4B304C57B9E2}" dt="2026-04-07T16:12:28.508" v="11" actId="207"/>
        <pc:sldMkLst>
          <pc:docMk/>
          <pc:sldMk cId="806461612" sldId="407"/>
        </pc:sldMkLst>
        <pc:spChg chg="mod">
          <ac:chgData name="Juan Pablo Munoz" userId="9db18669-bea4-4a4e-a71c-7002b2528c8c" providerId="ADAL" clId="{4D496983-7278-4C81-B8E7-4B304C57B9E2}" dt="2026-04-07T16:12:28.508" v="11" actId="207"/>
          <ac:spMkLst>
            <pc:docMk/>
            <pc:sldMk cId="806461612" sldId="407"/>
            <ac:spMk id="6" creationId="{F8D65723-E4A8-F4A6-5286-0DF0E1AC673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B4D9D-C853-42DD-97D6-CC1714BE2B46}"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9AC9D986-462C-40A1-B8ED-0E7CCBEB07FA}">
      <dgm:prSet phldrT="[Text]" phldr="0"/>
      <dgm:spPr>
        <a:solidFill>
          <a:srgbClr val="8E3A80"/>
        </a:solidFill>
      </dgm:spPr>
      <dgm:t>
        <a:bodyPr/>
        <a:lstStyle/>
        <a:p>
          <a:r>
            <a:rPr lang="en-US" dirty="0">
              <a:latin typeface="Museo Sans 300"/>
            </a:rPr>
            <a:t>Lenders Debits and Credits</a:t>
          </a:r>
        </a:p>
      </dgm:t>
    </dgm:pt>
    <dgm:pt modelId="{E62643CD-E581-4D3B-8D65-E8BD1045BC7C}" type="parTrans" cxnId="{70F2EE58-C8C1-4E70-9D14-B92A2CE356A9}">
      <dgm:prSet/>
      <dgm:spPr/>
      <dgm:t>
        <a:bodyPr/>
        <a:lstStyle/>
        <a:p>
          <a:endParaRPr lang="en-US"/>
        </a:p>
      </dgm:t>
    </dgm:pt>
    <dgm:pt modelId="{A5CF869E-4F32-415E-8CF8-C97019DD0BF6}" type="sibTrans" cxnId="{70F2EE58-C8C1-4E70-9D14-B92A2CE356A9}">
      <dgm:prSet/>
      <dgm:spPr>
        <a:solidFill>
          <a:schemeClr val="accent3">
            <a:lumMod val="75000"/>
          </a:schemeClr>
        </a:solidFill>
      </dgm:spPr>
      <dgm:t>
        <a:bodyPr/>
        <a:lstStyle/>
        <a:p>
          <a:endParaRPr lang="en-US"/>
        </a:p>
      </dgm:t>
    </dgm:pt>
    <dgm:pt modelId="{5376DA79-CD1A-4B10-8AA4-AFF4BC2BE000}">
      <dgm:prSet phldrT="[Text]" phldr="0"/>
      <dgm:spPr>
        <a:solidFill>
          <a:srgbClr val="8E3A80"/>
        </a:solidFill>
      </dgm:spPr>
      <dgm:t>
        <a:bodyPr/>
        <a:lstStyle/>
        <a:p>
          <a:r>
            <a:rPr lang="en-US" dirty="0">
              <a:latin typeface="Museo Sans 300"/>
            </a:rPr>
            <a:t>Gross Buy Side Total = (Realized Buy Price + Lender Debits &amp; Credits + Commissions)</a:t>
          </a:r>
        </a:p>
      </dgm:t>
    </dgm:pt>
    <dgm:pt modelId="{A8903EDA-6AEF-4855-89C5-E9AAABFF9BB7}" type="parTrans" cxnId="{25DEF0B1-A89C-4735-90E6-4305EF5CE26D}">
      <dgm:prSet/>
      <dgm:spPr/>
      <dgm:t>
        <a:bodyPr/>
        <a:lstStyle/>
        <a:p>
          <a:endParaRPr lang="en-US"/>
        </a:p>
      </dgm:t>
    </dgm:pt>
    <dgm:pt modelId="{37AEDB2E-AA79-490F-9121-8F673E533DE5}" type="sibTrans" cxnId="{25DEF0B1-A89C-4735-90E6-4305EF5CE26D}">
      <dgm:prSet/>
      <dgm:spPr>
        <a:solidFill>
          <a:schemeClr val="accent3">
            <a:lumMod val="75000"/>
          </a:schemeClr>
        </a:solidFill>
      </dgm:spPr>
      <dgm:t>
        <a:bodyPr/>
        <a:lstStyle/>
        <a:p>
          <a:endParaRPr lang="en-US"/>
        </a:p>
      </dgm:t>
    </dgm:pt>
    <dgm:pt modelId="{8CFD63E5-20B8-4709-9F7B-0E0602E45389}">
      <dgm:prSet phldrT="[Text]" phldr="0"/>
      <dgm:spPr>
        <a:solidFill>
          <a:srgbClr val="8E3A80"/>
        </a:solidFill>
      </dgm:spPr>
      <dgm:t>
        <a:bodyPr/>
        <a:lstStyle/>
        <a:p>
          <a:r>
            <a:rPr lang="en-US" dirty="0">
              <a:latin typeface="Museo Sans 300"/>
            </a:rPr>
            <a:t>Net Buy Side Total = (Gross Buy Side Total – Total Loan Amount)</a:t>
          </a:r>
        </a:p>
      </dgm:t>
    </dgm:pt>
    <dgm:pt modelId="{9B97235F-C07E-47D0-9352-96B03C69D45E}" type="parTrans" cxnId="{73D0D9C0-2ACB-4569-BD21-5951934A5111}">
      <dgm:prSet/>
      <dgm:spPr/>
      <dgm:t>
        <a:bodyPr/>
        <a:lstStyle/>
        <a:p>
          <a:endParaRPr lang="en-US"/>
        </a:p>
      </dgm:t>
    </dgm:pt>
    <dgm:pt modelId="{EE89F2CA-04C7-4017-BE31-958DCAED0CA8}" type="sibTrans" cxnId="{73D0D9C0-2ACB-4569-BD21-5951934A5111}">
      <dgm:prSet/>
      <dgm:spPr>
        <a:solidFill>
          <a:schemeClr val="accent3">
            <a:lumMod val="75000"/>
          </a:schemeClr>
        </a:solidFill>
      </dgm:spPr>
      <dgm:t>
        <a:bodyPr/>
        <a:lstStyle/>
        <a:p>
          <a:endParaRPr lang="en-US"/>
        </a:p>
      </dgm:t>
    </dgm:pt>
    <dgm:pt modelId="{FA74FEE0-5E79-4585-A766-029C8553846B}">
      <dgm:prSet phldrT="[Text]" phldr="0"/>
      <dgm:spPr>
        <a:solidFill>
          <a:srgbClr val="8E3A80"/>
        </a:solidFill>
      </dgm:spPr>
      <dgm:t>
        <a:bodyPr/>
        <a:lstStyle/>
        <a:p>
          <a:r>
            <a:rPr lang="en-US" dirty="0">
              <a:latin typeface="Museo Sans 300"/>
            </a:rPr>
            <a:t>Warehouse Total (Warehouse Interest Amount + Additional Charges Total)</a:t>
          </a:r>
        </a:p>
      </dgm:t>
    </dgm:pt>
    <dgm:pt modelId="{0FEE50A0-35CB-4B53-82F3-1C307E4688E5}" type="parTrans" cxnId="{C2C31022-20A5-495C-AB82-46A6B83AAC9E}">
      <dgm:prSet/>
      <dgm:spPr/>
      <dgm:t>
        <a:bodyPr/>
        <a:lstStyle/>
        <a:p>
          <a:endParaRPr lang="en-US"/>
        </a:p>
      </dgm:t>
    </dgm:pt>
    <dgm:pt modelId="{B71736E6-320B-4C6E-A4E3-6AF37091E635}" type="sibTrans" cxnId="{C2C31022-20A5-495C-AB82-46A6B83AAC9E}">
      <dgm:prSet/>
      <dgm:spPr>
        <a:solidFill>
          <a:schemeClr val="accent3">
            <a:lumMod val="75000"/>
          </a:schemeClr>
        </a:solidFill>
      </dgm:spPr>
      <dgm:t>
        <a:bodyPr/>
        <a:lstStyle/>
        <a:p>
          <a:endParaRPr lang="en-US"/>
        </a:p>
      </dgm:t>
    </dgm:pt>
    <dgm:pt modelId="{85E8B06B-0687-4B38-963C-A35C199501B9}">
      <dgm:prSet phldrT="[Text]" phldr="0"/>
      <dgm:spPr>
        <a:solidFill>
          <a:srgbClr val="8E3A80"/>
        </a:solidFill>
      </dgm:spPr>
      <dgm:t>
        <a:bodyPr/>
        <a:lstStyle/>
        <a:p>
          <a:r>
            <a:rPr lang="en-US" dirty="0">
              <a:latin typeface="Museo Sans 300"/>
            </a:rPr>
            <a:t>Additional Charges Total</a:t>
          </a:r>
        </a:p>
      </dgm:t>
    </dgm:pt>
    <dgm:pt modelId="{707FEF4F-CFB0-40CF-BDBE-46E8554D0346}" type="parTrans" cxnId="{3090B2A8-9A24-4388-9E08-54688FC7152D}">
      <dgm:prSet/>
      <dgm:spPr/>
      <dgm:t>
        <a:bodyPr/>
        <a:lstStyle/>
        <a:p>
          <a:endParaRPr lang="en-US"/>
        </a:p>
      </dgm:t>
    </dgm:pt>
    <dgm:pt modelId="{A7F89DC7-7008-4701-859A-78C5580318D0}" type="sibTrans" cxnId="{3090B2A8-9A24-4388-9E08-54688FC7152D}">
      <dgm:prSet/>
      <dgm:spPr>
        <a:solidFill>
          <a:schemeClr val="accent3">
            <a:lumMod val="75000"/>
          </a:schemeClr>
        </a:solidFill>
      </dgm:spPr>
      <dgm:t>
        <a:bodyPr/>
        <a:lstStyle/>
        <a:p>
          <a:endParaRPr lang="en-US"/>
        </a:p>
      </dgm:t>
    </dgm:pt>
    <dgm:pt modelId="{F743A060-21E6-479B-BA46-6506452D9D9C}">
      <dgm:prSet phldrT="[Text]" phldr="0"/>
      <dgm:spPr>
        <a:solidFill>
          <a:srgbClr val="8E3A80"/>
        </a:solidFill>
      </dgm:spPr>
      <dgm:t>
        <a:bodyPr/>
        <a:lstStyle/>
        <a:p>
          <a:r>
            <a:rPr lang="en-US" dirty="0">
              <a:latin typeface="Museo Sans 300"/>
            </a:rPr>
            <a:t>Investor Debits and Credits</a:t>
          </a:r>
        </a:p>
      </dgm:t>
    </dgm:pt>
    <dgm:pt modelId="{EB8644D3-73D6-4E08-A047-40A4962B7A5C}" type="parTrans" cxnId="{E2DA8FA7-13A4-4C31-A41C-0DD8763ADD40}">
      <dgm:prSet/>
      <dgm:spPr/>
      <dgm:t>
        <a:bodyPr/>
        <a:lstStyle/>
        <a:p>
          <a:endParaRPr lang="en-US"/>
        </a:p>
      </dgm:t>
    </dgm:pt>
    <dgm:pt modelId="{D1FCF5E4-80F0-4EAB-8F12-572F428DFAC5}" type="sibTrans" cxnId="{E2DA8FA7-13A4-4C31-A41C-0DD8763ADD40}">
      <dgm:prSet/>
      <dgm:spPr>
        <a:solidFill>
          <a:schemeClr val="accent3">
            <a:lumMod val="75000"/>
          </a:schemeClr>
        </a:solidFill>
      </dgm:spPr>
      <dgm:t>
        <a:bodyPr/>
        <a:lstStyle/>
        <a:p>
          <a:endParaRPr lang="en-US"/>
        </a:p>
      </dgm:t>
    </dgm:pt>
    <dgm:pt modelId="{AAE02B46-70D2-4789-AF42-0B3C0484B654}">
      <dgm:prSet phldrT="[Text]" phldr="0"/>
      <dgm:spPr>
        <a:solidFill>
          <a:srgbClr val="8E3A80"/>
        </a:solidFill>
      </dgm:spPr>
      <dgm:t>
        <a:bodyPr/>
        <a:lstStyle/>
        <a:p>
          <a:r>
            <a:rPr lang="en-US" dirty="0">
              <a:latin typeface="Museo Sans 300"/>
            </a:rPr>
            <a:t>Commissions</a:t>
          </a:r>
        </a:p>
      </dgm:t>
    </dgm:pt>
    <dgm:pt modelId="{66249818-B4A0-4D48-85CB-0E7A6D06CC0C}" type="parTrans" cxnId="{F3D9686F-CB28-4900-8B07-1B853FB9AD34}">
      <dgm:prSet/>
      <dgm:spPr/>
      <dgm:t>
        <a:bodyPr/>
        <a:lstStyle/>
        <a:p>
          <a:endParaRPr lang="en-US"/>
        </a:p>
      </dgm:t>
    </dgm:pt>
    <dgm:pt modelId="{6DE023D1-56F8-40A8-9D5A-5D5222D29F94}" type="sibTrans" cxnId="{F3D9686F-CB28-4900-8B07-1B853FB9AD34}">
      <dgm:prSet/>
      <dgm:spPr>
        <a:solidFill>
          <a:schemeClr val="accent3">
            <a:lumMod val="75000"/>
          </a:schemeClr>
        </a:solidFill>
      </dgm:spPr>
      <dgm:t>
        <a:bodyPr/>
        <a:lstStyle/>
        <a:p>
          <a:endParaRPr lang="en-US"/>
        </a:p>
      </dgm:t>
    </dgm:pt>
    <dgm:pt modelId="{A85274FB-3FBC-4359-BEFC-DFE3D37D4793}">
      <dgm:prSet phldrT="[Text]" phldr="0"/>
      <dgm:spPr>
        <a:solidFill>
          <a:srgbClr val="8E3A80"/>
        </a:solidFill>
      </dgm:spPr>
      <dgm:t>
        <a:bodyPr/>
        <a:lstStyle/>
        <a:p>
          <a:r>
            <a:rPr lang="en-US" dirty="0">
              <a:latin typeface="Museo Sans 300"/>
            </a:rPr>
            <a:t>Gross </a:t>
          </a:r>
          <a:r>
            <a:rPr lang="en-US" dirty="0" err="1">
              <a:latin typeface="Museo Sans 300"/>
            </a:rPr>
            <a:t>Sellside</a:t>
          </a:r>
          <a:r>
            <a:rPr lang="en-US" dirty="0">
              <a:latin typeface="Museo Sans 300"/>
            </a:rPr>
            <a:t> Total (</a:t>
          </a:r>
          <a:r>
            <a:rPr lang="en-US" dirty="0" err="1">
              <a:latin typeface="Museo Sans 300"/>
            </a:rPr>
            <a:t>Realied</a:t>
          </a:r>
          <a:r>
            <a:rPr lang="en-US" dirty="0">
              <a:latin typeface="Museo Sans 300"/>
            </a:rPr>
            <a:t> Sell Price + Investor Debits &amp; Credits Total)</a:t>
          </a:r>
        </a:p>
      </dgm:t>
    </dgm:pt>
    <dgm:pt modelId="{BF499E5F-7A2B-4F79-9557-EFE7ADED9CFE}" type="parTrans" cxnId="{DAA3441B-7B42-46D8-B20A-17EA7CD60787}">
      <dgm:prSet/>
      <dgm:spPr/>
      <dgm:t>
        <a:bodyPr/>
        <a:lstStyle/>
        <a:p>
          <a:endParaRPr lang="en-US"/>
        </a:p>
      </dgm:t>
    </dgm:pt>
    <dgm:pt modelId="{37E6498E-0E3E-4C67-8A35-AFFD0FD52C7F}" type="sibTrans" cxnId="{DAA3441B-7B42-46D8-B20A-17EA7CD60787}">
      <dgm:prSet/>
      <dgm:spPr>
        <a:solidFill>
          <a:schemeClr val="accent3">
            <a:lumMod val="75000"/>
          </a:schemeClr>
        </a:solidFill>
      </dgm:spPr>
      <dgm:t>
        <a:bodyPr/>
        <a:lstStyle/>
        <a:p>
          <a:endParaRPr lang="en-US"/>
        </a:p>
      </dgm:t>
    </dgm:pt>
    <dgm:pt modelId="{5C7714E4-3F71-422B-BC2B-975299F68F36}">
      <dgm:prSet phldrT="[Text]" phldr="0"/>
      <dgm:spPr>
        <a:solidFill>
          <a:srgbClr val="8E3A80"/>
        </a:solidFill>
      </dgm:spPr>
      <dgm:t>
        <a:bodyPr/>
        <a:lstStyle/>
        <a:p>
          <a:r>
            <a:rPr lang="en-US" dirty="0">
              <a:latin typeface="Museo Sans 300"/>
            </a:rPr>
            <a:t>Net Profit/Loss on Sale (Gross </a:t>
          </a:r>
          <a:r>
            <a:rPr lang="en-US" dirty="0" err="1">
              <a:latin typeface="Museo Sans 300"/>
            </a:rPr>
            <a:t>Sellside</a:t>
          </a:r>
          <a:r>
            <a:rPr lang="en-US" dirty="0">
              <a:latin typeface="Museo Sans 300"/>
            </a:rPr>
            <a:t> Total – Warehouse Total – Gross Buyside Total)</a:t>
          </a:r>
        </a:p>
      </dgm:t>
    </dgm:pt>
    <dgm:pt modelId="{47F01FEC-CDDC-4830-9E00-10DBB10BE018}" type="parTrans" cxnId="{B717EC46-B04A-41AA-A26A-850077E3DCDC}">
      <dgm:prSet/>
      <dgm:spPr/>
      <dgm:t>
        <a:bodyPr/>
        <a:lstStyle/>
        <a:p>
          <a:endParaRPr lang="en-US"/>
        </a:p>
      </dgm:t>
    </dgm:pt>
    <dgm:pt modelId="{35FD7629-E859-4AAE-897F-40930B07D5E1}" type="sibTrans" cxnId="{B717EC46-B04A-41AA-A26A-850077E3DCDC}">
      <dgm:prSet/>
      <dgm:spPr/>
      <dgm:t>
        <a:bodyPr/>
        <a:lstStyle/>
        <a:p>
          <a:endParaRPr lang="en-US"/>
        </a:p>
      </dgm:t>
    </dgm:pt>
    <dgm:pt modelId="{8994FC43-B35C-4C44-98B9-CC4D4861C463}" type="pres">
      <dgm:prSet presAssocID="{367B4D9D-C853-42DD-97D6-CC1714BE2B46}" presName="Name0" presStyleCnt="0">
        <dgm:presLayoutVars>
          <dgm:dir/>
          <dgm:resizeHandles/>
        </dgm:presLayoutVars>
      </dgm:prSet>
      <dgm:spPr/>
    </dgm:pt>
    <dgm:pt modelId="{E568990E-69D1-4D86-992E-DBE9B017D61F}" type="pres">
      <dgm:prSet presAssocID="{9AC9D986-462C-40A1-B8ED-0E7CCBEB07FA}" presName="compNode" presStyleCnt="0"/>
      <dgm:spPr/>
    </dgm:pt>
    <dgm:pt modelId="{72ED81AE-528C-41FF-8639-8D9A4D0D70D7}" type="pres">
      <dgm:prSet presAssocID="{9AC9D986-462C-40A1-B8ED-0E7CCBEB07FA}" presName="dummyConnPt" presStyleCnt="0"/>
      <dgm:spPr/>
    </dgm:pt>
    <dgm:pt modelId="{AB148C04-29EB-4625-B9B2-2094493713C5}" type="pres">
      <dgm:prSet presAssocID="{9AC9D986-462C-40A1-B8ED-0E7CCBEB07FA}" presName="node" presStyleLbl="node1" presStyleIdx="0" presStyleCnt="9" custLinFactNeighborX="-1849" custLinFactNeighborY="-23">
        <dgm:presLayoutVars>
          <dgm:bulletEnabled val="1"/>
        </dgm:presLayoutVars>
      </dgm:prSet>
      <dgm:spPr/>
    </dgm:pt>
    <dgm:pt modelId="{0C69011B-1C8B-4502-A8D6-2567C3F5ACA0}" type="pres">
      <dgm:prSet presAssocID="{A5CF869E-4F32-415E-8CF8-C97019DD0BF6}" presName="sibTrans" presStyleLbl="bgSibTrans2D1" presStyleIdx="0" presStyleCnt="8" custAng="51612" custLinFactY="18978" custLinFactNeighborX="39951" custLinFactNeighborY="100000"/>
      <dgm:spPr/>
    </dgm:pt>
    <dgm:pt modelId="{C778D695-E0DD-4E71-AA96-DFF60864FD89}" type="pres">
      <dgm:prSet presAssocID="{AAE02B46-70D2-4789-AF42-0B3C0484B654}" presName="compNode" presStyleCnt="0"/>
      <dgm:spPr/>
    </dgm:pt>
    <dgm:pt modelId="{7D3E31F3-9604-429A-8E27-7FFFEEB8C0D2}" type="pres">
      <dgm:prSet presAssocID="{AAE02B46-70D2-4789-AF42-0B3C0484B654}" presName="dummyConnPt" presStyleCnt="0"/>
      <dgm:spPr/>
    </dgm:pt>
    <dgm:pt modelId="{EC0887EC-7A7B-42F7-A84C-784202C57EC1}" type="pres">
      <dgm:prSet presAssocID="{AAE02B46-70D2-4789-AF42-0B3C0484B654}" presName="node" presStyleLbl="node1" presStyleIdx="1" presStyleCnt="9" custLinFactNeighborX="-600" custLinFactNeighborY="-5095">
        <dgm:presLayoutVars>
          <dgm:bulletEnabled val="1"/>
        </dgm:presLayoutVars>
      </dgm:prSet>
      <dgm:spPr/>
    </dgm:pt>
    <dgm:pt modelId="{F32E97FE-1B52-4CDC-801C-577E9A3964A1}" type="pres">
      <dgm:prSet presAssocID="{6DE023D1-56F8-40A8-9D5A-5D5222D29F94}" presName="sibTrans" presStyleLbl="bgSibTrans2D1" presStyleIdx="1" presStyleCnt="8" custAng="21480539" custLinFactNeighborX="36839" custLinFactNeighborY="0"/>
      <dgm:spPr/>
    </dgm:pt>
    <dgm:pt modelId="{437E852A-41CC-4EAD-ACAC-7A86815F89B7}" type="pres">
      <dgm:prSet presAssocID="{5376DA79-CD1A-4B10-8AA4-AFF4BC2BE000}" presName="compNode" presStyleCnt="0"/>
      <dgm:spPr/>
    </dgm:pt>
    <dgm:pt modelId="{9ABC5B80-A2A9-4481-BF7B-F8139169407E}" type="pres">
      <dgm:prSet presAssocID="{5376DA79-CD1A-4B10-8AA4-AFF4BC2BE000}" presName="dummyConnPt" presStyleCnt="0"/>
      <dgm:spPr/>
    </dgm:pt>
    <dgm:pt modelId="{4E4DFA84-B960-4DE8-AA2B-017000A05C3F}" type="pres">
      <dgm:prSet presAssocID="{5376DA79-CD1A-4B10-8AA4-AFF4BC2BE000}" presName="node" presStyleLbl="node1" presStyleIdx="2" presStyleCnt="9" custLinFactNeighborX="-3305" custLinFactNeighborY="18409">
        <dgm:presLayoutVars>
          <dgm:bulletEnabled val="1"/>
        </dgm:presLayoutVars>
      </dgm:prSet>
      <dgm:spPr/>
    </dgm:pt>
    <dgm:pt modelId="{FB52E04C-1F96-4A94-B6E0-D1ACB364FF45}" type="pres">
      <dgm:prSet presAssocID="{37AEDB2E-AA79-490F-9121-8F673E533DE5}" presName="sibTrans" presStyleLbl="bgSibTrans2D1" presStyleIdx="2" presStyleCnt="8" custLinFactY="74217" custLinFactNeighborX="1969" custLinFactNeighborY="100000"/>
      <dgm:spPr/>
    </dgm:pt>
    <dgm:pt modelId="{7AD0D75D-149F-4FA6-A5C9-EE3DF51E97E6}" type="pres">
      <dgm:prSet presAssocID="{8CFD63E5-20B8-4709-9F7B-0E0602E45389}" presName="compNode" presStyleCnt="0"/>
      <dgm:spPr/>
    </dgm:pt>
    <dgm:pt modelId="{FC0E4ABE-7657-4E17-99D1-C138090A160E}" type="pres">
      <dgm:prSet presAssocID="{8CFD63E5-20B8-4709-9F7B-0E0602E45389}" presName="dummyConnPt" presStyleCnt="0"/>
      <dgm:spPr/>
    </dgm:pt>
    <dgm:pt modelId="{CF45B17F-4ABE-483E-9F86-A733798A0672}" type="pres">
      <dgm:prSet presAssocID="{8CFD63E5-20B8-4709-9F7B-0E0602E45389}" presName="node" presStyleLbl="node1" presStyleIdx="3" presStyleCnt="9" custLinFactNeighborY="17210">
        <dgm:presLayoutVars>
          <dgm:bulletEnabled val="1"/>
        </dgm:presLayoutVars>
      </dgm:prSet>
      <dgm:spPr/>
    </dgm:pt>
    <dgm:pt modelId="{C077C60C-4CA0-4C17-8358-A1E1FD5A9E1F}" type="pres">
      <dgm:prSet presAssocID="{EE89F2CA-04C7-4017-BE31-958DCAED0CA8}" presName="sibTrans" presStyleLbl="bgSibTrans2D1" presStyleIdx="3" presStyleCnt="8" custLinFactNeighborX="39728" custLinFactNeighborY="16997"/>
      <dgm:spPr/>
    </dgm:pt>
    <dgm:pt modelId="{C2FC35A2-2F13-408B-9B2E-6DDB14034536}" type="pres">
      <dgm:prSet presAssocID="{FA74FEE0-5E79-4585-A766-029C8553846B}" presName="compNode" presStyleCnt="0"/>
      <dgm:spPr/>
    </dgm:pt>
    <dgm:pt modelId="{FFD5EC39-E049-441D-AB74-D0D788E3596A}" type="pres">
      <dgm:prSet presAssocID="{FA74FEE0-5E79-4585-A766-029C8553846B}" presName="dummyConnPt" presStyleCnt="0"/>
      <dgm:spPr/>
    </dgm:pt>
    <dgm:pt modelId="{7BBB2C3B-445C-4A1A-901F-7778C72C100D}" type="pres">
      <dgm:prSet presAssocID="{FA74FEE0-5E79-4585-A766-029C8553846B}" presName="node" presStyleLbl="node1" presStyleIdx="4" presStyleCnt="9" custLinFactNeighborY="-549">
        <dgm:presLayoutVars>
          <dgm:bulletEnabled val="1"/>
        </dgm:presLayoutVars>
      </dgm:prSet>
      <dgm:spPr/>
    </dgm:pt>
    <dgm:pt modelId="{2F87504E-BF5B-4BF8-9D2F-48237C314C08}" type="pres">
      <dgm:prSet presAssocID="{B71736E6-320B-4C6E-A4E3-6AF37091E635}" presName="sibTrans" presStyleLbl="bgSibTrans2D1" presStyleIdx="4" presStyleCnt="8" custLinFactNeighborX="40124" custLinFactNeighborY="16997"/>
      <dgm:spPr/>
    </dgm:pt>
    <dgm:pt modelId="{48047C12-7E4D-49B0-B616-76DBFEC9A572}" type="pres">
      <dgm:prSet presAssocID="{85E8B06B-0687-4B38-963C-A35C199501B9}" presName="compNode" presStyleCnt="0"/>
      <dgm:spPr/>
    </dgm:pt>
    <dgm:pt modelId="{652697F7-A5E4-418F-856C-F25C1C9D63E0}" type="pres">
      <dgm:prSet presAssocID="{85E8B06B-0687-4B38-963C-A35C199501B9}" presName="dummyConnPt" presStyleCnt="0"/>
      <dgm:spPr/>
    </dgm:pt>
    <dgm:pt modelId="{3834BAA0-AA12-4781-BF64-D8EDC9ECA332}" type="pres">
      <dgm:prSet presAssocID="{85E8B06B-0687-4B38-963C-A35C199501B9}" presName="node" presStyleLbl="node1" presStyleIdx="5" presStyleCnt="9" custLinFactNeighborX="0" custLinFactNeighborY="-23">
        <dgm:presLayoutVars>
          <dgm:bulletEnabled val="1"/>
        </dgm:presLayoutVars>
      </dgm:prSet>
      <dgm:spPr/>
    </dgm:pt>
    <dgm:pt modelId="{53B29FC0-2AF2-402F-BF81-77CB16FCDE91}" type="pres">
      <dgm:prSet presAssocID="{A7F89DC7-7008-4701-859A-78C5580318D0}" presName="sibTrans" presStyleLbl="bgSibTrans2D1" presStyleIdx="5" presStyleCnt="8" custLinFactY="61470" custLinFactNeighborX="1996" custLinFactNeighborY="100000"/>
      <dgm:spPr/>
    </dgm:pt>
    <dgm:pt modelId="{5CE1DB9E-0184-444A-9642-32E377BDDF84}" type="pres">
      <dgm:prSet presAssocID="{F743A060-21E6-479B-BA46-6506452D9D9C}" presName="compNode" presStyleCnt="0"/>
      <dgm:spPr/>
    </dgm:pt>
    <dgm:pt modelId="{407B5CD0-E94E-40C8-9D72-E9C695A7139E}" type="pres">
      <dgm:prSet presAssocID="{F743A060-21E6-479B-BA46-6506452D9D9C}" presName="dummyConnPt" presStyleCnt="0"/>
      <dgm:spPr/>
    </dgm:pt>
    <dgm:pt modelId="{9DC252A3-691F-4C27-B76C-AEB29BA6C908}" type="pres">
      <dgm:prSet presAssocID="{F743A060-21E6-479B-BA46-6506452D9D9C}" presName="node" presStyleLbl="node1" presStyleIdx="6" presStyleCnt="9" custLinFactNeighborX="1433" custLinFactNeighborY="-22">
        <dgm:presLayoutVars>
          <dgm:bulletEnabled val="1"/>
        </dgm:presLayoutVars>
      </dgm:prSet>
      <dgm:spPr/>
    </dgm:pt>
    <dgm:pt modelId="{D460A80F-9E95-4318-B103-7124A86C987F}" type="pres">
      <dgm:prSet presAssocID="{D1FCF5E4-80F0-4EAB-8F12-572F428DFAC5}" presName="sibTrans" presStyleLbl="bgSibTrans2D1" presStyleIdx="6" presStyleCnt="8" custLinFactNeighborX="42792" custLinFactNeighborY="25494"/>
      <dgm:spPr/>
    </dgm:pt>
    <dgm:pt modelId="{6F7F130F-0EAA-4D59-9893-D6F6E6E0D2B1}" type="pres">
      <dgm:prSet presAssocID="{A85274FB-3FBC-4359-BEFC-DFE3D37D4793}" presName="compNode" presStyleCnt="0"/>
      <dgm:spPr/>
    </dgm:pt>
    <dgm:pt modelId="{9709EE82-EFCD-4642-95C3-3C8DD9067856}" type="pres">
      <dgm:prSet presAssocID="{A85274FB-3FBC-4359-BEFC-DFE3D37D4793}" presName="dummyConnPt" presStyleCnt="0"/>
      <dgm:spPr/>
    </dgm:pt>
    <dgm:pt modelId="{0CAB9FFF-A05C-4FFA-BC51-3D4098A3EAC2}" type="pres">
      <dgm:prSet presAssocID="{A85274FB-3FBC-4359-BEFC-DFE3D37D4793}" presName="node" presStyleLbl="node1" presStyleIdx="7" presStyleCnt="9" custLinFactNeighborX="600" custLinFactNeighborY="-2321">
        <dgm:presLayoutVars>
          <dgm:bulletEnabled val="1"/>
        </dgm:presLayoutVars>
      </dgm:prSet>
      <dgm:spPr/>
    </dgm:pt>
    <dgm:pt modelId="{C0A2AC74-1CAF-4333-86BC-CDC0349F3D52}" type="pres">
      <dgm:prSet presAssocID="{37E6498E-0E3E-4C67-8A35-AFFD0FD52C7F}" presName="sibTrans" presStyleLbl="bgSibTrans2D1" presStyleIdx="7" presStyleCnt="8" custLinFactNeighborX="41684" custLinFactNeighborY="50989"/>
      <dgm:spPr/>
    </dgm:pt>
    <dgm:pt modelId="{309C796F-E7AD-4A24-AEFF-02B0C6D06FDB}" type="pres">
      <dgm:prSet presAssocID="{5C7714E4-3F71-422B-BC2B-975299F68F36}" presName="compNode" presStyleCnt="0"/>
      <dgm:spPr/>
    </dgm:pt>
    <dgm:pt modelId="{9127C477-D428-476D-B1AA-5D89D362A4D1}" type="pres">
      <dgm:prSet presAssocID="{5C7714E4-3F71-422B-BC2B-975299F68F36}" presName="dummyConnPt" presStyleCnt="0"/>
      <dgm:spPr/>
    </dgm:pt>
    <dgm:pt modelId="{8636FC8C-35FA-423D-A861-92A16CFC52D3}" type="pres">
      <dgm:prSet presAssocID="{5C7714E4-3F71-422B-BC2B-975299F68F36}" presName="node" presStyleLbl="node1" presStyleIdx="8" presStyleCnt="9" custLinFactNeighborX="184" custLinFactNeighborY="18409">
        <dgm:presLayoutVars>
          <dgm:bulletEnabled val="1"/>
        </dgm:presLayoutVars>
      </dgm:prSet>
      <dgm:spPr/>
    </dgm:pt>
  </dgm:ptLst>
  <dgm:cxnLst>
    <dgm:cxn modelId="{2C6B2907-8A6A-40C2-9527-20DE2F049AD8}" type="presOf" srcId="{EE89F2CA-04C7-4017-BE31-958DCAED0CA8}" destId="{C077C60C-4CA0-4C17-8358-A1E1FD5A9E1F}" srcOrd="0" destOrd="0" presId="urn:microsoft.com/office/officeart/2005/8/layout/bProcess4"/>
    <dgm:cxn modelId="{0A1CCC11-689F-4D95-B724-C56E47880572}" type="presOf" srcId="{5376DA79-CD1A-4B10-8AA4-AFF4BC2BE000}" destId="{4E4DFA84-B960-4DE8-AA2B-017000A05C3F}" srcOrd="0" destOrd="0" presId="urn:microsoft.com/office/officeart/2005/8/layout/bProcess4"/>
    <dgm:cxn modelId="{44572819-D9FE-438C-A242-CFB10E34FD81}" type="presOf" srcId="{A7F89DC7-7008-4701-859A-78C5580318D0}" destId="{53B29FC0-2AF2-402F-BF81-77CB16FCDE91}" srcOrd="0" destOrd="0" presId="urn:microsoft.com/office/officeart/2005/8/layout/bProcess4"/>
    <dgm:cxn modelId="{3F714019-D129-458C-AE31-94E5D4366421}" type="presOf" srcId="{6DE023D1-56F8-40A8-9D5A-5D5222D29F94}" destId="{F32E97FE-1B52-4CDC-801C-577E9A3964A1}" srcOrd="0" destOrd="0" presId="urn:microsoft.com/office/officeart/2005/8/layout/bProcess4"/>
    <dgm:cxn modelId="{DAA3441B-7B42-46D8-B20A-17EA7CD60787}" srcId="{367B4D9D-C853-42DD-97D6-CC1714BE2B46}" destId="{A85274FB-3FBC-4359-BEFC-DFE3D37D4793}" srcOrd="7" destOrd="0" parTransId="{BF499E5F-7A2B-4F79-9557-EFE7ADED9CFE}" sibTransId="{37E6498E-0E3E-4C67-8A35-AFFD0FD52C7F}"/>
    <dgm:cxn modelId="{40EB8820-4BA3-4F50-95B6-DF36C9872938}" type="presOf" srcId="{F743A060-21E6-479B-BA46-6506452D9D9C}" destId="{9DC252A3-691F-4C27-B76C-AEB29BA6C908}" srcOrd="0" destOrd="0" presId="urn:microsoft.com/office/officeart/2005/8/layout/bProcess4"/>
    <dgm:cxn modelId="{C2C31022-20A5-495C-AB82-46A6B83AAC9E}" srcId="{367B4D9D-C853-42DD-97D6-CC1714BE2B46}" destId="{FA74FEE0-5E79-4585-A766-029C8553846B}" srcOrd="4" destOrd="0" parTransId="{0FEE50A0-35CB-4B53-82F3-1C307E4688E5}" sibTransId="{B71736E6-320B-4C6E-A4E3-6AF37091E635}"/>
    <dgm:cxn modelId="{1E629931-D98B-49B3-8E60-8E18A4FCB9AF}" type="presOf" srcId="{37E6498E-0E3E-4C67-8A35-AFFD0FD52C7F}" destId="{C0A2AC74-1CAF-4333-86BC-CDC0349F3D52}" srcOrd="0" destOrd="0" presId="urn:microsoft.com/office/officeart/2005/8/layout/bProcess4"/>
    <dgm:cxn modelId="{A7CE0361-2E12-4FD0-8727-BCDAD28D0D62}" type="presOf" srcId="{D1FCF5E4-80F0-4EAB-8F12-572F428DFAC5}" destId="{D460A80F-9E95-4318-B103-7124A86C987F}" srcOrd="0" destOrd="0" presId="urn:microsoft.com/office/officeart/2005/8/layout/bProcess4"/>
    <dgm:cxn modelId="{B717EC46-B04A-41AA-A26A-850077E3DCDC}" srcId="{367B4D9D-C853-42DD-97D6-CC1714BE2B46}" destId="{5C7714E4-3F71-422B-BC2B-975299F68F36}" srcOrd="8" destOrd="0" parTransId="{47F01FEC-CDDC-4830-9E00-10DBB10BE018}" sibTransId="{35FD7629-E859-4AAE-897F-40930B07D5E1}"/>
    <dgm:cxn modelId="{F3D9686F-CB28-4900-8B07-1B853FB9AD34}" srcId="{367B4D9D-C853-42DD-97D6-CC1714BE2B46}" destId="{AAE02B46-70D2-4789-AF42-0B3C0484B654}" srcOrd="1" destOrd="0" parTransId="{66249818-B4A0-4D48-85CB-0E7A6D06CC0C}" sibTransId="{6DE023D1-56F8-40A8-9D5A-5D5222D29F94}"/>
    <dgm:cxn modelId="{F22DD573-F701-46EA-A84A-16BBBF7F8767}" type="presOf" srcId="{FA74FEE0-5E79-4585-A766-029C8553846B}" destId="{7BBB2C3B-445C-4A1A-901F-7778C72C100D}" srcOrd="0" destOrd="0" presId="urn:microsoft.com/office/officeart/2005/8/layout/bProcess4"/>
    <dgm:cxn modelId="{70F2EE58-C8C1-4E70-9D14-B92A2CE356A9}" srcId="{367B4D9D-C853-42DD-97D6-CC1714BE2B46}" destId="{9AC9D986-462C-40A1-B8ED-0E7CCBEB07FA}" srcOrd="0" destOrd="0" parTransId="{E62643CD-E581-4D3B-8D65-E8BD1045BC7C}" sibTransId="{A5CF869E-4F32-415E-8CF8-C97019DD0BF6}"/>
    <dgm:cxn modelId="{0E75AB79-BF01-487B-AD62-CEFF7B1B5B12}" type="presOf" srcId="{AAE02B46-70D2-4789-AF42-0B3C0484B654}" destId="{EC0887EC-7A7B-42F7-A84C-784202C57EC1}" srcOrd="0" destOrd="0" presId="urn:microsoft.com/office/officeart/2005/8/layout/bProcess4"/>
    <dgm:cxn modelId="{272BFA7E-419B-433D-8135-E4B9A9BAA137}" type="presOf" srcId="{9AC9D986-462C-40A1-B8ED-0E7CCBEB07FA}" destId="{AB148C04-29EB-4625-B9B2-2094493713C5}" srcOrd="0" destOrd="0" presId="urn:microsoft.com/office/officeart/2005/8/layout/bProcess4"/>
    <dgm:cxn modelId="{2F5BBB92-261D-439C-9F09-F098E6A0D0F9}" type="presOf" srcId="{5C7714E4-3F71-422B-BC2B-975299F68F36}" destId="{8636FC8C-35FA-423D-A861-92A16CFC52D3}" srcOrd="0" destOrd="0" presId="urn:microsoft.com/office/officeart/2005/8/layout/bProcess4"/>
    <dgm:cxn modelId="{E2DA8FA7-13A4-4C31-A41C-0DD8763ADD40}" srcId="{367B4D9D-C853-42DD-97D6-CC1714BE2B46}" destId="{F743A060-21E6-479B-BA46-6506452D9D9C}" srcOrd="6" destOrd="0" parTransId="{EB8644D3-73D6-4E08-A047-40A4962B7A5C}" sibTransId="{D1FCF5E4-80F0-4EAB-8F12-572F428DFAC5}"/>
    <dgm:cxn modelId="{4621EEA7-6AD4-4317-BAE5-9D6CC2814070}" type="presOf" srcId="{A5CF869E-4F32-415E-8CF8-C97019DD0BF6}" destId="{0C69011B-1C8B-4502-A8D6-2567C3F5ACA0}" srcOrd="0" destOrd="0" presId="urn:microsoft.com/office/officeart/2005/8/layout/bProcess4"/>
    <dgm:cxn modelId="{3090B2A8-9A24-4388-9E08-54688FC7152D}" srcId="{367B4D9D-C853-42DD-97D6-CC1714BE2B46}" destId="{85E8B06B-0687-4B38-963C-A35C199501B9}" srcOrd="5" destOrd="0" parTransId="{707FEF4F-CFB0-40CF-BDBE-46E8554D0346}" sibTransId="{A7F89DC7-7008-4701-859A-78C5580318D0}"/>
    <dgm:cxn modelId="{1E9E74B0-D72B-4EF9-8F2C-A2A888C64C2F}" type="presOf" srcId="{367B4D9D-C853-42DD-97D6-CC1714BE2B46}" destId="{8994FC43-B35C-4C44-98B9-CC4D4861C463}" srcOrd="0" destOrd="0" presId="urn:microsoft.com/office/officeart/2005/8/layout/bProcess4"/>
    <dgm:cxn modelId="{25DEF0B1-A89C-4735-90E6-4305EF5CE26D}" srcId="{367B4D9D-C853-42DD-97D6-CC1714BE2B46}" destId="{5376DA79-CD1A-4B10-8AA4-AFF4BC2BE000}" srcOrd="2" destOrd="0" parTransId="{A8903EDA-6AEF-4855-89C5-E9AAABFF9BB7}" sibTransId="{37AEDB2E-AA79-490F-9121-8F673E533DE5}"/>
    <dgm:cxn modelId="{4A4EBBBA-5F70-45FB-B997-AB93B8A5D39B}" type="presOf" srcId="{85E8B06B-0687-4B38-963C-A35C199501B9}" destId="{3834BAA0-AA12-4781-BF64-D8EDC9ECA332}" srcOrd="0" destOrd="0" presId="urn:microsoft.com/office/officeart/2005/8/layout/bProcess4"/>
    <dgm:cxn modelId="{73D0D9C0-2ACB-4569-BD21-5951934A5111}" srcId="{367B4D9D-C853-42DD-97D6-CC1714BE2B46}" destId="{8CFD63E5-20B8-4709-9F7B-0E0602E45389}" srcOrd="3" destOrd="0" parTransId="{9B97235F-C07E-47D0-9352-96B03C69D45E}" sibTransId="{EE89F2CA-04C7-4017-BE31-958DCAED0CA8}"/>
    <dgm:cxn modelId="{98F0D8D3-C4B8-4303-B5BA-BF79195690A8}" type="presOf" srcId="{8CFD63E5-20B8-4709-9F7B-0E0602E45389}" destId="{CF45B17F-4ABE-483E-9F86-A733798A0672}" srcOrd="0" destOrd="0" presId="urn:microsoft.com/office/officeart/2005/8/layout/bProcess4"/>
    <dgm:cxn modelId="{EFDFEEE1-D382-465D-8D3A-77A9D63E5EB8}" type="presOf" srcId="{A85274FB-3FBC-4359-BEFC-DFE3D37D4793}" destId="{0CAB9FFF-A05C-4FFA-BC51-3D4098A3EAC2}" srcOrd="0" destOrd="0" presId="urn:microsoft.com/office/officeart/2005/8/layout/bProcess4"/>
    <dgm:cxn modelId="{0BA06EE2-5BCB-4143-833C-D8295808C128}" type="presOf" srcId="{37AEDB2E-AA79-490F-9121-8F673E533DE5}" destId="{FB52E04C-1F96-4A94-B6E0-D1ACB364FF45}" srcOrd="0" destOrd="0" presId="urn:microsoft.com/office/officeart/2005/8/layout/bProcess4"/>
    <dgm:cxn modelId="{E2B922E7-069D-4FCD-A298-473A5A507984}" type="presOf" srcId="{B71736E6-320B-4C6E-A4E3-6AF37091E635}" destId="{2F87504E-BF5B-4BF8-9D2F-48237C314C08}" srcOrd="0" destOrd="0" presId="urn:microsoft.com/office/officeart/2005/8/layout/bProcess4"/>
    <dgm:cxn modelId="{EBE46331-CB92-46BA-80DF-43FA51495527}" type="presParOf" srcId="{8994FC43-B35C-4C44-98B9-CC4D4861C463}" destId="{E568990E-69D1-4D86-992E-DBE9B017D61F}" srcOrd="0" destOrd="0" presId="urn:microsoft.com/office/officeart/2005/8/layout/bProcess4"/>
    <dgm:cxn modelId="{2543A926-8E5C-4583-B618-840B562B0406}" type="presParOf" srcId="{E568990E-69D1-4D86-992E-DBE9B017D61F}" destId="{72ED81AE-528C-41FF-8639-8D9A4D0D70D7}" srcOrd="0" destOrd="0" presId="urn:microsoft.com/office/officeart/2005/8/layout/bProcess4"/>
    <dgm:cxn modelId="{947C910B-947C-4C50-AECA-35651BC5EB16}" type="presParOf" srcId="{E568990E-69D1-4D86-992E-DBE9B017D61F}" destId="{AB148C04-29EB-4625-B9B2-2094493713C5}" srcOrd="1" destOrd="0" presId="urn:microsoft.com/office/officeart/2005/8/layout/bProcess4"/>
    <dgm:cxn modelId="{498547C0-5BAD-4FC5-9094-C0F0625B6C4D}" type="presParOf" srcId="{8994FC43-B35C-4C44-98B9-CC4D4861C463}" destId="{0C69011B-1C8B-4502-A8D6-2567C3F5ACA0}" srcOrd="1" destOrd="0" presId="urn:microsoft.com/office/officeart/2005/8/layout/bProcess4"/>
    <dgm:cxn modelId="{B462E374-1DD1-4A74-B177-0D33CD55471F}" type="presParOf" srcId="{8994FC43-B35C-4C44-98B9-CC4D4861C463}" destId="{C778D695-E0DD-4E71-AA96-DFF60864FD89}" srcOrd="2" destOrd="0" presId="urn:microsoft.com/office/officeart/2005/8/layout/bProcess4"/>
    <dgm:cxn modelId="{A2EEB84C-1A9D-431B-9724-3593756D4289}" type="presParOf" srcId="{C778D695-E0DD-4E71-AA96-DFF60864FD89}" destId="{7D3E31F3-9604-429A-8E27-7FFFEEB8C0D2}" srcOrd="0" destOrd="0" presId="urn:microsoft.com/office/officeart/2005/8/layout/bProcess4"/>
    <dgm:cxn modelId="{C0EA865F-66F7-4BF9-B383-1B8FC0162FE2}" type="presParOf" srcId="{C778D695-E0DD-4E71-AA96-DFF60864FD89}" destId="{EC0887EC-7A7B-42F7-A84C-784202C57EC1}" srcOrd="1" destOrd="0" presId="urn:microsoft.com/office/officeart/2005/8/layout/bProcess4"/>
    <dgm:cxn modelId="{176FC9F9-402F-4FD5-B335-FE9AD99E9354}" type="presParOf" srcId="{8994FC43-B35C-4C44-98B9-CC4D4861C463}" destId="{F32E97FE-1B52-4CDC-801C-577E9A3964A1}" srcOrd="3" destOrd="0" presId="urn:microsoft.com/office/officeart/2005/8/layout/bProcess4"/>
    <dgm:cxn modelId="{694C2107-16C2-4396-826A-0C80B931A0E5}" type="presParOf" srcId="{8994FC43-B35C-4C44-98B9-CC4D4861C463}" destId="{437E852A-41CC-4EAD-ACAC-7A86815F89B7}" srcOrd="4" destOrd="0" presId="urn:microsoft.com/office/officeart/2005/8/layout/bProcess4"/>
    <dgm:cxn modelId="{92589AB1-EB4D-4E0F-8D99-A0D872A73372}" type="presParOf" srcId="{437E852A-41CC-4EAD-ACAC-7A86815F89B7}" destId="{9ABC5B80-A2A9-4481-BF7B-F8139169407E}" srcOrd="0" destOrd="0" presId="urn:microsoft.com/office/officeart/2005/8/layout/bProcess4"/>
    <dgm:cxn modelId="{8BAF370A-5C03-4449-8E46-B42373C3F516}" type="presParOf" srcId="{437E852A-41CC-4EAD-ACAC-7A86815F89B7}" destId="{4E4DFA84-B960-4DE8-AA2B-017000A05C3F}" srcOrd="1" destOrd="0" presId="urn:microsoft.com/office/officeart/2005/8/layout/bProcess4"/>
    <dgm:cxn modelId="{B6BFAB1B-53F6-4B2E-B51A-991D43B2F19E}" type="presParOf" srcId="{8994FC43-B35C-4C44-98B9-CC4D4861C463}" destId="{FB52E04C-1F96-4A94-B6E0-D1ACB364FF45}" srcOrd="5" destOrd="0" presId="urn:microsoft.com/office/officeart/2005/8/layout/bProcess4"/>
    <dgm:cxn modelId="{13019FFE-637A-4A80-A0F3-FB19A33EC19C}" type="presParOf" srcId="{8994FC43-B35C-4C44-98B9-CC4D4861C463}" destId="{7AD0D75D-149F-4FA6-A5C9-EE3DF51E97E6}" srcOrd="6" destOrd="0" presId="urn:microsoft.com/office/officeart/2005/8/layout/bProcess4"/>
    <dgm:cxn modelId="{B820B626-30B0-4EC3-AD3E-CFC7633212AD}" type="presParOf" srcId="{7AD0D75D-149F-4FA6-A5C9-EE3DF51E97E6}" destId="{FC0E4ABE-7657-4E17-99D1-C138090A160E}" srcOrd="0" destOrd="0" presId="urn:microsoft.com/office/officeart/2005/8/layout/bProcess4"/>
    <dgm:cxn modelId="{644B0E75-E12C-49F1-B7BC-3BA53212802D}" type="presParOf" srcId="{7AD0D75D-149F-4FA6-A5C9-EE3DF51E97E6}" destId="{CF45B17F-4ABE-483E-9F86-A733798A0672}" srcOrd="1" destOrd="0" presId="urn:microsoft.com/office/officeart/2005/8/layout/bProcess4"/>
    <dgm:cxn modelId="{46DF6EC4-1EBA-4E58-9E34-76224FD454A8}" type="presParOf" srcId="{8994FC43-B35C-4C44-98B9-CC4D4861C463}" destId="{C077C60C-4CA0-4C17-8358-A1E1FD5A9E1F}" srcOrd="7" destOrd="0" presId="urn:microsoft.com/office/officeart/2005/8/layout/bProcess4"/>
    <dgm:cxn modelId="{35FD3434-7CC7-4A87-9D8D-6FF24DD27A20}" type="presParOf" srcId="{8994FC43-B35C-4C44-98B9-CC4D4861C463}" destId="{C2FC35A2-2F13-408B-9B2E-6DDB14034536}" srcOrd="8" destOrd="0" presId="urn:microsoft.com/office/officeart/2005/8/layout/bProcess4"/>
    <dgm:cxn modelId="{B13731CE-E588-4A59-B4CC-ED58F56EDB23}" type="presParOf" srcId="{C2FC35A2-2F13-408B-9B2E-6DDB14034536}" destId="{FFD5EC39-E049-441D-AB74-D0D788E3596A}" srcOrd="0" destOrd="0" presId="urn:microsoft.com/office/officeart/2005/8/layout/bProcess4"/>
    <dgm:cxn modelId="{8CDA22B3-DE88-4BE7-B50A-FDF024E237D2}" type="presParOf" srcId="{C2FC35A2-2F13-408B-9B2E-6DDB14034536}" destId="{7BBB2C3B-445C-4A1A-901F-7778C72C100D}" srcOrd="1" destOrd="0" presId="urn:microsoft.com/office/officeart/2005/8/layout/bProcess4"/>
    <dgm:cxn modelId="{206A1362-160E-4B39-80F6-4274DE04CD56}" type="presParOf" srcId="{8994FC43-B35C-4C44-98B9-CC4D4861C463}" destId="{2F87504E-BF5B-4BF8-9D2F-48237C314C08}" srcOrd="9" destOrd="0" presId="urn:microsoft.com/office/officeart/2005/8/layout/bProcess4"/>
    <dgm:cxn modelId="{131159F2-F4A9-4C49-8204-C0509FD7C285}" type="presParOf" srcId="{8994FC43-B35C-4C44-98B9-CC4D4861C463}" destId="{48047C12-7E4D-49B0-B616-76DBFEC9A572}" srcOrd="10" destOrd="0" presId="urn:microsoft.com/office/officeart/2005/8/layout/bProcess4"/>
    <dgm:cxn modelId="{A58068ED-1052-427E-9B68-63E935B30980}" type="presParOf" srcId="{48047C12-7E4D-49B0-B616-76DBFEC9A572}" destId="{652697F7-A5E4-418F-856C-F25C1C9D63E0}" srcOrd="0" destOrd="0" presId="urn:microsoft.com/office/officeart/2005/8/layout/bProcess4"/>
    <dgm:cxn modelId="{EFF38B40-39D7-4DEC-BD7B-0A1B4ACED285}" type="presParOf" srcId="{48047C12-7E4D-49B0-B616-76DBFEC9A572}" destId="{3834BAA0-AA12-4781-BF64-D8EDC9ECA332}" srcOrd="1" destOrd="0" presId="urn:microsoft.com/office/officeart/2005/8/layout/bProcess4"/>
    <dgm:cxn modelId="{8C635F04-866D-4F96-AC0C-06F4FB5F1847}" type="presParOf" srcId="{8994FC43-B35C-4C44-98B9-CC4D4861C463}" destId="{53B29FC0-2AF2-402F-BF81-77CB16FCDE91}" srcOrd="11" destOrd="0" presId="urn:microsoft.com/office/officeart/2005/8/layout/bProcess4"/>
    <dgm:cxn modelId="{6ADB888D-D292-4801-87BD-15DE66AC0711}" type="presParOf" srcId="{8994FC43-B35C-4C44-98B9-CC4D4861C463}" destId="{5CE1DB9E-0184-444A-9642-32E377BDDF84}" srcOrd="12" destOrd="0" presId="urn:microsoft.com/office/officeart/2005/8/layout/bProcess4"/>
    <dgm:cxn modelId="{245207F8-32B3-4229-A84B-04E25FDEACCE}" type="presParOf" srcId="{5CE1DB9E-0184-444A-9642-32E377BDDF84}" destId="{407B5CD0-E94E-40C8-9D72-E9C695A7139E}" srcOrd="0" destOrd="0" presId="urn:microsoft.com/office/officeart/2005/8/layout/bProcess4"/>
    <dgm:cxn modelId="{F7F085C2-89D7-41D9-A3FC-2EC5D7EB2A23}" type="presParOf" srcId="{5CE1DB9E-0184-444A-9642-32E377BDDF84}" destId="{9DC252A3-691F-4C27-B76C-AEB29BA6C908}" srcOrd="1" destOrd="0" presId="urn:microsoft.com/office/officeart/2005/8/layout/bProcess4"/>
    <dgm:cxn modelId="{A2E858BE-4745-4831-8197-5767DC756200}" type="presParOf" srcId="{8994FC43-B35C-4C44-98B9-CC4D4861C463}" destId="{D460A80F-9E95-4318-B103-7124A86C987F}" srcOrd="13" destOrd="0" presId="urn:microsoft.com/office/officeart/2005/8/layout/bProcess4"/>
    <dgm:cxn modelId="{668FCA1F-EAB4-43F7-AE2C-CCE66F7689C3}" type="presParOf" srcId="{8994FC43-B35C-4C44-98B9-CC4D4861C463}" destId="{6F7F130F-0EAA-4D59-9893-D6F6E6E0D2B1}" srcOrd="14" destOrd="0" presId="urn:microsoft.com/office/officeart/2005/8/layout/bProcess4"/>
    <dgm:cxn modelId="{1EC25E52-621E-4F90-B49F-02A82C1545BF}" type="presParOf" srcId="{6F7F130F-0EAA-4D59-9893-D6F6E6E0D2B1}" destId="{9709EE82-EFCD-4642-95C3-3C8DD9067856}" srcOrd="0" destOrd="0" presId="urn:microsoft.com/office/officeart/2005/8/layout/bProcess4"/>
    <dgm:cxn modelId="{8D7660C7-755A-4DB6-8713-6423705AF937}" type="presParOf" srcId="{6F7F130F-0EAA-4D59-9893-D6F6E6E0D2B1}" destId="{0CAB9FFF-A05C-4FFA-BC51-3D4098A3EAC2}" srcOrd="1" destOrd="0" presId="urn:microsoft.com/office/officeart/2005/8/layout/bProcess4"/>
    <dgm:cxn modelId="{5E40B96A-29F6-4966-9FAD-94FEFB5202D8}" type="presParOf" srcId="{8994FC43-B35C-4C44-98B9-CC4D4861C463}" destId="{C0A2AC74-1CAF-4333-86BC-CDC0349F3D52}" srcOrd="15" destOrd="0" presId="urn:microsoft.com/office/officeart/2005/8/layout/bProcess4"/>
    <dgm:cxn modelId="{E1D2A445-3A38-42C7-95F2-BEA9B0B670C1}" type="presParOf" srcId="{8994FC43-B35C-4C44-98B9-CC4D4861C463}" destId="{309C796F-E7AD-4A24-AEFF-02B0C6D06FDB}" srcOrd="16" destOrd="0" presId="urn:microsoft.com/office/officeart/2005/8/layout/bProcess4"/>
    <dgm:cxn modelId="{847111BD-CC3B-4481-A2FC-E30E9E70FCBC}" type="presParOf" srcId="{309C796F-E7AD-4A24-AEFF-02B0C6D06FDB}" destId="{9127C477-D428-476D-B1AA-5D89D362A4D1}" srcOrd="0" destOrd="0" presId="urn:microsoft.com/office/officeart/2005/8/layout/bProcess4"/>
    <dgm:cxn modelId="{207E74AB-BD07-4BC0-8070-F01A173F6CEA}" type="presParOf" srcId="{309C796F-E7AD-4A24-AEFF-02B0C6D06FDB}" destId="{8636FC8C-35FA-423D-A861-92A16CFC52D3}" srcOrd="1" destOrd="0" presId="urn:microsoft.com/office/officeart/2005/8/layout/bProcess4"/>
  </dgm:cxnLst>
  <dgm:bg>
    <a:solidFill>
      <a:srgbClr val="FFFFFF">
        <a:alpha val="74902"/>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9011B-1C8B-4502-A8D6-2567C3F5ACA0}">
      <dsp:nvSpPr>
        <dsp:cNvPr id="0" name=""/>
        <dsp:cNvSpPr/>
      </dsp:nvSpPr>
      <dsp:spPr>
        <a:xfrm rot="5400000">
          <a:off x="1355769" y="1298580"/>
          <a:ext cx="1634873" cy="204946"/>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B148C04-29EB-4625-B9B2-2094493713C5}">
      <dsp:nvSpPr>
        <dsp:cNvPr id="0" name=""/>
        <dsp:cNvSpPr/>
      </dsp:nvSpPr>
      <dsp:spPr>
        <a:xfrm>
          <a:off x="1048451" y="1880"/>
          <a:ext cx="2277181" cy="1366309"/>
        </a:xfrm>
        <a:prstGeom prst="roundRect">
          <a:avLst>
            <a:gd name="adj" fmla="val 10000"/>
          </a:avLst>
        </a:prstGeom>
        <a:solidFill>
          <a:srgbClr val="8E3A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300"/>
            </a:rPr>
            <a:t>Lenders Debits and Credits</a:t>
          </a:r>
        </a:p>
      </dsp:txBody>
      <dsp:txXfrm>
        <a:off x="1088469" y="41898"/>
        <a:ext cx="2197145" cy="1286273"/>
      </dsp:txXfrm>
    </dsp:sp>
    <dsp:sp modelId="{F32E97FE-1B52-4CDC-801C-577E9A3964A1}">
      <dsp:nvSpPr>
        <dsp:cNvPr id="0" name=""/>
        <dsp:cNvSpPr/>
      </dsp:nvSpPr>
      <dsp:spPr>
        <a:xfrm rot="5400000">
          <a:off x="1272088" y="2761931"/>
          <a:ext cx="1772969" cy="204946"/>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EC0887EC-7A7B-42F7-A84C-784202C57EC1}">
      <dsp:nvSpPr>
        <dsp:cNvPr id="0" name=""/>
        <dsp:cNvSpPr/>
      </dsp:nvSpPr>
      <dsp:spPr>
        <a:xfrm>
          <a:off x="1076893" y="1640467"/>
          <a:ext cx="2277181" cy="1366309"/>
        </a:xfrm>
        <a:prstGeom prst="roundRect">
          <a:avLst>
            <a:gd name="adj" fmla="val 10000"/>
          </a:avLst>
        </a:prstGeom>
        <a:solidFill>
          <a:srgbClr val="8E3A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300"/>
            </a:rPr>
            <a:t>Commissions</a:t>
          </a:r>
        </a:p>
      </dsp:txBody>
      <dsp:txXfrm>
        <a:off x="1116911" y="1680485"/>
        <a:ext cx="2197145" cy="1286273"/>
      </dsp:txXfrm>
    </dsp:sp>
    <dsp:sp modelId="{FB52E04C-1F96-4A94-B6E0-D1ACB364FF45}">
      <dsp:nvSpPr>
        <dsp:cNvPr id="0" name=""/>
        <dsp:cNvSpPr/>
      </dsp:nvSpPr>
      <dsp:spPr>
        <a:xfrm>
          <a:off x="1539491" y="4008830"/>
          <a:ext cx="3096116" cy="204946"/>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E4DFA84-B960-4DE8-AA2B-017000A05C3F}">
      <dsp:nvSpPr>
        <dsp:cNvPr id="0" name=""/>
        <dsp:cNvSpPr/>
      </dsp:nvSpPr>
      <dsp:spPr>
        <a:xfrm>
          <a:off x="1015296" y="3420162"/>
          <a:ext cx="2277181" cy="1366309"/>
        </a:xfrm>
        <a:prstGeom prst="roundRect">
          <a:avLst>
            <a:gd name="adj" fmla="val 10000"/>
          </a:avLst>
        </a:prstGeom>
        <a:solidFill>
          <a:srgbClr val="8E3A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300"/>
            </a:rPr>
            <a:t>Gross Buy Side Total = (Realized Buy Price + Lender Debits &amp; Credits + Commissions)</a:t>
          </a:r>
        </a:p>
      </dsp:txBody>
      <dsp:txXfrm>
        <a:off x="1055314" y="3460180"/>
        <a:ext cx="2197145" cy="1286273"/>
      </dsp:txXfrm>
    </dsp:sp>
    <dsp:sp modelId="{C077C60C-4CA0-4C17-8358-A1E1FD5A9E1F}">
      <dsp:nvSpPr>
        <dsp:cNvPr id="0" name=""/>
        <dsp:cNvSpPr/>
      </dsp:nvSpPr>
      <dsp:spPr>
        <a:xfrm rot="16200000">
          <a:off x="4402914" y="2827822"/>
          <a:ext cx="1709786" cy="204946"/>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F45B17F-4ABE-483E-9F86-A733798A0672}">
      <dsp:nvSpPr>
        <dsp:cNvPr id="0" name=""/>
        <dsp:cNvSpPr/>
      </dsp:nvSpPr>
      <dsp:spPr>
        <a:xfrm>
          <a:off x="4119209" y="3420162"/>
          <a:ext cx="2277181" cy="1366309"/>
        </a:xfrm>
        <a:prstGeom prst="roundRect">
          <a:avLst>
            <a:gd name="adj" fmla="val 10000"/>
          </a:avLst>
        </a:prstGeom>
        <a:solidFill>
          <a:srgbClr val="8E3A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300"/>
            </a:rPr>
            <a:t>Net Buy Side Total = (Gross Buy Side Total – Total Loan Amount)</a:t>
          </a:r>
        </a:p>
      </dsp:txBody>
      <dsp:txXfrm>
        <a:off x="4159227" y="3460180"/>
        <a:ext cx="2197145" cy="1286273"/>
      </dsp:txXfrm>
    </dsp:sp>
    <dsp:sp modelId="{2F87504E-BF5B-4BF8-9D2F-48237C314C08}">
      <dsp:nvSpPr>
        <dsp:cNvPr id="0" name=""/>
        <dsp:cNvSpPr/>
      </dsp:nvSpPr>
      <dsp:spPr>
        <a:xfrm rot="16200000">
          <a:off x="4411352" y="1118681"/>
          <a:ext cx="1692903" cy="204946"/>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7BBB2C3B-445C-4A1A-901F-7778C72C100D}">
      <dsp:nvSpPr>
        <dsp:cNvPr id="0" name=""/>
        <dsp:cNvSpPr/>
      </dsp:nvSpPr>
      <dsp:spPr>
        <a:xfrm>
          <a:off x="4119209" y="1702580"/>
          <a:ext cx="2277181" cy="1366309"/>
        </a:xfrm>
        <a:prstGeom prst="roundRect">
          <a:avLst>
            <a:gd name="adj" fmla="val 10000"/>
          </a:avLst>
        </a:prstGeom>
        <a:solidFill>
          <a:srgbClr val="8E3A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300"/>
            </a:rPr>
            <a:t>Warehouse Total (Warehouse Interest Amount + Additional Charges Total)</a:t>
          </a:r>
        </a:p>
      </dsp:txBody>
      <dsp:txXfrm>
        <a:off x="4159227" y="1742598"/>
        <a:ext cx="2197145" cy="1286273"/>
      </dsp:txXfrm>
    </dsp:sp>
    <dsp:sp modelId="{53B29FC0-2AF2-402F-BF81-77CB16FCDE91}">
      <dsp:nvSpPr>
        <dsp:cNvPr id="0" name=""/>
        <dsp:cNvSpPr/>
      </dsp:nvSpPr>
      <dsp:spPr>
        <a:xfrm rot="15">
          <a:off x="4643388" y="564430"/>
          <a:ext cx="3053488" cy="204946"/>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834BAA0-AA12-4781-BF64-D8EDC9ECA332}">
      <dsp:nvSpPr>
        <dsp:cNvPr id="0" name=""/>
        <dsp:cNvSpPr/>
      </dsp:nvSpPr>
      <dsp:spPr>
        <a:xfrm>
          <a:off x="4119209" y="1880"/>
          <a:ext cx="2277181" cy="1366309"/>
        </a:xfrm>
        <a:prstGeom prst="roundRect">
          <a:avLst>
            <a:gd name="adj" fmla="val 10000"/>
          </a:avLst>
        </a:prstGeom>
        <a:solidFill>
          <a:srgbClr val="8E3A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300"/>
            </a:rPr>
            <a:t>Additional Charges Total</a:t>
          </a:r>
        </a:p>
      </dsp:txBody>
      <dsp:txXfrm>
        <a:off x="4159227" y="41898"/>
        <a:ext cx="2197145" cy="1286273"/>
      </dsp:txXfrm>
    </dsp:sp>
    <dsp:sp modelId="{D460A80F-9E95-4318-B103-7124A86C987F}">
      <dsp:nvSpPr>
        <dsp:cNvPr id="0" name=""/>
        <dsp:cNvSpPr/>
      </dsp:nvSpPr>
      <dsp:spPr>
        <a:xfrm rot="5439077">
          <a:off x="7510056" y="1123997"/>
          <a:ext cx="1668786" cy="204946"/>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DC252A3-691F-4C27-B76C-AEB29BA6C908}">
      <dsp:nvSpPr>
        <dsp:cNvPr id="0" name=""/>
        <dsp:cNvSpPr/>
      </dsp:nvSpPr>
      <dsp:spPr>
        <a:xfrm>
          <a:off x="7180493" y="1894"/>
          <a:ext cx="2277181" cy="1366309"/>
        </a:xfrm>
        <a:prstGeom prst="roundRect">
          <a:avLst>
            <a:gd name="adj" fmla="val 10000"/>
          </a:avLst>
        </a:prstGeom>
        <a:solidFill>
          <a:srgbClr val="8E3A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300"/>
            </a:rPr>
            <a:t>Investor Debits and Credits</a:t>
          </a:r>
        </a:p>
      </dsp:txBody>
      <dsp:txXfrm>
        <a:off x="7220511" y="41912"/>
        <a:ext cx="2197145" cy="1286273"/>
      </dsp:txXfrm>
    </dsp:sp>
    <dsp:sp modelId="{C0A2AC74-1CAF-4333-86BC-CDC0349F3D52}">
      <dsp:nvSpPr>
        <dsp:cNvPr id="0" name=""/>
        <dsp:cNvSpPr/>
      </dsp:nvSpPr>
      <dsp:spPr>
        <a:xfrm rot="5418781">
          <a:off x="7471920" y="2885382"/>
          <a:ext cx="1734023" cy="204946"/>
        </a:xfrm>
        <a:prstGeom prst="rect">
          <a:avLst/>
        </a:prstGeom>
        <a:solidFill>
          <a:schemeClr val="accent3">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CAB9FFF-A05C-4FFA-BC51-3D4098A3EAC2}">
      <dsp:nvSpPr>
        <dsp:cNvPr id="0" name=""/>
        <dsp:cNvSpPr/>
      </dsp:nvSpPr>
      <dsp:spPr>
        <a:xfrm>
          <a:off x="7161524" y="1678369"/>
          <a:ext cx="2277181" cy="1366309"/>
        </a:xfrm>
        <a:prstGeom prst="roundRect">
          <a:avLst>
            <a:gd name="adj" fmla="val 10000"/>
          </a:avLst>
        </a:prstGeom>
        <a:solidFill>
          <a:srgbClr val="8E3A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300"/>
            </a:rPr>
            <a:t>Gross </a:t>
          </a:r>
          <a:r>
            <a:rPr lang="en-US" sz="1700" kern="1200" dirty="0" err="1">
              <a:latin typeface="Museo Sans 300"/>
            </a:rPr>
            <a:t>Sellside</a:t>
          </a:r>
          <a:r>
            <a:rPr lang="en-US" sz="1700" kern="1200" dirty="0">
              <a:latin typeface="Museo Sans 300"/>
            </a:rPr>
            <a:t> Total (</a:t>
          </a:r>
          <a:r>
            <a:rPr lang="en-US" sz="1700" kern="1200" dirty="0" err="1">
              <a:latin typeface="Museo Sans 300"/>
            </a:rPr>
            <a:t>Realied</a:t>
          </a:r>
          <a:r>
            <a:rPr lang="en-US" sz="1700" kern="1200" dirty="0">
              <a:latin typeface="Museo Sans 300"/>
            </a:rPr>
            <a:t> Sell Price + Investor Debits &amp; Credits Total)</a:t>
          </a:r>
        </a:p>
      </dsp:txBody>
      <dsp:txXfrm>
        <a:off x="7201542" y="1718387"/>
        <a:ext cx="2197145" cy="1286273"/>
      </dsp:txXfrm>
    </dsp:sp>
    <dsp:sp modelId="{8636FC8C-35FA-423D-A861-92A16CFC52D3}">
      <dsp:nvSpPr>
        <dsp:cNvPr id="0" name=""/>
        <dsp:cNvSpPr/>
      </dsp:nvSpPr>
      <dsp:spPr>
        <a:xfrm>
          <a:off x="7152051" y="3420162"/>
          <a:ext cx="2277181" cy="1366309"/>
        </a:xfrm>
        <a:prstGeom prst="roundRect">
          <a:avLst>
            <a:gd name="adj" fmla="val 10000"/>
          </a:avLst>
        </a:prstGeom>
        <a:solidFill>
          <a:srgbClr val="8E3A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useo Sans 300"/>
            </a:rPr>
            <a:t>Net Profit/Loss on Sale (Gross </a:t>
          </a:r>
          <a:r>
            <a:rPr lang="en-US" sz="1700" kern="1200" dirty="0" err="1">
              <a:latin typeface="Museo Sans 300"/>
            </a:rPr>
            <a:t>Sellside</a:t>
          </a:r>
          <a:r>
            <a:rPr lang="en-US" sz="1700" kern="1200" dirty="0">
              <a:latin typeface="Museo Sans 300"/>
            </a:rPr>
            <a:t> Total – Warehouse Total – Gross Buyside Total)</a:t>
          </a:r>
        </a:p>
      </dsp:txBody>
      <dsp:txXfrm>
        <a:off x="7192069" y="3460180"/>
        <a:ext cx="2197145" cy="128627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03F6-B92A-C748-8D59-FF71FCDC73AD}"/>
              </a:ext>
            </a:extLst>
          </p:cNvPr>
          <p:cNvPicPr>
            <a:picLocks noChangeAspect="1"/>
          </p:cNvPicPr>
          <p:nvPr userDrawn="1"/>
        </p:nvPicPr>
        <p:blipFill>
          <a:blip r:embed="rId2"/>
          <a:srcRect/>
          <a:stretch/>
        </p:blipFill>
        <p:spPr>
          <a:xfrm>
            <a:off x="-25009" y="-14067"/>
            <a:ext cx="12242018" cy="6886135"/>
          </a:xfrm>
          <a:prstGeom prst="rect">
            <a:avLst/>
          </a:prstGeom>
        </p:spPr>
      </p:pic>
      <p:sp>
        <p:nvSpPr>
          <p:cNvPr id="2" name="Title 1">
            <a:extLst>
              <a:ext uri="{FF2B5EF4-FFF2-40B4-BE49-F238E27FC236}">
                <a16:creationId xmlns:a16="http://schemas.microsoft.com/office/drawing/2014/main" id="{31790F72-D6A5-0A4B-930C-502CE6D72F1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A08142E-C6A9-8846-93D8-8793BB28290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4">
            <a:extLst>
              <a:ext uri="{FF2B5EF4-FFF2-40B4-BE49-F238E27FC236}">
                <a16:creationId xmlns:a16="http://schemas.microsoft.com/office/drawing/2014/main" id="{8DB302D0-CC6A-0049-AC70-305AF6413C82}"/>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1" name="Slide Number Placeholder 6">
            <a:extLst>
              <a:ext uri="{FF2B5EF4-FFF2-40B4-BE49-F238E27FC236}">
                <a16:creationId xmlns:a16="http://schemas.microsoft.com/office/drawing/2014/main" id="{AC271BE5-9485-5C43-AECB-A8549430AA7C}"/>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12" name="Picture 11">
            <a:extLst>
              <a:ext uri="{FF2B5EF4-FFF2-40B4-BE49-F238E27FC236}">
                <a16:creationId xmlns:a16="http://schemas.microsoft.com/office/drawing/2014/main" id="{CE1F5DFC-65EB-8247-9B5B-E72030CE0DDB}"/>
              </a:ext>
            </a:extLst>
          </p:cNvPr>
          <p:cNvPicPr>
            <a:picLocks noChangeAspect="1"/>
          </p:cNvPicPr>
          <p:nvPr userDrawn="1"/>
        </p:nvPicPr>
        <p:blipFill>
          <a:blip r:embed="rId3"/>
          <a:stretch>
            <a:fillRect/>
          </a:stretch>
        </p:blipFill>
        <p:spPr>
          <a:xfrm>
            <a:off x="11484383" y="6162260"/>
            <a:ext cx="480230" cy="559215"/>
          </a:xfrm>
          <a:prstGeom prst="rect">
            <a:avLst/>
          </a:prstGeom>
        </p:spPr>
      </p:pic>
    </p:spTree>
    <p:extLst>
      <p:ext uri="{BB962C8B-B14F-4D97-AF65-F5344CB8AC3E}">
        <p14:creationId xmlns:p14="http://schemas.microsoft.com/office/powerpoint/2010/main" val="122251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998E44-E945-694A-B897-2E9283B426F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4DED5F-3ACA-4F43-92CC-000008CED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9E0F3-3372-D74F-90A0-AAB83E88E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E05414C-99B4-AF4A-9F53-7C46FCD35AA9}"/>
              </a:ext>
            </a:extLst>
          </p:cNvPr>
          <p:cNvPicPr>
            <a:picLocks noChangeAspect="1"/>
          </p:cNvPicPr>
          <p:nvPr userDrawn="1"/>
        </p:nvPicPr>
        <p:blipFill>
          <a:blip r:embed="rId3"/>
          <a:stretch>
            <a:fillRect/>
          </a:stretch>
        </p:blipFill>
        <p:spPr>
          <a:xfrm>
            <a:off x="11484383" y="6162261"/>
            <a:ext cx="480673" cy="559214"/>
          </a:xfrm>
          <a:prstGeom prst="rect">
            <a:avLst/>
          </a:prstGeom>
        </p:spPr>
      </p:pic>
      <p:sp>
        <p:nvSpPr>
          <p:cNvPr id="10" name="Date Placeholder 4">
            <a:extLst>
              <a:ext uri="{FF2B5EF4-FFF2-40B4-BE49-F238E27FC236}">
                <a16:creationId xmlns:a16="http://schemas.microsoft.com/office/drawing/2014/main" id="{E139374E-AA52-334D-9728-91510A4B57EC}"/>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1" name="Slide Number Placeholder 6">
            <a:extLst>
              <a:ext uri="{FF2B5EF4-FFF2-40B4-BE49-F238E27FC236}">
                <a16:creationId xmlns:a16="http://schemas.microsoft.com/office/drawing/2014/main" id="{6F17B474-9843-3C4A-AA04-BBE1E8B1EC47}"/>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113791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689CD5E-238F-2C42-BCDB-0409D4FE8186}"/>
              </a:ext>
            </a:extLst>
          </p:cNvPr>
          <p:cNvPicPr>
            <a:picLocks noChangeAspect="1"/>
          </p:cNvPicPr>
          <p:nvPr userDrawn="1"/>
        </p:nvPicPr>
        <p:blipFill>
          <a:blip r:embed="rId2"/>
          <a:stretch>
            <a:fillRect/>
          </a:stretch>
        </p:blipFill>
        <p:spPr>
          <a:xfrm>
            <a:off x="-36126" y="-20320"/>
            <a:ext cx="12268765" cy="6901180"/>
          </a:xfrm>
          <a:prstGeom prst="rect">
            <a:avLst/>
          </a:prstGeom>
        </p:spPr>
      </p:pic>
      <p:sp>
        <p:nvSpPr>
          <p:cNvPr id="2" name="Title 1">
            <a:extLst>
              <a:ext uri="{FF2B5EF4-FFF2-40B4-BE49-F238E27FC236}">
                <a16:creationId xmlns:a16="http://schemas.microsoft.com/office/drawing/2014/main" id="{9D5F32AF-1D93-8F4D-AAEF-7F7DA228F8F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1B796226-B2CA-F243-8492-2621D0388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a:extLst>
              <a:ext uri="{FF2B5EF4-FFF2-40B4-BE49-F238E27FC236}">
                <a16:creationId xmlns:a16="http://schemas.microsoft.com/office/drawing/2014/main" id="{8E0EF937-F58F-714D-A93C-3BE061925C93}"/>
              </a:ext>
            </a:extLst>
          </p:cNvPr>
          <p:cNvPicPr>
            <a:picLocks noChangeAspect="1"/>
          </p:cNvPicPr>
          <p:nvPr userDrawn="1"/>
        </p:nvPicPr>
        <p:blipFill>
          <a:blip r:embed="rId3"/>
          <a:stretch>
            <a:fillRect/>
          </a:stretch>
        </p:blipFill>
        <p:spPr>
          <a:xfrm>
            <a:off x="11484383" y="6162261"/>
            <a:ext cx="480673" cy="559214"/>
          </a:xfrm>
          <a:prstGeom prst="rect">
            <a:avLst/>
          </a:prstGeom>
        </p:spPr>
      </p:pic>
      <p:sp>
        <p:nvSpPr>
          <p:cNvPr id="10" name="Date Placeholder 4">
            <a:extLst>
              <a:ext uri="{FF2B5EF4-FFF2-40B4-BE49-F238E27FC236}">
                <a16:creationId xmlns:a16="http://schemas.microsoft.com/office/drawing/2014/main" id="{5D8F34B2-8695-4E40-B998-AB19ABFEA3A5}"/>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1" name="Slide Number Placeholder 6">
            <a:extLst>
              <a:ext uri="{FF2B5EF4-FFF2-40B4-BE49-F238E27FC236}">
                <a16:creationId xmlns:a16="http://schemas.microsoft.com/office/drawing/2014/main" id="{9018E5BD-F957-D947-A279-DF1D269F0BFA}"/>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320888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FAFBE0-6173-EC4D-99BC-BF62C454FA45}"/>
              </a:ext>
            </a:extLst>
          </p:cNvPr>
          <p:cNvPicPr>
            <a:picLocks noChangeAspect="1"/>
          </p:cNvPicPr>
          <p:nvPr userDrawn="1"/>
        </p:nvPicPr>
        <p:blipFill>
          <a:blip r:embed="rId2"/>
          <a:srcRect/>
          <a:stretch/>
        </p:blipFill>
        <p:spPr>
          <a:xfrm>
            <a:off x="0" y="0"/>
            <a:ext cx="12192000" cy="6858000"/>
          </a:xfrm>
          <a:prstGeom prst="rect">
            <a:avLst/>
          </a:prstGeom>
        </p:spPr>
      </p:pic>
      <p:sp>
        <p:nvSpPr>
          <p:cNvPr id="9" name="Date Placeholder 4">
            <a:extLst>
              <a:ext uri="{FF2B5EF4-FFF2-40B4-BE49-F238E27FC236}">
                <a16:creationId xmlns:a16="http://schemas.microsoft.com/office/drawing/2014/main" id="{14C841C6-8E66-0E4F-9CB1-1005430734BB}"/>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0" name="Slide Number Placeholder 6">
            <a:extLst>
              <a:ext uri="{FF2B5EF4-FFF2-40B4-BE49-F238E27FC236}">
                <a16:creationId xmlns:a16="http://schemas.microsoft.com/office/drawing/2014/main" id="{2185226F-6353-F640-8DF5-AE010E6CFE2E}"/>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7" name="Picture 6">
            <a:extLst>
              <a:ext uri="{FF2B5EF4-FFF2-40B4-BE49-F238E27FC236}">
                <a16:creationId xmlns:a16="http://schemas.microsoft.com/office/drawing/2014/main" id="{3E48BD8F-5122-FD47-9E8A-F143E1C81E26}"/>
              </a:ext>
            </a:extLst>
          </p:cNvPr>
          <p:cNvPicPr>
            <a:picLocks noChangeAspect="1"/>
          </p:cNvPicPr>
          <p:nvPr userDrawn="1"/>
        </p:nvPicPr>
        <p:blipFill>
          <a:blip r:embed="rId3"/>
          <a:stretch>
            <a:fillRect/>
          </a:stretch>
        </p:blipFill>
        <p:spPr>
          <a:xfrm>
            <a:off x="11484383" y="6162260"/>
            <a:ext cx="480230" cy="559215"/>
          </a:xfrm>
          <a:prstGeom prst="rect">
            <a:avLst/>
          </a:prstGeom>
        </p:spPr>
      </p:pic>
      <p:sp>
        <p:nvSpPr>
          <p:cNvPr id="11" name="Title 1">
            <a:extLst>
              <a:ext uri="{FF2B5EF4-FFF2-40B4-BE49-F238E27FC236}">
                <a16:creationId xmlns:a16="http://schemas.microsoft.com/office/drawing/2014/main" id="{445A3A52-021E-BD4A-B07E-EDFF1C6D8DBC}"/>
              </a:ext>
            </a:extLst>
          </p:cNvPr>
          <p:cNvSpPr>
            <a:spLocks noGrp="1"/>
          </p:cNvSpPr>
          <p:nvPr>
            <p:ph type="title"/>
          </p:nvPr>
        </p:nvSpPr>
        <p:spPr>
          <a:xfrm>
            <a:off x="490537" y="365125"/>
            <a:ext cx="5605463" cy="1806575"/>
          </a:xfrm>
        </p:spPr>
        <p:txBody>
          <a:bodyPr/>
          <a:lstStyle/>
          <a:p>
            <a:r>
              <a:rPr lang="en-US" dirty="0"/>
              <a:t>Click to edit Master title style</a:t>
            </a:r>
          </a:p>
        </p:txBody>
      </p:sp>
    </p:spTree>
    <p:extLst>
      <p:ext uri="{BB962C8B-B14F-4D97-AF65-F5344CB8AC3E}">
        <p14:creationId xmlns:p14="http://schemas.microsoft.com/office/powerpoint/2010/main" val="367475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FAFBE0-6173-EC4D-99BC-BF62C454FA45}"/>
              </a:ext>
            </a:extLst>
          </p:cNvPr>
          <p:cNvPicPr>
            <a:picLocks noChangeAspect="1"/>
          </p:cNvPicPr>
          <p:nvPr userDrawn="1"/>
        </p:nvPicPr>
        <p:blipFill>
          <a:blip r:embed="rId2"/>
          <a:srcRect/>
          <a:stretch/>
        </p:blipFill>
        <p:spPr>
          <a:xfrm>
            <a:off x="0" y="0"/>
            <a:ext cx="12192000" cy="6858000"/>
          </a:xfrm>
          <a:prstGeom prst="rect">
            <a:avLst/>
          </a:prstGeom>
        </p:spPr>
      </p:pic>
      <p:sp>
        <p:nvSpPr>
          <p:cNvPr id="9" name="Date Placeholder 4">
            <a:extLst>
              <a:ext uri="{FF2B5EF4-FFF2-40B4-BE49-F238E27FC236}">
                <a16:creationId xmlns:a16="http://schemas.microsoft.com/office/drawing/2014/main" id="{14C841C6-8E66-0E4F-9CB1-1005430734BB}"/>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0" name="Slide Number Placeholder 6">
            <a:extLst>
              <a:ext uri="{FF2B5EF4-FFF2-40B4-BE49-F238E27FC236}">
                <a16:creationId xmlns:a16="http://schemas.microsoft.com/office/drawing/2014/main" id="{2185226F-6353-F640-8DF5-AE010E6CFE2E}"/>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7" name="Picture 6">
            <a:extLst>
              <a:ext uri="{FF2B5EF4-FFF2-40B4-BE49-F238E27FC236}">
                <a16:creationId xmlns:a16="http://schemas.microsoft.com/office/drawing/2014/main" id="{F2155BCD-0821-424D-B1B7-DC924FA44E57}"/>
              </a:ext>
            </a:extLst>
          </p:cNvPr>
          <p:cNvPicPr>
            <a:picLocks noChangeAspect="1"/>
          </p:cNvPicPr>
          <p:nvPr userDrawn="1"/>
        </p:nvPicPr>
        <p:blipFill>
          <a:blip r:embed="rId3"/>
          <a:stretch>
            <a:fillRect/>
          </a:stretch>
        </p:blipFill>
        <p:spPr>
          <a:xfrm>
            <a:off x="11484383" y="6162260"/>
            <a:ext cx="480230" cy="559215"/>
          </a:xfrm>
          <a:prstGeom prst="rect">
            <a:avLst/>
          </a:prstGeom>
        </p:spPr>
      </p:pic>
      <p:sp>
        <p:nvSpPr>
          <p:cNvPr id="11" name="Title 1">
            <a:extLst>
              <a:ext uri="{FF2B5EF4-FFF2-40B4-BE49-F238E27FC236}">
                <a16:creationId xmlns:a16="http://schemas.microsoft.com/office/drawing/2014/main" id="{4648A688-AFD7-EC43-ACB1-B0C989FCB5FD}"/>
              </a:ext>
            </a:extLst>
          </p:cNvPr>
          <p:cNvSpPr>
            <a:spLocks noGrp="1"/>
          </p:cNvSpPr>
          <p:nvPr>
            <p:ph type="title"/>
          </p:nvPr>
        </p:nvSpPr>
        <p:spPr>
          <a:xfrm>
            <a:off x="490537" y="365125"/>
            <a:ext cx="5605463" cy="1806575"/>
          </a:xfrm>
        </p:spPr>
        <p:txBody>
          <a:bodyPr/>
          <a:lstStyle/>
          <a:p>
            <a:r>
              <a:rPr lang="en-US" dirty="0"/>
              <a:t>Click to edit Master title style</a:t>
            </a:r>
          </a:p>
        </p:txBody>
      </p:sp>
    </p:spTree>
    <p:extLst>
      <p:ext uri="{BB962C8B-B14F-4D97-AF65-F5344CB8AC3E}">
        <p14:creationId xmlns:p14="http://schemas.microsoft.com/office/powerpoint/2010/main" val="3025359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FAFBE0-6173-EC4D-99BC-BF62C454FA45}"/>
              </a:ext>
            </a:extLst>
          </p:cNvPr>
          <p:cNvPicPr>
            <a:picLocks noChangeAspect="1"/>
          </p:cNvPicPr>
          <p:nvPr userDrawn="1"/>
        </p:nvPicPr>
        <p:blipFill>
          <a:blip r:embed="rId2"/>
          <a:srcRect/>
          <a:stretch/>
        </p:blipFill>
        <p:spPr>
          <a:xfrm>
            <a:off x="0" y="0"/>
            <a:ext cx="12192000" cy="6858000"/>
          </a:xfrm>
          <a:prstGeom prst="rect">
            <a:avLst/>
          </a:prstGeom>
        </p:spPr>
      </p:pic>
      <p:sp>
        <p:nvSpPr>
          <p:cNvPr id="9" name="Date Placeholder 4">
            <a:extLst>
              <a:ext uri="{FF2B5EF4-FFF2-40B4-BE49-F238E27FC236}">
                <a16:creationId xmlns:a16="http://schemas.microsoft.com/office/drawing/2014/main" id="{14C841C6-8E66-0E4F-9CB1-1005430734BB}"/>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0" name="Slide Number Placeholder 6">
            <a:extLst>
              <a:ext uri="{FF2B5EF4-FFF2-40B4-BE49-F238E27FC236}">
                <a16:creationId xmlns:a16="http://schemas.microsoft.com/office/drawing/2014/main" id="{2185226F-6353-F640-8DF5-AE010E6CFE2E}"/>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7" name="Picture 6">
            <a:extLst>
              <a:ext uri="{FF2B5EF4-FFF2-40B4-BE49-F238E27FC236}">
                <a16:creationId xmlns:a16="http://schemas.microsoft.com/office/drawing/2014/main" id="{AD2103A2-8F6F-8240-B7E2-D44CCACC815E}"/>
              </a:ext>
            </a:extLst>
          </p:cNvPr>
          <p:cNvPicPr>
            <a:picLocks noChangeAspect="1"/>
          </p:cNvPicPr>
          <p:nvPr userDrawn="1"/>
        </p:nvPicPr>
        <p:blipFill>
          <a:blip r:embed="rId3"/>
          <a:stretch>
            <a:fillRect/>
          </a:stretch>
        </p:blipFill>
        <p:spPr>
          <a:xfrm>
            <a:off x="11484383" y="6162260"/>
            <a:ext cx="480230" cy="559215"/>
          </a:xfrm>
          <a:prstGeom prst="rect">
            <a:avLst/>
          </a:prstGeom>
        </p:spPr>
      </p:pic>
      <p:sp>
        <p:nvSpPr>
          <p:cNvPr id="11" name="Title 1">
            <a:extLst>
              <a:ext uri="{FF2B5EF4-FFF2-40B4-BE49-F238E27FC236}">
                <a16:creationId xmlns:a16="http://schemas.microsoft.com/office/drawing/2014/main" id="{8E20B3C5-C0EE-AD40-B6BE-00BD08AF5D36}"/>
              </a:ext>
            </a:extLst>
          </p:cNvPr>
          <p:cNvSpPr>
            <a:spLocks noGrp="1"/>
          </p:cNvSpPr>
          <p:nvPr>
            <p:ph type="title"/>
          </p:nvPr>
        </p:nvSpPr>
        <p:spPr>
          <a:xfrm>
            <a:off x="490537" y="365125"/>
            <a:ext cx="5605463" cy="1806575"/>
          </a:xfrm>
        </p:spPr>
        <p:txBody>
          <a:bodyPr/>
          <a:lstStyle/>
          <a:p>
            <a:r>
              <a:rPr lang="en-US" dirty="0"/>
              <a:t>Click to edit Master title style</a:t>
            </a:r>
          </a:p>
        </p:txBody>
      </p:sp>
    </p:spTree>
    <p:extLst>
      <p:ext uri="{BB962C8B-B14F-4D97-AF65-F5344CB8AC3E}">
        <p14:creationId xmlns:p14="http://schemas.microsoft.com/office/powerpoint/2010/main" val="337439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FAFBE0-6173-EC4D-99BC-BF62C454F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407586-784E-FD4E-8249-9214B2B63583}"/>
              </a:ext>
            </a:extLst>
          </p:cNvPr>
          <p:cNvSpPr>
            <a:spLocks noGrp="1"/>
          </p:cNvSpPr>
          <p:nvPr>
            <p:ph type="title"/>
          </p:nvPr>
        </p:nvSpPr>
        <p:spPr>
          <a:xfrm>
            <a:off x="490537" y="365125"/>
            <a:ext cx="5605463" cy="1806575"/>
          </a:xfrm>
        </p:spPr>
        <p:txBody>
          <a:bodyPr/>
          <a:lstStyle/>
          <a:p>
            <a:r>
              <a:rPr lang="en-US" dirty="0"/>
              <a:t>Click to edit Master title style</a:t>
            </a:r>
          </a:p>
        </p:txBody>
      </p:sp>
      <p:sp>
        <p:nvSpPr>
          <p:cNvPr id="9" name="Date Placeholder 4">
            <a:extLst>
              <a:ext uri="{FF2B5EF4-FFF2-40B4-BE49-F238E27FC236}">
                <a16:creationId xmlns:a16="http://schemas.microsoft.com/office/drawing/2014/main" id="{14C841C6-8E66-0E4F-9CB1-1005430734BB}"/>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0" name="Slide Number Placeholder 6">
            <a:extLst>
              <a:ext uri="{FF2B5EF4-FFF2-40B4-BE49-F238E27FC236}">
                <a16:creationId xmlns:a16="http://schemas.microsoft.com/office/drawing/2014/main" id="{2185226F-6353-F640-8DF5-AE010E6CFE2E}"/>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13" name="Picture 12">
            <a:extLst>
              <a:ext uri="{FF2B5EF4-FFF2-40B4-BE49-F238E27FC236}">
                <a16:creationId xmlns:a16="http://schemas.microsoft.com/office/drawing/2014/main" id="{8CF40698-195E-3545-BC05-342E96C5ACC7}"/>
              </a:ext>
            </a:extLst>
          </p:cNvPr>
          <p:cNvPicPr>
            <a:picLocks noChangeAspect="1"/>
          </p:cNvPicPr>
          <p:nvPr userDrawn="1"/>
        </p:nvPicPr>
        <p:blipFill>
          <a:blip r:embed="rId3"/>
          <a:stretch>
            <a:fillRect/>
          </a:stretch>
        </p:blipFill>
        <p:spPr>
          <a:xfrm>
            <a:off x="11484383" y="6162260"/>
            <a:ext cx="480230" cy="559215"/>
          </a:xfrm>
          <a:prstGeom prst="rect">
            <a:avLst/>
          </a:prstGeom>
        </p:spPr>
      </p:pic>
    </p:spTree>
    <p:extLst>
      <p:ext uri="{BB962C8B-B14F-4D97-AF65-F5344CB8AC3E}">
        <p14:creationId xmlns:p14="http://schemas.microsoft.com/office/powerpoint/2010/main" val="975436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9B575B-EAC2-DF41-BBE9-EFBE1BFC9DD0}"/>
              </a:ext>
            </a:extLst>
          </p:cNvPr>
          <p:cNvPicPr>
            <a:picLocks noChangeAspect="1"/>
          </p:cNvPicPr>
          <p:nvPr userDrawn="1"/>
        </p:nvPicPr>
        <p:blipFill>
          <a:blip r:embed="rId2"/>
          <a:stretch>
            <a:fillRect/>
          </a:stretch>
        </p:blipFill>
        <p:spPr>
          <a:xfrm>
            <a:off x="-38382" y="-21590"/>
            <a:ext cx="12268765" cy="6901180"/>
          </a:xfrm>
          <a:prstGeom prst="rect">
            <a:avLst/>
          </a:prstGeom>
        </p:spPr>
      </p:pic>
      <p:sp>
        <p:nvSpPr>
          <p:cNvPr id="2" name="Title 1">
            <a:extLst>
              <a:ext uri="{FF2B5EF4-FFF2-40B4-BE49-F238E27FC236}">
                <a16:creationId xmlns:a16="http://schemas.microsoft.com/office/drawing/2014/main" id="{0806DF4E-B7EC-E443-AF7E-726BFC15BB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B8EB9D-EE1A-2348-B767-A051790F6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82427-1BCD-DF49-90CD-5C3544460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96D2366-0742-4344-8CDB-B934D3468F68}"/>
              </a:ext>
            </a:extLst>
          </p:cNvPr>
          <p:cNvPicPr>
            <a:picLocks noChangeAspect="1"/>
          </p:cNvPicPr>
          <p:nvPr userDrawn="1"/>
        </p:nvPicPr>
        <p:blipFill>
          <a:blip r:embed="rId3"/>
          <a:stretch>
            <a:fillRect/>
          </a:stretch>
        </p:blipFill>
        <p:spPr>
          <a:xfrm>
            <a:off x="11484383" y="6162261"/>
            <a:ext cx="480673" cy="559214"/>
          </a:xfrm>
          <a:prstGeom prst="rect">
            <a:avLst/>
          </a:prstGeom>
        </p:spPr>
      </p:pic>
      <p:sp>
        <p:nvSpPr>
          <p:cNvPr id="11" name="Date Placeholder 4">
            <a:extLst>
              <a:ext uri="{FF2B5EF4-FFF2-40B4-BE49-F238E27FC236}">
                <a16:creationId xmlns:a16="http://schemas.microsoft.com/office/drawing/2014/main" id="{DB89BA65-F6B7-BE42-9254-0F7D3E4CF7A2}"/>
              </a:ext>
            </a:extLst>
          </p:cNvPr>
          <p:cNvSpPr>
            <a:spLocks noGrp="1"/>
          </p:cNvSpPr>
          <p:nvPr>
            <p:ph type="dt" sz="half" idx="10"/>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2" name="Slide Number Placeholder 6">
            <a:extLst>
              <a:ext uri="{FF2B5EF4-FFF2-40B4-BE49-F238E27FC236}">
                <a16:creationId xmlns:a16="http://schemas.microsoft.com/office/drawing/2014/main" id="{0594D568-17A6-284A-8E9E-097B11116F1B}"/>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137455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58BC1D-1C98-9142-910B-299D69EA1B35}"/>
              </a:ext>
            </a:extLst>
          </p:cNvPr>
          <p:cNvPicPr>
            <a:picLocks noChangeAspect="1"/>
          </p:cNvPicPr>
          <p:nvPr userDrawn="1"/>
        </p:nvPicPr>
        <p:blipFill>
          <a:blip r:embed="rId2"/>
          <a:stretch>
            <a:fillRect/>
          </a:stretch>
        </p:blipFill>
        <p:spPr>
          <a:xfrm>
            <a:off x="11484383" y="6162261"/>
            <a:ext cx="480673" cy="559214"/>
          </a:xfrm>
          <a:prstGeom prst="rect">
            <a:avLst/>
          </a:prstGeom>
        </p:spPr>
      </p:pic>
      <p:sp>
        <p:nvSpPr>
          <p:cNvPr id="8" name="Date Placeholder 4">
            <a:extLst>
              <a:ext uri="{FF2B5EF4-FFF2-40B4-BE49-F238E27FC236}">
                <a16:creationId xmlns:a16="http://schemas.microsoft.com/office/drawing/2014/main" id="{98C9EAF3-3290-7C45-A2F9-4A1D17619426}"/>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9" name="Slide Number Placeholder 6">
            <a:extLst>
              <a:ext uri="{FF2B5EF4-FFF2-40B4-BE49-F238E27FC236}">
                <a16:creationId xmlns:a16="http://schemas.microsoft.com/office/drawing/2014/main" id="{D3F85A1E-522E-3B43-BB83-4F8B3099597C}"/>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584371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7244D5-8809-8B45-871B-8C1180ED4D7E}"/>
              </a:ext>
            </a:extLst>
          </p:cNvPr>
          <p:cNvPicPr>
            <a:picLocks noChangeAspect="1"/>
          </p:cNvPicPr>
          <p:nvPr userDrawn="1"/>
        </p:nvPicPr>
        <p:blipFill>
          <a:blip r:embed="rId2"/>
          <a:stretch>
            <a:fillRect/>
          </a:stretch>
        </p:blipFill>
        <p:spPr>
          <a:xfrm>
            <a:off x="-36126" y="-20320"/>
            <a:ext cx="12268765" cy="6901180"/>
          </a:xfrm>
          <a:prstGeom prst="rect">
            <a:avLst/>
          </a:prstGeom>
        </p:spPr>
      </p:pic>
      <p:sp>
        <p:nvSpPr>
          <p:cNvPr id="2" name="Title 1">
            <a:extLst>
              <a:ext uri="{FF2B5EF4-FFF2-40B4-BE49-F238E27FC236}">
                <a16:creationId xmlns:a16="http://schemas.microsoft.com/office/drawing/2014/main" id="{C8C9F74C-3404-634E-B7C9-1F1442D8C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336557-F0A8-5346-A0D1-056C9C4B6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7F9B05-3696-3D49-8901-F7CBBD29F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8DA82168-6C38-1640-8730-3CA085AE5AA8}"/>
              </a:ext>
            </a:extLst>
          </p:cNvPr>
          <p:cNvPicPr>
            <a:picLocks noChangeAspect="1"/>
          </p:cNvPicPr>
          <p:nvPr userDrawn="1"/>
        </p:nvPicPr>
        <p:blipFill>
          <a:blip r:embed="rId3"/>
          <a:stretch>
            <a:fillRect/>
          </a:stretch>
        </p:blipFill>
        <p:spPr>
          <a:xfrm>
            <a:off x="11484383" y="6162261"/>
            <a:ext cx="480673" cy="559214"/>
          </a:xfrm>
          <a:prstGeom prst="rect">
            <a:avLst/>
          </a:prstGeom>
        </p:spPr>
      </p:pic>
      <p:sp>
        <p:nvSpPr>
          <p:cNvPr id="11" name="Date Placeholder 4">
            <a:extLst>
              <a:ext uri="{FF2B5EF4-FFF2-40B4-BE49-F238E27FC236}">
                <a16:creationId xmlns:a16="http://schemas.microsoft.com/office/drawing/2014/main" id="{AC1FA390-3DD8-5F40-AD1B-2DD2FA4F3363}"/>
              </a:ext>
            </a:extLst>
          </p:cNvPr>
          <p:cNvSpPr>
            <a:spLocks noGrp="1"/>
          </p:cNvSpPr>
          <p:nvPr>
            <p:ph type="dt" sz="half" idx="10"/>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2" name="Slide Number Placeholder 6">
            <a:extLst>
              <a:ext uri="{FF2B5EF4-FFF2-40B4-BE49-F238E27FC236}">
                <a16:creationId xmlns:a16="http://schemas.microsoft.com/office/drawing/2014/main" id="{6F4CCE5F-AA8E-E742-8B54-02B1DDFFE2F6}"/>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1021550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F283-D463-D34E-A231-9820B865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57BA95-863E-C54B-B653-F82D32E9B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3212BE-5AC6-B34B-8CF6-416135129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2E21D541-8CDB-5849-BE40-1A1F6FEA36DB}"/>
              </a:ext>
            </a:extLst>
          </p:cNvPr>
          <p:cNvPicPr>
            <a:picLocks noChangeAspect="1"/>
          </p:cNvPicPr>
          <p:nvPr userDrawn="1"/>
        </p:nvPicPr>
        <p:blipFill>
          <a:blip r:embed="rId2"/>
          <a:stretch>
            <a:fillRect/>
          </a:stretch>
        </p:blipFill>
        <p:spPr>
          <a:xfrm>
            <a:off x="11484383" y="6162261"/>
            <a:ext cx="480673" cy="559214"/>
          </a:xfrm>
          <a:prstGeom prst="rect">
            <a:avLst/>
          </a:prstGeom>
        </p:spPr>
      </p:pic>
      <p:sp>
        <p:nvSpPr>
          <p:cNvPr id="12" name="Date Placeholder 4">
            <a:extLst>
              <a:ext uri="{FF2B5EF4-FFF2-40B4-BE49-F238E27FC236}">
                <a16:creationId xmlns:a16="http://schemas.microsoft.com/office/drawing/2014/main" id="{2D9C024D-F13F-2546-9C22-DE82380BE325}"/>
              </a:ext>
            </a:extLst>
          </p:cNvPr>
          <p:cNvSpPr>
            <a:spLocks noGrp="1"/>
          </p:cNvSpPr>
          <p:nvPr>
            <p:ph type="dt" sz="half" idx="10"/>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3" name="Slide Number Placeholder 6">
            <a:extLst>
              <a:ext uri="{FF2B5EF4-FFF2-40B4-BE49-F238E27FC236}">
                <a16:creationId xmlns:a16="http://schemas.microsoft.com/office/drawing/2014/main" id="{D7CDABC7-18D4-0D4E-BCF9-E07901D1EA65}"/>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351654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03F6-B92A-C748-8D59-FF71FCDC73AD}"/>
              </a:ext>
            </a:extLst>
          </p:cNvPr>
          <p:cNvPicPr>
            <a:picLocks noChangeAspect="1"/>
          </p:cNvPicPr>
          <p:nvPr userDrawn="1"/>
        </p:nvPicPr>
        <p:blipFill>
          <a:blip r:embed="rId2"/>
          <a:srcRect/>
          <a:stretch/>
        </p:blipFill>
        <p:spPr>
          <a:xfrm>
            <a:off x="-80210" y="-45118"/>
            <a:ext cx="12352421" cy="6948237"/>
          </a:xfrm>
          <a:prstGeom prst="rect">
            <a:avLst/>
          </a:prstGeom>
        </p:spPr>
      </p:pic>
      <p:sp>
        <p:nvSpPr>
          <p:cNvPr id="2" name="Title 1">
            <a:extLst>
              <a:ext uri="{FF2B5EF4-FFF2-40B4-BE49-F238E27FC236}">
                <a16:creationId xmlns:a16="http://schemas.microsoft.com/office/drawing/2014/main" id="{31790F72-D6A5-0A4B-930C-502CE6D72F1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A08142E-C6A9-8846-93D8-8793BB28290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4">
            <a:extLst>
              <a:ext uri="{FF2B5EF4-FFF2-40B4-BE49-F238E27FC236}">
                <a16:creationId xmlns:a16="http://schemas.microsoft.com/office/drawing/2014/main" id="{8DB302D0-CC6A-0049-AC70-305AF6413C82}"/>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1" name="Slide Number Placeholder 6">
            <a:extLst>
              <a:ext uri="{FF2B5EF4-FFF2-40B4-BE49-F238E27FC236}">
                <a16:creationId xmlns:a16="http://schemas.microsoft.com/office/drawing/2014/main" id="{AC271BE5-9485-5C43-AECB-A8549430AA7C}"/>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8" name="Picture 7">
            <a:extLst>
              <a:ext uri="{FF2B5EF4-FFF2-40B4-BE49-F238E27FC236}">
                <a16:creationId xmlns:a16="http://schemas.microsoft.com/office/drawing/2014/main" id="{F3BDCB3E-74F7-2442-8915-EF0D99CDFF20}"/>
              </a:ext>
            </a:extLst>
          </p:cNvPr>
          <p:cNvPicPr>
            <a:picLocks noChangeAspect="1"/>
          </p:cNvPicPr>
          <p:nvPr userDrawn="1"/>
        </p:nvPicPr>
        <p:blipFill>
          <a:blip r:embed="rId3"/>
          <a:stretch>
            <a:fillRect/>
          </a:stretch>
        </p:blipFill>
        <p:spPr>
          <a:xfrm>
            <a:off x="11484383" y="6162260"/>
            <a:ext cx="480230" cy="559215"/>
          </a:xfrm>
          <a:prstGeom prst="rect">
            <a:avLst/>
          </a:prstGeom>
        </p:spPr>
      </p:pic>
    </p:spTree>
    <p:extLst>
      <p:ext uri="{BB962C8B-B14F-4D97-AF65-F5344CB8AC3E}">
        <p14:creationId xmlns:p14="http://schemas.microsoft.com/office/powerpoint/2010/main" val="131899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03F6-B92A-C748-8D59-FF71FCDC73AD}"/>
              </a:ext>
            </a:extLst>
          </p:cNvPr>
          <p:cNvPicPr>
            <a:picLocks noChangeAspect="1"/>
          </p:cNvPicPr>
          <p:nvPr userDrawn="1"/>
        </p:nvPicPr>
        <p:blipFill>
          <a:blip r:embed="rId2"/>
          <a:srcRect/>
          <a:stretch/>
        </p:blipFill>
        <p:spPr>
          <a:xfrm>
            <a:off x="-80210" y="-45118"/>
            <a:ext cx="12352421" cy="6948237"/>
          </a:xfrm>
          <a:prstGeom prst="rect">
            <a:avLst/>
          </a:prstGeom>
        </p:spPr>
      </p:pic>
      <p:sp>
        <p:nvSpPr>
          <p:cNvPr id="2" name="Title 1">
            <a:extLst>
              <a:ext uri="{FF2B5EF4-FFF2-40B4-BE49-F238E27FC236}">
                <a16:creationId xmlns:a16="http://schemas.microsoft.com/office/drawing/2014/main" id="{31790F72-D6A5-0A4B-930C-502CE6D72F1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A08142E-C6A9-8846-93D8-8793BB28290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4">
            <a:extLst>
              <a:ext uri="{FF2B5EF4-FFF2-40B4-BE49-F238E27FC236}">
                <a16:creationId xmlns:a16="http://schemas.microsoft.com/office/drawing/2014/main" id="{8DB302D0-CC6A-0049-AC70-305AF6413C82}"/>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1" name="Slide Number Placeholder 6">
            <a:extLst>
              <a:ext uri="{FF2B5EF4-FFF2-40B4-BE49-F238E27FC236}">
                <a16:creationId xmlns:a16="http://schemas.microsoft.com/office/drawing/2014/main" id="{AC271BE5-9485-5C43-AECB-A8549430AA7C}"/>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8" name="Picture 7">
            <a:extLst>
              <a:ext uri="{FF2B5EF4-FFF2-40B4-BE49-F238E27FC236}">
                <a16:creationId xmlns:a16="http://schemas.microsoft.com/office/drawing/2014/main" id="{E8BEA304-2ACF-AB44-9808-6D1D60C04AF1}"/>
              </a:ext>
            </a:extLst>
          </p:cNvPr>
          <p:cNvPicPr>
            <a:picLocks noChangeAspect="1"/>
          </p:cNvPicPr>
          <p:nvPr userDrawn="1"/>
        </p:nvPicPr>
        <p:blipFill>
          <a:blip r:embed="rId3"/>
          <a:stretch>
            <a:fillRect/>
          </a:stretch>
        </p:blipFill>
        <p:spPr>
          <a:xfrm>
            <a:off x="11484383" y="6162260"/>
            <a:ext cx="480230" cy="559215"/>
          </a:xfrm>
          <a:prstGeom prst="rect">
            <a:avLst/>
          </a:prstGeom>
        </p:spPr>
      </p:pic>
    </p:spTree>
    <p:extLst>
      <p:ext uri="{BB962C8B-B14F-4D97-AF65-F5344CB8AC3E}">
        <p14:creationId xmlns:p14="http://schemas.microsoft.com/office/powerpoint/2010/main" val="690583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03F6-B92A-C748-8D59-FF71FCDC73AD}"/>
              </a:ext>
            </a:extLst>
          </p:cNvPr>
          <p:cNvPicPr>
            <a:picLocks noChangeAspect="1"/>
          </p:cNvPicPr>
          <p:nvPr userDrawn="1"/>
        </p:nvPicPr>
        <p:blipFill>
          <a:blip r:embed="rId2"/>
          <a:srcRect/>
          <a:stretch/>
        </p:blipFill>
        <p:spPr>
          <a:xfrm>
            <a:off x="-80210" y="-45118"/>
            <a:ext cx="12352421" cy="6948237"/>
          </a:xfrm>
          <a:prstGeom prst="rect">
            <a:avLst/>
          </a:prstGeom>
        </p:spPr>
      </p:pic>
      <p:sp>
        <p:nvSpPr>
          <p:cNvPr id="2" name="Title 1">
            <a:extLst>
              <a:ext uri="{FF2B5EF4-FFF2-40B4-BE49-F238E27FC236}">
                <a16:creationId xmlns:a16="http://schemas.microsoft.com/office/drawing/2014/main" id="{31790F72-D6A5-0A4B-930C-502CE6D72F1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A08142E-C6A9-8846-93D8-8793BB28290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4">
            <a:extLst>
              <a:ext uri="{FF2B5EF4-FFF2-40B4-BE49-F238E27FC236}">
                <a16:creationId xmlns:a16="http://schemas.microsoft.com/office/drawing/2014/main" id="{8DB302D0-CC6A-0049-AC70-305AF6413C82}"/>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dirty="0"/>
              <a:t>Calyx Software</a:t>
            </a:r>
          </a:p>
        </p:txBody>
      </p:sp>
      <p:sp>
        <p:nvSpPr>
          <p:cNvPr id="11" name="Slide Number Placeholder 6">
            <a:extLst>
              <a:ext uri="{FF2B5EF4-FFF2-40B4-BE49-F238E27FC236}">
                <a16:creationId xmlns:a16="http://schemas.microsoft.com/office/drawing/2014/main" id="{AC271BE5-9485-5C43-AECB-A8549430AA7C}"/>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8" name="Picture 7">
            <a:extLst>
              <a:ext uri="{FF2B5EF4-FFF2-40B4-BE49-F238E27FC236}">
                <a16:creationId xmlns:a16="http://schemas.microsoft.com/office/drawing/2014/main" id="{8623B0B3-27C4-934C-9C87-4CDB2AF48741}"/>
              </a:ext>
            </a:extLst>
          </p:cNvPr>
          <p:cNvPicPr>
            <a:picLocks noChangeAspect="1"/>
          </p:cNvPicPr>
          <p:nvPr userDrawn="1"/>
        </p:nvPicPr>
        <p:blipFill>
          <a:blip r:embed="rId3"/>
          <a:stretch>
            <a:fillRect/>
          </a:stretch>
        </p:blipFill>
        <p:spPr>
          <a:xfrm>
            <a:off x="11484383" y="6162260"/>
            <a:ext cx="480230" cy="559215"/>
          </a:xfrm>
          <a:prstGeom prst="rect">
            <a:avLst/>
          </a:prstGeom>
        </p:spPr>
      </p:pic>
    </p:spTree>
    <p:extLst>
      <p:ext uri="{BB962C8B-B14F-4D97-AF65-F5344CB8AC3E}">
        <p14:creationId xmlns:p14="http://schemas.microsoft.com/office/powerpoint/2010/main" val="293455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603F6-B92A-C748-8D59-FF71FCDC73AD}"/>
              </a:ext>
            </a:extLst>
          </p:cNvPr>
          <p:cNvPicPr>
            <a:picLocks noChangeAspect="1"/>
          </p:cNvPicPr>
          <p:nvPr userDrawn="1"/>
        </p:nvPicPr>
        <p:blipFill>
          <a:blip r:embed="rId2"/>
          <a:srcRect/>
          <a:stretch/>
        </p:blipFill>
        <p:spPr>
          <a:xfrm>
            <a:off x="-72189" y="-40606"/>
            <a:ext cx="12336379" cy="6939213"/>
          </a:xfrm>
          <a:prstGeom prst="rect">
            <a:avLst/>
          </a:prstGeom>
        </p:spPr>
      </p:pic>
      <p:sp>
        <p:nvSpPr>
          <p:cNvPr id="2" name="Title 1">
            <a:extLst>
              <a:ext uri="{FF2B5EF4-FFF2-40B4-BE49-F238E27FC236}">
                <a16:creationId xmlns:a16="http://schemas.microsoft.com/office/drawing/2014/main" id="{31790F72-D6A5-0A4B-930C-502CE6D72F10}"/>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A08142E-C6A9-8846-93D8-8793BB282902}"/>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4">
            <a:extLst>
              <a:ext uri="{FF2B5EF4-FFF2-40B4-BE49-F238E27FC236}">
                <a16:creationId xmlns:a16="http://schemas.microsoft.com/office/drawing/2014/main" id="{8DB302D0-CC6A-0049-AC70-305AF6413C82}"/>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dirty="0"/>
              <a:t>Calyx Software</a:t>
            </a:r>
          </a:p>
        </p:txBody>
      </p:sp>
      <p:sp>
        <p:nvSpPr>
          <p:cNvPr id="11" name="Slide Number Placeholder 6">
            <a:extLst>
              <a:ext uri="{FF2B5EF4-FFF2-40B4-BE49-F238E27FC236}">
                <a16:creationId xmlns:a16="http://schemas.microsoft.com/office/drawing/2014/main" id="{AC271BE5-9485-5C43-AECB-A8549430AA7C}"/>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8" name="Picture 7">
            <a:extLst>
              <a:ext uri="{FF2B5EF4-FFF2-40B4-BE49-F238E27FC236}">
                <a16:creationId xmlns:a16="http://schemas.microsoft.com/office/drawing/2014/main" id="{97D185F4-5129-1642-BCAB-6ED495573775}"/>
              </a:ext>
            </a:extLst>
          </p:cNvPr>
          <p:cNvPicPr>
            <a:picLocks noChangeAspect="1"/>
          </p:cNvPicPr>
          <p:nvPr userDrawn="1"/>
        </p:nvPicPr>
        <p:blipFill>
          <a:blip r:embed="rId3"/>
          <a:stretch>
            <a:fillRect/>
          </a:stretch>
        </p:blipFill>
        <p:spPr>
          <a:xfrm>
            <a:off x="11484383" y="6162260"/>
            <a:ext cx="480230" cy="559215"/>
          </a:xfrm>
          <a:prstGeom prst="rect">
            <a:avLst/>
          </a:prstGeom>
        </p:spPr>
      </p:pic>
    </p:spTree>
    <p:extLst>
      <p:ext uri="{BB962C8B-B14F-4D97-AF65-F5344CB8AC3E}">
        <p14:creationId xmlns:p14="http://schemas.microsoft.com/office/powerpoint/2010/main" val="159399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43160-9CAE-6447-9E14-F241DA32C5F8}"/>
              </a:ext>
            </a:extLst>
          </p:cNvPr>
          <p:cNvPicPr>
            <a:picLocks noChangeAspect="1"/>
          </p:cNvPicPr>
          <p:nvPr userDrawn="1"/>
        </p:nvPicPr>
        <p:blipFill>
          <a:blip r:embed="rId2"/>
          <a:stretch>
            <a:fillRect/>
          </a:stretch>
        </p:blipFill>
        <p:spPr>
          <a:xfrm>
            <a:off x="-36126" y="-20320"/>
            <a:ext cx="12268765" cy="6901180"/>
          </a:xfrm>
          <a:prstGeom prst="rect">
            <a:avLst/>
          </a:prstGeom>
        </p:spPr>
      </p:pic>
      <p:sp>
        <p:nvSpPr>
          <p:cNvPr id="2" name="Title 1">
            <a:extLst>
              <a:ext uri="{FF2B5EF4-FFF2-40B4-BE49-F238E27FC236}">
                <a16:creationId xmlns:a16="http://schemas.microsoft.com/office/drawing/2014/main" id="{CB4DED5F-3ACA-4F43-92CC-000008CED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9E0F3-3372-D74F-90A0-AAB83E88E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E05414C-99B4-AF4A-9F53-7C46FCD35AA9}"/>
              </a:ext>
            </a:extLst>
          </p:cNvPr>
          <p:cNvPicPr>
            <a:picLocks noChangeAspect="1"/>
          </p:cNvPicPr>
          <p:nvPr userDrawn="1"/>
        </p:nvPicPr>
        <p:blipFill>
          <a:blip r:embed="rId3"/>
          <a:stretch>
            <a:fillRect/>
          </a:stretch>
        </p:blipFill>
        <p:spPr>
          <a:xfrm>
            <a:off x="11484383" y="6162261"/>
            <a:ext cx="480673" cy="559214"/>
          </a:xfrm>
          <a:prstGeom prst="rect">
            <a:avLst/>
          </a:prstGeom>
        </p:spPr>
      </p:pic>
      <p:sp>
        <p:nvSpPr>
          <p:cNvPr id="10" name="Date Placeholder 4">
            <a:extLst>
              <a:ext uri="{FF2B5EF4-FFF2-40B4-BE49-F238E27FC236}">
                <a16:creationId xmlns:a16="http://schemas.microsoft.com/office/drawing/2014/main" id="{E139374E-AA52-334D-9728-91510A4B57EC}"/>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1" name="Slide Number Placeholder 6">
            <a:extLst>
              <a:ext uri="{FF2B5EF4-FFF2-40B4-BE49-F238E27FC236}">
                <a16:creationId xmlns:a16="http://schemas.microsoft.com/office/drawing/2014/main" id="{6F17B474-9843-3C4A-AA04-BBE1E8B1EC47}"/>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227970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998E44-E945-694A-B897-2E9283B426F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4DED5F-3ACA-4F43-92CC-000008CED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9E0F3-3372-D74F-90A0-AAB83E88E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E05414C-99B4-AF4A-9F53-7C46FCD35AA9}"/>
              </a:ext>
            </a:extLst>
          </p:cNvPr>
          <p:cNvPicPr>
            <a:picLocks noChangeAspect="1"/>
          </p:cNvPicPr>
          <p:nvPr userDrawn="1"/>
        </p:nvPicPr>
        <p:blipFill>
          <a:blip r:embed="rId3"/>
          <a:stretch>
            <a:fillRect/>
          </a:stretch>
        </p:blipFill>
        <p:spPr>
          <a:xfrm>
            <a:off x="11484383" y="6162261"/>
            <a:ext cx="480673" cy="559214"/>
          </a:xfrm>
          <a:prstGeom prst="rect">
            <a:avLst/>
          </a:prstGeom>
        </p:spPr>
      </p:pic>
      <p:sp>
        <p:nvSpPr>
          <p:cNvPr id="10" name="Date Placeholder 4">
            <a:extLst>
              <a:ext uri="{FF2B5EF4-FFF2-40B4-BE49-F238E27FC236}">
                <a16:creationId xmlns:a16="http://schemas.microsoft.com/office/drawing/2014/main" id="{E139374E-AA52-334D-9728-91510A4B57EC}"/>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1" name="Slide Number Placeholder 6">
            <a:extLst>
              <a:ext uri="{FF2B5EF4-FFF2-40B4-BE49-F238E27FC236}">
                <a16:creationId xmlns:a16="http://schemas.microsoft.com/office/drawing/2014/main" id="{6F17B474-9843-3C4A-AA04-BBE1E8B1EC47}"/>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359516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998E44-E945-694A-B897-2E9283B426F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4DED5F-3ACA-4F43-92CC-000008CED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9E0F3-3372-D74F-90A0-AAB83E88E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E05414C-99B4-AF4A-9F53-7C46FCD35AA9}"/>
              </a:ext>
            </a:extLst>
          </p:cNvPr>
          <p:cNvPicPr>
            <a:picLocks noChangeAspect="1"/>
          </p:cNvPicPr>
          <p:nvPr userDrawn="1"/>
        </p:nvPicPr>
        <p:blipFill>
          <a:blip r:embed="rId3"/>
          <a:stretch>
            <a:fillRect/>
          </a:stretch>
        </p:blipFill>
        <p:spPr>
          <a:xfrm>
            <a:off x="11484383" y="6162261"/>
            <a:ext cx="480673" cy="559214"/>
          </a:xfrm>
          <a:prstGeom prst="rect">
            <a:avLst/>
          </a:prstGeom>
        </p:spPr>
      </p:pic>
      <p:sp>
        <p:nvSpPr>
          <p:cNvPr id="10" name="Date Placeholder 4">
            <a:extLst>
              <a:ext uri="{FF2B5EF4-FFF2-40B4-BE49-F238E27FC236}">
                <a16:creationId xmlns:a16="http://schemas.microsoft.com/office/drawing/2014/main" id="{E139374E-AA52-334D-9728-91510A4B57EC}"/>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1" name="Slide Number Placeholder 6">
            <a:extLst>
              <a:ext uri="{FF2B5EF4-FFF2-40B4-BE49-F238E27FC236}">
                <a16:creationId xmlns:a16="http://schemas.microsoft.com/office/drawing/2014/main" id="{6F17B474-9843-3C4A-AA04-BBE1E8B1EC47}"/>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328969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998E44-E945-694A-B897-2E9283B426F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4DED5F-3ACA-4F43-92CC-000008CED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9E0F3-3372-D74F-90A0-AAB83E88E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E05414C-99B4-AF4A-9F53-7C46FCD35AA9}"/>
              </a:ext>
            </a:extLst>
          </p:cNvPr>
          <p:cNvPicPr>
            <a:picLocks noChangeAspect="1"/>
          </p:cNvPicPr>
          <p:nvPr userDrawn="1"/>
        </p:nvPicPr>
        <p:blipFill>
          <a:blip r:embed="rId3"/>
          <a:stretch>
            <a:fillRect/>
          </a:stretch>
        </p:blipFill>
        <p:spPr>
          <a:xfrm>
            <a:off x="11484383" y="6162261"/>
            <a:ext cx="480673" cy="559214"/>
          </a:xfrm>
          <a:prstGeom prst="rect">
            <a:avLst/>
          </a:prstGeom>
        </p:spPr>
      </p:pic>
      <p:sp>
        <p:nvSpPr>
          <p:cNvPr id="10" name="Date Placeholder 4">
            <a:extLst>
              <a:ext uri="{FF2B5EF4-FFF2-40B4-BE49-F238E27FC236}">
                <a16:creationId xmlns:a16="http://schemas.microsoft.com/office/drawing/2014/main" id="{E139374E-AA52-334D-9728-91510A4B57EC}"/>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11" name="Slide Number Placeholder 6">
            <a:extLst>
              <a:ext uri="{FF2B5EF4-FFF2-40B4-BE49-F238E27FC236}">
                <a16:creationId xmlns:a16="http://schemas.microsoft.com/office/drawing/2014/main" id="{6F17B474-9843-3C4A-AA04-BBE1E8B1EC47}"/>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spTree>
    <p:extLst>
      <p:ext uri="{BB962C8B-B14F-4D97-AF65-F5344CB8AC3E}">
        <p14:creationId xmlns:p14="http://schemas.microsoft.com/office/powerpoint/2010/main" val="405867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C4488-73F9-B346-8453-B37BE9673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AE6732D-A6B4-0C40-A125-1C36A06BE8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A0A965CE-4FFD-B04D-9D9B-E9DB782A6071}"/>
              </a:ext>
            </a:extLst>
          </p:cNvPr>
          <p:cNvSpPr>
            <a:spLocks noGrp="1"/>
          </p:cNvSpPr>
          <p:nvPr>
            <p:ph type="dt" sz="half" idx="2"/>
          </p:nvPr>
        </p:nvSpPr>
        <p:spPr>
          <a:xfrm>
            <a:off x="226944" y="6492875"/>
            <a:ext cx="3354456" cy="228600"/>
          </a:xfrm>
          <a:prstGeom prst="rect">
            <a:avLst/>
          </a:prstGeom>
          <a:noFill/>
        </p:spPr>
        <p:txBody>
          <a:bodyPr/>
          <a:lstStyle>
            <a:lvl1pPr>
              <a:defRPr sz="1200">
                <a:solidFill>
                  <a:schemeClr val="bg1">
                    <a:lumMod val="85000"/>
                  </a:schemeClr>
                </a:solidFill>
                <a:latin typeface="Raleway" panose="020B0503030101060003" pitchFamily="34" charset="77"/>
              </a:defRPr>
            </a:lvl1pPr>
          </a:lstStyle>
          <a:p>
            <a:r>
              <a:rPr lang="en-US"/>
              <a:t>Calyx Software</a:t>
            </a:r>
            <a:endParaRPr lang="en-US" dirty="0"/>
          </a:p>
        </p:txBody>
      </p:sp>
      <p:sp>
        <p:nvSpPr>
          <p:cNvPr id="8" name="Slide Number Placeholder 6">
            <a:extLst>
              <a:ext uri="{FF2B5EF4-FFF2-40B4-BE49-F238E27FC236}">
                <a16:creationId xmlns:a16="http://schemas.microsoft.com/office/drawing/2014/main" id="{8F35034B-2ACE-444F-A551-9D4C5757565B}"/>
              </a:ext>
            </a:extLst>
          </p:cNvPr>
          <p:cNvSpPr>
            <a:spLocks noGrp="1"/>
          </p:cNvSpPr>
          <p:nvPr>
            <p:ph type="sldNum" sz="quarter" idx="4"/>
          </p:nvPr>
        </p:nvSpPr>
        <p:spPr>
          <a:xfrm>
            <a:off x="8610600" y="6492875"/>
            <a:ext cx="2743200" cy="228600"/>
          </a:xfrm>
          <a:prstGeom prst="rect">
            <a:avLst/>
          </a:prstGeom>
          <a:noFill/>
        </p:spPr>
        <p:txBody>
          <a:bodyPr/>
          <a:lstStyle>
            <a:lvl1pPr algn="r">
              <a:defRPr sz="1200">
                <a:solidFill>
                  <a:schemeClr val="bg1">
                    <a:lumMod val="85000"/>
                  </a:schemeClr>
                </a:solidFill>
              </a:defRPr>
            </a:lvl1pPr>
          </a:lstStyle>
          <a:p>
            <a:fld id="{756D5147-EABB-8748-8D87-9B49B821839E}" type="slidenum">
              <a:rPr lang="en-US" smtClean="0"/>
              <a:pPr/>
              <a:t>‹#›</a:t>
            </a:fld>
            <a:endParaRPr lang="en-US" dirty="0"/>
          </a:p>
        </p:txBody>
      </p:sp>
      <p:pic>
        <p:nvPicPr>
          <p:cNvPr id="9" name="Picture 8">
            <a:extLst>
              <a:ext uri="{FF2B5EF4-FFF2-40B4-BE49-F238E27FC236}">
                <a16:creationId xmlns:a16="http://schemas.microsoft.com/office/drawing/2014/main" id="{0795AC18-BEA2-D440-A89E-EFA114AD4CE8}"/>
              </a:ext>
            </a:extLst>
          </p:cNvPr>
          <p:cNvPicPr>
            <a:picLocks noChangeAspect="1"/>
          </p:cNvPicPr>
          <p:nvPr userDrawn="1"/>
        </p:nvPicPr>
        <p:blipFill>
          <a:blip r:embed="rId21"/>
          <a:stretch>
            <a:fillRect/>
          </a:stretch>
        </p:blipFill>
        <p:spPr>
          <a:xfrm>
            <a:off x="11484383" y="6162261"/>
            <a:ext cx="480673" cy="559214"/>
          </a:xfrm>
          <a:prstGeom prst="rect">
            <a:avLst/>
          </a:prstGeom>
        </p:spPr>
      </p:pic>
    </p:spTree>
    <p:extLst>
      <p:ext uri="{BB962C8B-B14F-4D97-AF65-F5344CB8AC3E}">
        <p14:creationId xmlns:p14="http://schemas.microsoft.com/office/powerpoint/2010/main" val="2024806589"/>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68" r:id="rId4"/>
    <p:sldLayoutId id="2147483669" r:id="rId5"/>
    <p:sldLayoutId id="2147483650" r:id="rId6"/>
    <p:sldLayoutId id="2147483659" r:id="rId7"/>
    <p:sldLayoutId id="2147483660" r:id="rId8"/>
    <p:sldLayoutId id="2147483661" r:id="rId9"/>
    <p:sldLayoutId id="2147483662" r:id="rId10"/>
    <p:sldLayoutId id="2147483651" r:id="rId11"/>
    <p:sldLayoutId id="2147483654" r:id="rId12"/>
    <p:sldLayoutId id="2147483663" r:id="rId13"/>
    <p:sldLayoutId id="2147483664" r:id="rId14"/>
    <p:sldLayoutId id="2147483665" r:id="rId15"/>
    <p:sldLayoutId id="2147483652" r:id="rId16"/>
    <p:sldLayoutId id="2147483655" r:id="rId17"/>
    <p:sldLayoutId id="2147483656" r:id="rId18"/>
    <p:sldLayoutId id="2147483657" r:id="rId19"/>
  </p:sldLayoutIdLst>
  <p:txStyles>
    <p:titleStyle>
      <a:lvl1pPr algn="l" defTabSz="914400" rtl="0" eaLnBrk="1" latinLnBrk="0" hangingPunct="1">
        <a:lnSpc>
          <a:spcPct val="90000"/>
        </a:lnSpc>
        <a:spcBef>
          <a:spcPct val="0"/>
        </a:spcBef>
        <a:buNone/>
        <a:defRPr sz="4400" b="1" i="0" kern="1200">
          <a:solidFill>
            <a:srgbClr val="7F3C7C"/>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300"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300"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300"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5A80-2437-2BB0-7FD0-824BFE265409}"/>
              </a:ext>
            </a:extLst>
          </p:cNvPr>
          <p:cNvSpPr>
            <a:spLocks noGrp="1"/>
          </p:cNvSpPr>
          <p:nvPr>
            <p:ph type="ctrTitle"/>
          </p:nvPr>
        </p:nvSpPr>
        <p:spPr/>
        <p:txBody>
          <a:bodyPr/>
          <a:lstStyle/>
          <a:p>
            <a:r>
              <a:rPr lang="en-US" dirty="0"/>
              <a:t>Path </a:t>
            </a:r>
            <a:br>
              <a:rPr lang="en-US" dirty="0"/>
            </a:br>
            <a:r>
              <a:rPr lang="en-US" dirty="0"/>
              <a:t>Secondary Process</a:t>
            </a:r>
          </a:p>
        </p:txBody>
      </p:sp>
      <p:sp>
        <p:nvSpPr>
          <p:cNvPr id="3" name="Subtitle 2">
            <a:extLst>
              <a:ext uri="{FF2B5EF4-FFF2-40B4-BE49-F238E27FC236}">
                <a16:creationId xmlns:a16="http://schemas.microsoft.com/office/drawing/2014/main" id="{099EFD59-13B4-851F-5A4C-49D2CE86BAC6}"/>
              </a:ext>
            </a:extLst>
          </p:cNvPr>
          <p:cNvSpPr>
            <a:spLocks noGrp="1"/>
          </p:cNvSpPr>
          <p:nvPr>
            <p:ph type="subTitle" idx="1"/>
          </p:nvPr>
        </p:nvSpPr>
        <p:spPr/>
        <p:txBody>
          <a:bodyPr/>
          <a:lstStyle/>
          <a:p>
            <a:r>
              <a:rPr lang="en-US" dirty="0"/>
              <a:t>Calyx Bloom 2026                Connie Guerin / Lee Tran</a:t>
            </a:r>
          </a:p>
        </p:txBody>
      </p:sp>
    </p:spTree>
    <p:extLst>
      <p:ext uri="{BB962C8B-B14F-4D97-AF65-F5344CB8AC3E}">
        <p14:creationId xmlns:p14="http://schemas.microsoft.com/office/powerpoint/2010/main" val="229327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FAD4-8B42-1133-D666-BABEEA30F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65A923-C59B-C7DE-E0E8-6D7CBBBB1FFB}"/>
              </a:ext>
            </a:extLst>
          </p:cNvPr>
          <p:cNvSpPr>
            <a:spLocks noGrp="1"/>
          </p:cNvSpPr>
          <p:nvPr>
            <p:ph type="title"/>
          </p:nvPr>
        </p:nvSpPr>
        <p:spPr/>
        <p:txBody>
          <a:bodyPr/>
          <a:lstStyle/>
          <a:p>
            <a:pPr algn="ctr"/>
            <a:r>
              <a:rPr lang="en-US" dirty="0"/>
              <a:t>PRICING REVIEW</a:t>
            </a:r>
          </a:p>
        </p:txBody>
      </p:sp>
      <p:sp>
        <p:nvSpPr>
          <p:cNvPr id="3" name="Content Placeholder 2">
            <a:extLst>
              <a:ext uri="{FF2B5EF4-FFF2-40B4-BE49-F238E27FC236}">
                <a16:creationId xmlns:a16="http://schemas.microsoft.com/office/drawing/2014/main" id="{078B86F7-C1E7-7DC9-229C-07F233644C57}"/>
              </a:ext>
            </a:extLst>
          </p:cNvPr>
          <p:cNvSpPr>
            <a:spLocks noGrp="1"/>
          </p:cNvSpPr>
          <p:nvPr>
            <p:ph idx="1"/>
          </p:nvPr>
        </p:nvSpPr>
        <p:spPr>
          <a:solidFill>
            <a:srgbClr val="FFFFFF">
              <a:alpha val="74902"/>
            </a:srgbClr>
          </a:solidFill>
        </p:spPr>
        <p:txBody>
          <a:bodyPr/>
          <a:lstStyle/>
          <a:p>
            <a:pPr marL="0" indent="0">
              <a:buNone/>
            </a:pPr>
            <a:r>
              <a:rPr lang="en-US" dirty="0"/>
              <a:t>The Pricing Review screens provide a breakdown of the Price throughout the loan's life cycle.</a:t>
            </a:r>
          </a:p>
          <a:p>
            <a:pPr marL="0" indent="0">
              <a:buNone/>
            </a:pPr>
            <a:endParaRPr lang="en-US" dirty="0"/>
          </a:p>
          <a:p>
            <a:pPr marL="0" indent="0">
              <a:buNone/>
            </a:pPr>
            <a:r>
              <a:rPr lang="en-US" dirty="0"/>
              <a:t>For simplicity, the Benchmark, Realized Anticipated Sell and the Investor Name will flow automatically to the Lock Screens.</a:t>
            </a:r>
          </a:p>
          <a:p>
            <a:pPr marL="0" indent="0">
              <a:buNone/>
            </a:pPr>
            <a:endParaRPr lang="en-US" dirty="0"/>
          </a:p>
          <a:p>
            <a:pPr marL="0" indent="0">
              <a:buNone/>
            </a:pPr>
            <a:r>
              <a:rPr lang="en-US" dirty="0"/>
              <a:t>From the Lock to Purchase Advice this screen shows a summary of the lock details.</a:t>
            </a:r>
          </a:p>
        </p:txBody>
      </p:sp>
    </p:spTree>
    <p:extLst>
      <p:ext uri="{BB962C8B-B14F-4D97-AF65-F5344CB8AC3E}">
        <p14:creationId xmlns:p14="http://schemas.microsoft.com/office/powerpoint/2010/main" val="402479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A0610-19A6-87A1-18F4-D92015ED51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E97AF-1E97-3AD0-E6FC-11A674D6A8BB}"/>
              </a:ext>
            </a:extLst>
          </p:cNvPr>
          <p:cNvSpPr>
            <a:spLocks noGrp="1"/>
          </p:cNvSpPr>
          <p:nvPr>
            <p:ph type="title"/>
          </p:nvPr>
        </p:nvSpPr>
        <p:spPr/>
        <p:txBody>
          <a:bodyPr/>
          <a:lstStyle/>
          <a:p>
            <a:pPr algn="ctr"/>
            <a:r>
              <a:rPr lang="en-US" dirty="0"/>
              <a:t>PRICING REVIEW SCREEN</a:t>
            </a:r>
          </a:p>
        </p:txBody>
      </p:sp>
      <p:pic>
        <p:nvPicPr>
          <p:cNvPr id="13" name="Content Placeholder 12">
            <a:extLst>
              <a:ext uri="{FF2B5EF4-FFF2-40B4-BE49-F238E27FC236}">
                <a16:creationId xmlns:a16="http://schemas.microsoft.com/office/drawing/2014/main" id="{F7FAFAA2-423C-ACA2-B5C7-03E33CF9E06A}"/>
              </a:ext>
            </a:extLst>
          </p:cNvPr>
          <p:cNvPicPr>
            <a:picLocks noGrp="1" noChangeAspect="1"/>
          </p:cNvPicPr>
          <p:nvPr>
            <p:ph idx="1"/>
          </p:nvPr>
        </p:nvPicPr>
        <p:blipFill>
          <a:blip r:embed="rId2"/>
          <a:srcRect r="36750"/>
          <a:stretch>
            <a:fillRect/>
          </a:stretch>
        </p:blipFill>
        <p:spPr>
          <a:xfrm>
            <a:off x="3173506" y="1463040"/>
            <a:ext cx="5844988" cy="5238829"/>
          </a:xfrm>
          <a:prstGeom prst="rect">
            <a:avLst/>
          </a:prstGeom>
          <a:ln>
            <a:solidFill>
              <a:schemeClr val="tx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C451F20C-5196-5A44-DA76-CF842BA4D9CC}"/>
              </a:ext>
            </a:extLst>
          </p:cNvPr>
          <p:cNvSpPr txBox="1"/>
          <p:nvPr/>
        </p:nvSpPr>
        <p:spPr>
          <a:xfrm>
            <a:off x="6723529" y="5448617"/>
            <a:ext cx="3119718" cy="954107"/>
          </a:xfrm>
          <a:prstGeom prst="rect">
            <a:avLst/>
          </a:prstGeom>
          <a:solidFill>
            <a:schemeClr val="bg1">
              <a:alpha val="74902"/>
            </a:schemeClr>
          </a:solidFill>
          <a:effectLst>
            <a:outerShdw blurRad="50800" dist="38100" dir="2700000" algn="tl" rotWithShape="0">
              <a:prstClr val="black">
                <a:alpha val="40000"/>
              </a:prstClr>
            </a:outerShdw>
          </a:effectLst>
        </p:spPr>
        <p:txBody>
          <a:bodyPr wrap="square" rtlCol="0">
            <a:spAutoFit/>
          </a:bodyPr>
          <a:lstStyle/>
          <a:p>
            <a:r>
              <a:rPr lang="en-US" sz="1400" b="1" dirty="0">
                <a:latin typeface="Museo Sans 300" panose="02000000000000000000"/>
              </a:rPr>
              <a:t>Note: </a:t>
            </a:r>
            <a:r>
              <a:rPr lang="en-US" sz="1400" dirty="0">
                <a:latin typeface="Museo Sans 300" panose="02000000000000000000"/>
              </a:rPr>
              <a:t>The </a:t>
            </a:r>
            <a:r>
              <a:rPr lang="en-US" sz="1400" b="1" dirty="0">
                <a:solidFill>
                  <a:schemeClr val="accent2"/>
                </a:solidFill>
                <a:latin typeface="Museo Sans 300" panose="02000000000000000000"/>
              </a:rPr>
              <a:t>Principal Amount Purchased </a:t>
            </a:r>
            <a:r>
              <a:rPr lang="en-US" sz="1400" dirty="0">
                <a:latin typeface="Museo Sans 300" panose="02000000000000000000"/>
              </a:rPr>
              <a:t>needs to be manually entered or copied into the box for the Final Purchase Amount to be calculated correctly.</a:t>
            </a:r>
          </a:p>
        </p:txBody>
      </p:sp>
      <p:cxnSp>
        <p:nvCxnSpPr>
          <p:cNvPr id="4" name="Straight Arrow Connector 3">
            <a:extLst>
              <a:ext uri="{FF2B5EF4-FFF2-40B4-BE49-F238E27FC236}">
                <a16:creationId xmlns:a16="http://schemas.microsoft.com/office/drawing/2014/main" id="{59ACC763-1215-EDFB-AF9A-82CD2C52A4E6}"/>
              </a:ext>
            </a:extLst>
          </p:cNvPr>
          <p:cNvCxnSpPr>
            <a:cxnSpLocks/>
          </p:cNvCxnSpPr>
          <p:nvPr/>
        </p:nvCxnSpPr>
        <p:spPr>
          <a:xfrm flipH="1">
            <a:off x="4180370" y="5925670"/>
            <a:ext cx="1667435" cy="0"/>
          </a:xfrm>
          <a:prstGeom prst="straightConnector1">
            <a:avLst/>
          </a:prstGeom>
          <a:ln w="57150">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0273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D64E7-2BFB-FA09-817B-54776744B3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12F0E-CC43-C707-3AB4-00567AD1C206}"/>
              </a:ext>
            </a:extLst>
          </p:cNvPr>
          <p:cNvSpPr>
            <a:spLocks noGrp="1"/>
          </p:cNvSpPr>
          <p:nvPr>
            <p:ph type="title"/>
          </p:nvPr>
        </p:nvSpPr>
        <p:spPr/>
        <p:txBody>
          <a:bodyPr/>
          <a:lstStyle/>
          <a:p>
            <a:pPr algn="ctr"/>
            <a:r>
              <a:rPr lang="en-US" dirty="0"/>
              <a:t>PURCHASE ADVICE</a:t>
            </a:r>
          </a:p>
        </p:txBody>
      </p:sp>
      <p:sp>
        <p:nvSpPr>
          <p:cNvPr id="3" name="Content Placeholder 2">
            <a:extLst>
              <a:ext uri="{FF2B5EF4-FFF2-40B4-BE49-F238E27FC236}">
                <a16:creationId xmlns:a16="http://schemas.microsoft.com/office/drawing/2014/main" id="{E587A348-995E-4076-6169-E68C0A1CC1E9}"/>
              </a:ext>
            </a:extLst>
          </p:cNvPr>
          <p:cNvSpPr>
            <a:spLocks noGrp="1"/>
          </p:cNvSpPr>
          <p:nvPr>
            <p:ph idx="1"/>
          </p:nvPr>
        </p:nvSpPr>
        <p:spPr>
          <a:solidFill>
            <a:srgbClr val="FFFFFF">
              <a:alpha val="74902"/>
            </a:srgbClr>
          </a:solidFill>
        </p:spPr>
        <p:txBody>
          <a:bodyPr/>
          <a:lstStyle/>
          <a:p>
            <a:pPr marL="0" indent="0">
              <a:buNone/>
            </a:pPr>
            <a:r>
              <a:rPr lang="en-US" dirty="0"/>
              <a:t>The Purchase Advice screen provides the ability to record the Purchase Advice information that is contained in the Investors Purchase Advice statement.</a:t>
            </a:r>
          </a:p>
          <a:p>
            <a:pPr marL="0" indent="0">
              <a:buNone/>
            </a:pPr>
            <a:endParaRPr lang="en-US" dirty="0"/>
          </a:p>
          <a:p>
            <a:pPr marL="0" indent="0">
              <a:buNone/>
            </a:pPr>
            <a:r>
              <a:rPr lang="en-US" dirty="0"/>
              <a:t>The Investor Name and contact information as well as the Realized Sell Price data will flow to the Pricing Review, Profit &amp; Loss and Final Commitment screens automatically.</a:t>
            </a:r>
          </a:p>
        </p:txBody>
      </p:sp>
    </p:spTree>
    <p:extLst>
      <p:ext uri="{BB962C8B-B14F-4D97-AF65-F5344CB8AC3E}">
        <p14:creationId xmlns:p14="http://schemas.microsoft.com/office/powerpoint/2010/main" val="401695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B187F-8B47-4AB6-A7D5-9EDE948463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11134-9FAB-8329-1450-DD007886028E}"/>
              </a:ext>
            </a:extLst>
          </p:cNvPr>
          <p:cNvSpPr>
            <a:spLocks noGrp="1"/>
          </p:cNvSpPr>
          <p:nvPr>
            <p:ph type="title"/>
          </p:nvPr>
        </p:nvSpPr>
        <p:spPr/>
        <p:txBody>
          <a:bodyPr/>
          <a:lstStyle/>
          <a:p>
            <a:pPr algn="ctr"/>
            <a:r>
              <a:rPr lang="en-US" dirty="0"/>
              <a:t>PURCHASE ADVICE</a:t>
            </a:r>
          </a:p>
        </p:txBody>
      </p:sp>
      <p:pic>
        <p:nvPicPr>
          <p:cNvPr id="5" name="Content Placeholder 4">
            <a:extLst>
              <a:ext uri="{FF2B5EF4-FFF2-40B4-BE49-F238E27FC236}">
                <a16:creationId xmlns:a16="http://schemas.microsoft.com/office/drawing/2014/main" id="{53368882-FEAB-256A-EECF-9B38156E008B}"/>
              </a:ext>
            </a:extLst>
          </p:cNvPr>
          <p:cNvPicPr>
            <a:picLocks noGrp="1" noChangeAspect="1"/>
          </p:cNvPicPr>
          <p:nvPr>
            <p:ph idx="1"/>
          </p:nvPr>
        </p:nvPicPr>
        <p:blipFill>
          <a:blip r:embed="rId2"/>
          <a:srcRect r="36819"/>
          <a:stretch>
            <a:fillRect/>
          </a:stretch>
        </p:blipFill>
        <p:spPr>
          <a:xfrm>
            <a:off x="2638600" y="1690689"/>
            <a:ext cx="6914799" cy="4688738"/>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8D65723-E4A8-F4A6-5286-0DF0E1AC6738}"/>
              </a:ext>
            </a:extLst>
          </p:cNvPr>
          <p:cNvSpPr txBox="1"/>
          <p:nvPr/>
        </p:nvSpPr>
        <p:spPr>
          <a:xfrm>
            <a:off x="7415105" y="3461630"/>
            <a:ext cx="4230048" cy="954107"/>
          </a:xfrm>
          <a:prstGeom prst="rect">
            <a:avLst/>
          </a:prstGeom>
          <a:solidFill>
            <a:srgbClr val="FFFFFF">
              <a:alpha val="74902"/>
            </a:srgbClr>
          </a:solidFill>
          <a:effectLst>
            <a:outerShdw blurRad="50800" dist="38100" dir="2700000" algn="tl" rotWithShape="0">
              <a:prstClr val="black">
                <a:alpha val="40000"/>
              </a:prstClr>
            </a:outerShdw>
          </a:effectLst>
        </p:spPr>
        <p:txBody>
          <a:bodyPr wrap="square" rtlCol="0">
            <a:spAutoFit/>
          </a:bodyPr>
          <a:lstStyle/>
          <a:p>
            <a:r>
              <a:rPr lang="en-US" sz="1400" b="1" dirty="0">
                <a:latin typeface="Museo Sans 300"/>
              </a:rPr>
              <a:t>Note:</a:t>
            </a:r>
            <a:r>
              <a:rPr lang="en-US" sz="1400" dirty="0">
                <a:latin typeface="Museo Sans 300"/>
              </a:rPr>
              <a:t> It’s important to enter your dates (First Payment Date, Sale Date, and Investor First Payment Date, etc.) since many of the fields have logic that will trigger other functions.</a:t>
            </a:r>
          </a:p>
        </p:txBody>
      </p:sp>
    </p:spTree>
    <p:extLst>
      <p:ext uri="{BB962C8B-B14F-4D97-AF65-F5344CB8AC3E}">
        <p14:creationId xmlns:p14="http://schemas.microsoft.com/office/powerpoint/2010/main" val="80646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C2DDE-5137-5EAB-F86C-55876F4148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524A8C-EDD7-BD6E-F978-7B9B305520FA}"/>
              </a:ext>
            </a:extLst>
          </p:cNvPr>
          <p:cNvSpPr>
            <a:spLocks noGrp="1"/>
          </p:cNvSpPr>
          <p:nvPr>
            <p:ph type="title"/>
          </p:nvPr>
        </p:nvSpPr>
        <p:spPr/>
        <p:txBody>
          <a:bodyPr/>
          <a:lstStyle/>
          <a:p>
            <a:pPr algn="ctr"/>
            <a:r>
              <a:rPr lang="en-US" dirty="0"/>
              <a:t>Purchase Advice Screen</a:t>
            </a:r>
          </a:p>
        </p:txBody>
      </p:sp>
      <p:pic>
        <p:nvPicPr>
          <p:cNvPr id="5" name="Content Placeholder 4">
            <a:extLst>
              <a:ext uri="{FF2B5EF4-FFF2-40B4-BE49-F238E27FC236}">
                <a16:creationId xmlns:a16="http://schemas.microsoft.com/office/drawing/2014/main" id="{EBBE8470-377B-FF3C-1329-CC6F6D24DE01}"/>
              </a:ext>
            </a:extLst>
          </p:cNvPr>
          <p:cNvPicPr>
            <a:picLocks noGrp="1" noChangeAspect="1"/>
          </p:cNvPicPr>
          <p:nvPr>
            <p:ph idx="1"/>
          </p:nvPr>
        </p:nvPicPr>
        <p:blipFill>
          <a:blip r:embed="rId2"/>
          <a:stretch>
            <a:fillRect/>
          </a:stretch>
        </p:blipFill>
        <p:spPr>
          <a:xfrm>
            <a:off x="1166749" y="1810871"/>
            <a:ext cx="9858501" cy="4683112"/>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DC17416-2279-6272-80A7-60FB0CDBA5AC}"/>
              </a:ext>
            </a:extLst>
          </p:cNvPr>
          <p:cNvSpPr txBox="1"/>
          <p:nvPr/>
        </p:nvSpPr>
        <p:spPr>
          <a:xfrm>
            <a:off x="8501499" y="2463944"/>
            <a:ext cx="3400673" cy="738664"/>
          </a:xfrm>
          <a:prstGeom prst="rect">
            <a:avLst/>
          </a:prstGeom>
          <a:solidFill>
            <a:srgbClr val="FFFFFF">
              <a:alpha val="74902"/>
            </a:srgbClr>
          </a:solidFill>
          <a:effectLst>
            <a:outerShdw blurRad="50800" dist="38100" dir="2700000" algn="tl" rotWithShape="0">
              <a:prstClr val="black">
                <a:alpha val="40000"/>
              </a:prstClr>
            </a:outerShdw>
          </a:effectLst>
        </p:spPr>
        <p:txBody>
          <a:bodyPr wrap="square" rtlCol="0">
            <a:spAutoFit/>
          </a:bodyPr>
          <a:lstStyle/>
          <a:p>
            <a:r>
              <a:rPr lang="en-US" sz="1400" b="1" dirty="0">
                <a:latin typeface="Museo Sans 300"/>
              </a:rPr>
              <a:t>Note:  </a:t>
            </a:r>
            <a:r>
              <a:rPr lang="en-US" sz="1400" dirty="0">
                <a:latin typeface="Museo Sans 300"/>
              </a:rPr>
              <a:t>Escrow fees from Section G of the fees sheet, need to be manually entered by using the </a:t>
            </a:r>
            <a:r>
              <a:rPr lang="en-US" sz="1400" b="1" dirty="0">
                <a:solidFill>
                  <a:schemeClr val="accent2"/>
                </a:solidFill>
                <a:latin typeface="Museo Sans 300"/>
              </a:rPr>
              <a:t>plus</a:t>
            </a:r>
            <a:r>
              <a:rPr lang="en-US" sz="1400" b="1" dirty="0">
                <a:latin typeface="Museo Sans 300"/>
              </a:rPr>
              <a:t> </a:t>
            </a:r>
            <a:r>
              <a:rPr lang="en-US" sz="1400" b="1" dirty="0">
                <a:solidFill>
                  <a:schemeClr val="accent2"/>
                </a:solidFill>
                <a:latin typeface="Museo Sans 300"/>
              </a:rPr>
              <a:t>icon</a:t>
            </a:r>
            <a:r>
              <a:rPr lang="en-US" sz="1400" dirty="0">
                <a:latin typeface="Museo Sans 300"/>
              </a:rPr>
              <a:t>.</a:t>
            </a:r>
            <a:r>
              <a:rPr lang="en-US" sz="1400" dirty="0">
                <a:solidFill>
                  <a:schemeClr val="accent2"/>
                </a:solidFill>
                <a:latin typeface="Museo Sans 300"/>
              </a:rPr>
              <a:t> </a:t>
            </a:r>
          </a:p>
        </p:txBody>
      </p:sp>
      <p:cxnSp>
        <p:nvCxnSpPr>
          <p:cNvPr id="11" name="Straight Arrow Connector 10">
            <a:extLst>
              <a:ext uri="{FF2B5EF4-FFF2-40B4-BE49-F238E27FC236}">
                <a16:creationId xmlns:a16="http://schemas.microsoft.com/office/drawing/2014/main" id="{D5D9E681-6399-F401-B9DE-B245AEFDCF21}"/>
              </a:ext>
            </a:extLst>
          </p:cNvPr>
          <p:cNvCxnSpPr>
            <a:cxnSpLocks/>
          </p:cNvCxnSpPr>
          <p:nvPr/>
        </p:nvCxnSpPr>
        <p:spPr>
          <a:xfrm flipH="1">
            <a:off x="9717742" y="1990165"/>
            <a:ext cx="788894" cy="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20780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2E132-A19D-EB27-6E41-F389C8457B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66BF2C-26F2-439B-6FF2-D934853435A9}"/>
              </a:ext>
            </a:extLst>
          </p:cNvPr>
          <p:cNvSpPr>
            <a:spLocks noGrp="1"/>
          </p:cNvSpPr>
          <p:nvPr>
            <p:ph type="title"/>
          </p:nvPr>
        </p:nvSpPr>
        <p:spPr/>
        <p:txBody>
          <a:bodyPr/>
          <a:lstStyle/>
          <a:p>
            <a:pPr algn="ctr"/>
            <a:r>
              <a:rPr lang="en-US" dirty="0"/>
              <a:t>FINAL COMMITMENT</a:t>
            </a:r>
          </a:p>
        </p:txBody>
      </p:sp>
      <p:sp>
        <p:nvSpPr>
          <p:cNvPr id="3" name="Content Placeholder 2">
            <a:extLst>
              <a:ext uri="{FF2B5EF4-FFF2-40B4-BE49-F238E27FC236}">
                <a16:creationId xmlns:a16="http://schemas.microsoft.com/office/drawing/2014/main" id="{60364243-1D94-868B-2CCD-A020939DBC42}"/>
              </a:ext>
            </a:extLst>
          </p:cNvPr>
          <p:cNvSpPr>
            <a:spLocks noGrp="1"/>
          </p:cNvSpPr>
          <p:nvPr>
            <p:ph idx="1"/>
          </p:nvPr>
        </p:nvSpPr>
        <p:spPr>
          <a:solidFill>
            <a:srgbClr val="FFFFFF">
              <a:alpha val="74902"/>
            </a:srgbClr>
          </a:solidFill>
        </p:spPr>
        <p:txBody>
          <a:bodyPr/>
          <a:lstStyle/>
          <a:p>
            <a:pPr marL="0" indent="0">
              <a:buNone/>
            </a:pPr>
            <a:r>
              <a:rPr lang="en-US" dirty="0"/>
              <a:t>The Final Commitment screen provides a centralized place </a:t>
            </a:r>
          </a:p>
          <a:p>
            <a:pPr marL="0" indent="0">
              <a:buNone/>
            </a:pPr>
            <a:r>
              <a:rPr lang="en-US" dirty="0"/>
              <a:t>where all necessary commitment and some optional datapoints can be recorded.</a:t>
            </a:r>
          </a:p>
          <a:p>
            <a:pPr marL="0" indent="0">
              <a:buNone/>
            </a:pPr>
            <a:endParaRPr lang="en-US" dirty="0"/>
          </a:p>
          <a:p>
            <a:pPr marL="0" indent="0">
              <a:buNone/>
            </a:pPr>
            <a:r>
              <a:rPr lang="en-US" dirty="0"/>
              <a:t>This screen captures Purchase Price all the way through Investor Delivery Information.</a:t>
            </a:r>
          </a:p>
        </p:txBody>
      </p:sp>
    </p:spTree>
    <p:extLst>
      <p:ext uri="{BB962C8B-B14F-4D97-AF65-F5344CB8AC3E}">
        <p14:creationId xmlns:p14="http://schemas.microsoft.com/office/powerpoint/2010/main" val="6121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ADE06-C7A4-9057-1075-CD06989E6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B4D64B-0FA3-3CE4-DAE3-8ABFE4FD5BE6}"/>
              </a:ext>
            </a:extLst>
          </p:cNvPr>
          <p:cNvSpPr>
            <a:spLocks noGrp="1"/>
          </p:cNvSpPr>
          <p:nvPr>
            <p:ph type="title"/>
          </p:nvPr>
        </p:nvSpPr>
        <p:spPr/>
        <p:txBody>
          <a:bodyPr/>
          <a:lstStyle/>
          <a:p>
            <a:pPr algn="ctr"/>
            <a:r>
              <a:rPr lang="en-US" dirty="0"/>
              <a:t>Final Commitment Screen</a:t>
            </a:r>
          </a:p>
        </p:txBody>
      </p:sp>
      <p:pic>
        <p:nvPicPr>
          <p:cNvPr id="9" name="Content Placeholder 8">
            <a:extLst>
              <a:ext uri="{FF2B5EF4-FFF2-40B4-BE49-F238E27FC236}">
                <a16:creationId xmlns:a16="http://schemas.microsoft.com/office/drawing/2014/main" id="{40EA698F-4D7A-0F59-1F59-75991FFAC5F1}"/>
              </a:ext>
            </a:extLst>
          </p:cNvPr>
          <p:cNvPicPr>
            <a:picLocks noGrp="1" noChangeAspect="1"/>
          </p:cNvPicPr>
          <p:nvPr>
            <p:ph idx="1"/>
          </p:nvPr>
        </p:nvPicPr>
        <p:blipFill>
          <a:blip r:embed="rId2"/>
          <a:stretch>
            <a:fillRect/>
          </a:stretch>
        </p:blipFill>
        <p:spPr>
          <a:xfrm>
            <a:off x="1639388" y="1690688"/>
            <a:ext cx="8913223" cy="4869153"/>
          </a:xfrm>
          <a:prstGeom prst="rect">
            <a:avLst/>
          </a:prstGeom>
          <a:ln>
            <a:solidFill>
              <a:schemeClr val="tx1"/>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BE6F33E6-5E55-8CA3-D6F2-F6EFA31FD502}"/>
              </a:ext>
            </a:extLst>
          </p:cNvPr>
          <p:cNvSpPr txBox="1"/>
          <p:nvPr/>
        </p:nvSpPr>
        <p:spPr>
          <a:xfrm>
            <a:off x="6096000" y="2870409"/>
            <a:ext cx="4023360" cy="523220"/>
          </a:xfrm>
          <a:prstGeom prst="rect">
            <a:avLst/>
          </a:prstGeom>
          <a:solidFill>
            <a:srgbClr val="FFFFFF">
              <a:alpha val="74902"/>
            </a:srgbClr>
          </a:solidFill>
          <a:effectLst>
            <a:outerShdw blurRad="50800" dist="38100" dir="2700000" algn="tl" rotWithShape="0">
              <a:prstClr val="black">
                <a:alpha val="40000"/>
              </a:prstClr>
            </a:outerShdw>
          </a:effectLst>
        </p:spPr>
        <p:txBody>
          <a:bodyPr wrap="square" rtlCol="0">
            <a:spAutoFit/>
          </a:bodyPr>
          <a:lstStyle/>
          <a:p>
            <a:r>
              <a:rPr lang="en-US" sz="1400" b="1" dirty="0">
                <a:latin typeface="Museo Sans 300"/>
              </a:rPr>
              <a:t>Note:</a:t>
            </a:r>
            <a:r>
              <a:rPr lang="en-US" sz="1400" dirty="0">
                <a:latin typeface="Museo Sans 300"/>
              </a:rPr>
              <a:t> The Anticipated Commitment Information section is </a:t>
            </a:r>
            <a:r>
              <a:rPr lang="en-US" sz="1400" b="1" dirty="0">
                <a:solidFill>
                  <a:schemeClr val="accent2"/>
                </a:solidFill>
                <a:latin typeface="Museo Sans 300"/>
              </a:rPr>
              <a:t>optional</a:t>
            </a:r>
            <a:r>
              <a:rPr lang="en-US" sz="1400" dirty="0">
                <a:solidFill>
                  <a:schemeClr val="accent2"/>
                </a:solidFill>
                <a:latin typeface="Museo Sans 300"/>
              </a:rPr>
              <a:t> </a:t>
            </a:r>
            <a:r>
              <a:rPr lang="en-US" sz="1400" dirty="0">
                <a:latin typeface="Museo Sans 300"/>
              </a:rPr>
              <a:t>for the user to complete.</a:t>
            </a:r>
            <a:endParaRPr lang="en-US" sz="1400" dirty="0">
              <a:solidFill>
                <a:schemeClr val="accent2"/>
              </a:solidFill>
              <a:latin typeface="Museo Sans 300"/>
            </a:endParaRPr>
          </a:p>
        </p:txBody>
      </p:sp>
      <p:sp>
        <p:nvSpPr>
          <p:cNvPr id="18" name="TextBox 17">
            <a:extLst>
              <a:ext uri="{FF2B5EF4-FFF2-40B4-BE49-F238E27FC236}">
                <a16:creationId xmlns:a16="http://schemas.microsoft.com/office/drawing/2014/main" id="{8E516D4A-B284-BBA7-4FE0-FD6B20E9CF1E}"/>
              </a:ext>
            </a:extLst>
          </p:cNvPr>
          <p:cNvSpPr txBox="1"/>
          <p:nvPr/>
        </p:nvSpPr>
        <p:spPr>
          <a:xfrm>
            <a:off x="6052329" y="4892437"/>
            <a:ext cx="4500282" cy="1600438"/>
          </a:xfrm>
          <a:prstGeom prst="rect">
            <a:avLst/>
          </a:prstGeom>
          <a:solidFill>
            <a:srgbClr val="FFFFFF">
              <a:alpha val="74902"/>
            </a:srgbClr>
          </a:solidFill>
          <a:effectLst>
            <a:outerShdw blurRad="50800" dist="38100" dir="2700000" algn="tl" rotWithShape="0">
              <a:prstClr val="black">
                <a:alpha val="40000"/>
              </a:prstClr>
            </a:outerShdw>
          </a:effectLst>
        </p:spPr>
        <p:txBody>
          <a:bodyPr wrap="square" rtlCol="0">
            <a:spAutoFit/>
          </a:bodyPr>
          <a:lstStyle/>
          <a:p>
            <a:r>
              <a:rPr lang="en-US" sz="1400" b="1" dirty="0">
                <a:latin typeface="Museo Sans 300"/>
              </a:rPr>
              <a:t>Note: </a:t>
            </a:r>
            <a:r>
              <a:rPr lang="en-US" sz="1400" dirty="0">
                <a:latin typeface="Museo Sans 300"/>
              </a:rPr>
              <a:t>If the previous Lock and Secondary screens have been entered, the data from those screens will appear in the Anticipated Gain/Loss Information section.</a:t>
            </a:r>
          </a:p>
          <a:p>
            <a:endParaRPr lang="en-US" sz="1400" i="1" dirty="0">
              <a:latin typeface="Museo Sans 300"/>
            </a:endParaRPr>
          </a:p>
          <a:p>
            <a:r>
              <a:rPr lang="en-US" sz="1400" i="1" dirty="0">
                <a:latin typeface="Museo Sans 300"/>
              </a:rPr>
              <a:t>If you don’t see data populated in this section, please review your Confirm, Pricing Review &amp; Purchase Advice screens.</a:t>
            </a:r>
          </a:p>
        </p:txBody>
      </p:sp>
    </p:spTree>
    <p:extLst>
      <p:ext uri="{BB962C8B-B14F-4D97-AF65-F5344CB8AC3E}">
        <p14:creationId xmlns:p14="http://schemas.microsoft.com/office/powerpoint/2010/main" val="411209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02AAE-11F4-0BA9-9A6F-3D56A8480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669E5-0EF9-0833-8FD0-FB8CE353232B}"/>
              </a:ext>
            </a:extLst>
          </p:cNvPr>
          <p:cNvSpPr>
            <a:spLocks noGrp="1"/>
          </p:cNvSpPr>
          <p:nvPr>
            <p:ph type="title"/>
          </p:nvPr>
        </p:nvSpPr>
        <p:spPr/>
        <p:txBody>
          <a:bodyPr/>
          <a:lstStyle/>
          <a:p>
            <a:pPr algn="ctr"/>
            <a:r>
              <a:rPr lang="en-US" dirty="0"/>
              <a:t>Final Commitment Screen</a:t>
            </a:r>
          </a:p>
        </p:txBody>
      </p:sp>
      <p:pic>
        <p:nvPicPr>
          <p:cNvPr id="5" name="Content Placeholder 4">
            <a:extLst>
              <a:ext uri="{FF2B5EF4-FFF2-40B4-BE49-F238E27FC236}">
                <a16:creationId xmlns:a16="http://schemas.microsoft.com/office/drawing/2014/main" id="{32D37767-9A42-2474-077C-C188D278E4B2}"/>
              </a:ext>
            </a:extLst>
          </p:cNvPr>
          <p:cNvPicPr>
            <a:picLocks noGrp="1" noChangeAspect="1"/>
          </p:cNvPicPr>
          <p:nvPr>
            <p:ph idx="1"/>
          </p:nvPr>
        </p:nvPicPr>
        <p:blipFill>
          <a:blip r:embed="rId2"/>
          <a:stretch>
            <a:fillRect/>
          </a:stretch>
        </p:blipFill>
        <p:spPr>
          <a:xfrm>
            <a:off x="2113045" y="1690688"/>
            <a:ext cx="7965910" cy="4881327"/>
          </a:xfrm>
          <a:prstGeom prst="rect">
            <a:avLst/>
          </a:prstGeom>
          <a:ln>
            <a:solidFill>
              <a:schemeClr val="tx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78B2E09F-B630-AB95-089D-9883B1CCC4AF}"/>
              </a:ext>
            </a:extLst>
          </p:cNvPr>
          <p:cNvSpPr txBox="1"/>
          <p:nvPr/>
        </p:nvSpPr>
        <p:spPr>
          <a:xfrm>
            <a:off x="5551864" y="2584141"/>
            <a:ext cx="4177553" cy="738664"/>
          </a:xfrm>
          <a:prstGeom prst="rect">
            <a:avLst/>
          </a:prstGeom>
          <a:solidFill>
            <a:srgbClr val="FFFFFF">
              <a:alpha val="74902"/>
            </a:srgbClr>
          </a:solidFill>
          <a:effectLst>
            <a:outerShdw blurRad="50800" dist="38100" dir="2700000" algn="tl" rotWithShape="0">
              <a:prstClr val="black">
                <a:alpha val="40000"/>
              </a:prstClr>
            </a:outerShdw>
          </a:effectLst>
        </p:spPr>
        <p:txBody>
          <a:bodyPr wrap="square" rtlCol="0">
            <a:spAutoFit/>
          </a:bodyPr>
          <a:lstStyle/>
          <a:p>
            <a:r>
              <a:rPr lang="en-US" sz="1400" b="1" dirty="0">
                <a:latin typeface="Museo Sans 300"/>
              </a:rPr>
              <a:t>Note: </a:t>
            </a:r>
            <a:r>
              <a:rPr lang="en-US" sz="1400" dirty="0">
                <a:latin typeface="Museo Sans 300"/>
              </a:rPr>
              <a:t>It is important to enter dates if it applies to your transaction, before moving to the next section.  The logic in Path depends on numerous fields like these.</a:t>
            </a:r>
          </a:p>
        </p:txBody>
      </p:sp>
      <p:sp>
        <p:nvSpPr>
          <p:cNvPr id="9" name="TextBox 8">
            <a:extLst>
              <a:ext uri="{FF2B5EF4-FFF2-40B4-BE49-F238E27FC236}">
                <a16:creationId xmlns:a16="http://schemas.microsoft.com/office/drawing/2014/main" id="{BC336FB4-8341-B363-106E-B760D03CAFEB}"/>
              </a:ext>
            </a:extLst>
          </p:cNvPr>
          <p:cNvSpPr txBox="1"/>
          <p:nvPr/>
        </p:nvSpPr>
        <p:spPr>
          <a:xfrm>
            <a:off x="6364941" y="4679576"/>
            <a:ext cx="4030318" cy="954107"/>
          </a:xfrm>
          <a:prstGeom prst="rect">
            <a:avLst/>
          </a:prstGeom>
          <a:solidFill>
            <a:srgbClr val="FFFFFF">
              <a:alpha val="74902"/>
            </a:srgbClr>
          </a:solidFill>
          <a:effectLst>
            <a:outerShdw blurRad="50800" dist="38100" dir="2700000" algn="tl" rotWithShape="0">
              <a:prstClr val="black">
                <a:alpha val="40000"/>
              </a:prstClr>
            </a:outerShdw>
          </a:effectLst>
        </p:spPr>
        <p:txBody>
          <a:bodyPr wrap="square" rtlCol="0">
            <a:spAutoFit/>
          </a:bodyPr>
          <a:lstStyle/>
          <a:p>
            <a:r>
              <a:rPr lang="en-US" sz="1400" b="1" dirty="0">
                <a:latin typeface="Museo Sans 300"/>
              </a:rPr>
              <a:t>Note:</a:t>
            </a:r>
            <a:r>
              <a:rPr lang="en-US" sz="1400" dirty="0">
                <a:latin typeface="Museo Sans 300"/>
              </a:rPr>
              <a:t> The Realized Gain/Loss Information section will show if you are achieving your margins.  This data will flow from your other completed Secondary screens.</a:t>
            </a:r>
          </a:p>
        </p:txBody>
      </p:sp>
    </p:spTree>
    <p:extLst>
      <p:ext uri="{BB962C8B-B14F-4D97-AF65-F5344CB8AC3E}">
        <p14:creationId xmlns:p14="http://schemas.microsoft.com/office/powerpoint/2010/main" val="3460681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FB0B-6F25-5A8A-05F3-8DA8406470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9E11A-33C9-FB7A-660D-5FC05526329C}"/>
              </a:ext>
            </a:extLst>
          </p:cNvPr>
          <p:cNvSpPr>
            <a:spLocks noGrp="1"/>
          </p:cNvSpPr>
          <p:nvPr>
            <p:ph type="title"/>
          </p:nvPr>
        </p:nvSpPr>
        <p:spPr/>
        <p:txBody>
          <a:bodyPr/>
          <a:lstStyle/>
          <a:p>
            <a:pPr algn="ctr"/>
            <a:r>
              <a:rPr lang="en-US" dirty="0"/>
              <a:t>Final Commitment Screen</a:t>
            </a:r>
          </a:p>
        </p:txBody>
      </p:sp>
      <p:pic>
        <p:nvPicPr>
          <p:cNvPr id="9" name="Content Placeholder 8">
            <a:extLst>
              <a:ext uri="{FF2B5EF4-FFF2-40B4-BE49-F238E27FC236}">
                <a16:creationId xmlns:a16="http://schemas.microsoft.com/office/drawing/2014/main" id="{6312711C-6B33-9996-E7DA-005A05202B7E}"/>
              </a:ext>
            </a:extLst>
          </p:cNvPr>
          <p:cNvPicPr>
            <a:picLocks noGrp="1" noChangeAspect="1"/>
          </p:cNvPicPr>
          <p:nvPr>
            <p:ph idx="1"/>
          </p:nvPr>
        </p:nvPicPr>
        <p:blipFill>
          <a:blip r:embed="rId2"/>
          <a:stretch>
            <a:fillRect/>
          </a:stretch>
        </p:blipFill>
        <p:spPr>
          <a:xfrm>
            <a:off x="1005840" y="1645920"/>
            <a:ext cx="10249490" cy="4657075"/>
          </a:xfrm>
          <a:prstGeom prst="rect">
            <a:avLst/>
          </a:prstGeom>
          <a:ln>
            <a:solidFill>
              <a:schemeClr val="tx1"/>
            </a:solidFill>
          </a:ln>
        </p:spPr>
      </p:pic>
      <p:sp>
        <p:nvSpPr>
          <p:cNvPr id="10" name="TextBox 9">
            <a:extLst>
              <a:ext uri="{FF2B5EF4-FFF2-40B4-BE49-F238E27FC236}">
                <a16:creationId xmlns:a16="http://schemas.microsoft.com/office/drawing/2014/main" id="{E726B869-9DDB-72B7-6AE6-F4B1FF2169B5}"/>
              </a:ext>
            </a:extLst>
          </p:cNvPr>
          <p:cNvSpPr txBox="1"/>
          <p:nvPr/>
        </p:nvSpPr>
        <p:spPr>
          <a:xfrm>
            <a:off x="8465371" y="2567709"/>
            <a:ext cx="2720789" cy="1384995"/>
          </a:xfrm>
          <a:prstGeom prst="rect">
            <a:avLst/>
          </a:prstGeom>
          <a:solidFill>
            <a:srgbClr val="FFFFFF">
              <a:alpha val="74902"/>
            </a:srgbClr>
          </a:solidFill>
          <a:effectLst>
            <a:outerShdw blurRad="50800" dist="38100" dir="2700000" algn="tl" rotWithShape="0">
              <a:prstClr val="black">
                <a:alpha val="40000"/>
              </a:prstClr>
            </a:outerShdw>
          </a:effectLst>
        </p:spPr>
        <p:txBody>
          <a:bodyPr wrap="square" rtlCol="0">
            <a:spAutoFit/>
          </a:bodyPr>
          <a:lstStyle/>
          <a:p>
            <a:r>
              <a:rPr lang="en-US" sz="1400" b="1" dirty="0">
                <a:latin typeface="Museo Sans 300"/>
              </a:rPr>
              <a:t>Note:  </a:t>
            </a:r>
            <a:r>
              <a:rPr lang="en-US" sz="1400" dirty="0">
                <a:latin typeface="Museo Sans 300"/>
              </a:rPr>
              <a:t>The Additional Tracking tab is for users who need to pull loans they will sell on the Secondary Market.  It will assist with the system of record &amp; file documentation. </a:t>
            </a:r>
          </a:p>
        </p:txBody>
      </p:sp>
    </p:spTree>
    <p:extLst>
      <p:ext uri="{BB962C8B-B14F-4D97-AF65-F5344CB8AC3E}">
        <p14:creationId xmlns:p14="http://schemas.microsoft.com/office/powerpoint/2010/main" val="286697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B2BB2-F879-06E8-856B-8FBF90CE4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4808B-0E11-B635-38C0-CC138A444810}"/>
              </a:ext>
            </a:extLst>
          </p:cNvPr>
          <p:cNvSpPr>
            <a:spLocks noGrp="1"/>
          </p:cNvSpPr>
          <p:nvPr>
            <p:ph type="title"/>
          </p:nvPr>
        </p:nvSpPr>
        <p:spPr/>
        <p:txBody>
          <a:bodyPr/>
          <a:lstStyle/>
          <a:p>
            <a:pPr algn="ctr"/>
            <a:r>
              <a:rPr lang="en-US" dirty="0"/>
              <a:t>PROFIT &amp; LOSS SCREEN</a:t>
            </a:r>
          </a:p>
        </p:txBody>
      </p:sp>
      <p:sp>
        <p:nvSpPr>
          <p:cNvPr id="3" name="Content Placeholder 2">
            <a:extLst>
              <a:ext uri="{FF2B5EF4-FFF2-40B4-BE49-F238E27FC236}">
                <a16:creationId xmlns:a16="http://schemas.microsoft.com/office/drawing/2014/main" id="{19F8CDEB-81B6-E717-4F39-BFE99A71B270}"/>
              </a:ext>
            </a:extLst>
          </p:cNvPr>
          <p:cNvSpPr>
            <a:spLocks noGrp="1"/>
          </p:cNvSpPr>
          <p:nvPr>
            <p:ph idx="1"/>
          </p:nvPr>
        </p:nvSpPr>
        <p:spPr>
          <a:solidFill>
            <a:srgbClr val="FFFFFF">
              <a:alpha val="74902"/>
            </a:srgbClr>
          </a:solidFill>
        </p:spPr>
        <p:txBody>
          <a:bodyPr/>
          <a:lstStyle/>
          <a:p>
            <a:pPr marL="0" indent="0">
              <a:buNone/>
            </a:pPr>
            <a:r>
              <a:rPr lang="en-US" dirty="0"/>
              <a:t>The Profit &amp; Loss screen is a comprehensive view of how much the loan will earn or cost a lender.</a:t>
            </a:r>
          </a:p>
          <a:p>
            <a:pPr marL="0" indent="0">
              <a:buNone/>
            </a:pPr>
            <a:endParaRPr lang="en-US" dirty="0"/>
          </a:p>
          <a:p>
            <a:pPr marL="0" indent="0">
              <a:buNone/>
            </a:pPr>
            <a:r>
              <a:rPr lang="en-US" dirty="0"/>
              <a:t>It is designed to clearly build reports from the debits and credits throughout the life cycle of the loan.</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422956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D9AD4-1C83-4C2E-A139-BC3797B07ABA}"/>
              </a:ext>
            </a:extLst>
          </p:cNvPr>
          <p:cNvSpPr>
            <a:spLocks noGrp="1"/>
          </p:cNvSpPr>
          <p:nvPr>
            <p:ph type="title"/>
          </p:nvPr>
        </p:nvSpPr>
        <p:spPr/>
        <p:txBody>
          <a:bodyPr>
            <a:normAutofit/>
          </a:bodyPr>
          <a:lstStyle/>
          <a:p>
            <a:r>
              <a:rPr lang="en-US" sz="3600" dirty="0"/>
              <a:t>Housekeeping</a:t>
            </a:r>
          </a:p>
        </p:txBody>
      </p:sp>
      <p:sp>
        <p:nvSpPr>
          <p:cNvPr id="3" name="Content Placeholder 2">
            <a:extLst>
              <a:ext uri="{FF2B5EF4-FFF2-40B4-BE49-F238E27FC236}">
                <a16:creationId xmlns:a16="http://schemas.microsoft.com/office/drawing/2014/main" id="{CBCAE9A8-664E-4E68-8C6A-98CA8E730A92}"/>
              </a:ext>
            </a:extLst>
          </p:cNvPr>
          <p:cNvSpPr>
            <a:spLocks noGrp="1"/>
          </p:cNvSpPr>
          <p:nvPr>
            <p:ph idx="1"/>
          </p:nvPr>
        </p:nvSpPr>
        <p:spPr>
          <a:xfrm>
            <a:off x="838200" y="1704930"/>
            <a:ext cx="10169434" cy="4061369"/>
          </a:xfrm>
        </p:spPr>
        <p:txBody>
          <a:bodyPr>
            <a:normAutofit fontScale="55000" lnSpcReduction="20000"/>
          </a:bodyPr>
          <a:lstStyle/>
          <a:p>
            <a:pPr marL="0" indent="0">
              <a:buNone/>
            </a:pPr>
            <a:r>
              <a:rPr lang="en-US" b="1" dirty="0">
                <a:latin typeface="Raleway Black" panose="020B0A03030101060003" pitchFamily="34" charset="0"/>
              </a:rPr>
              <a:t>Legal Disclaimer</a:t>
            </a:r>
          </a:p>
          <a:p>
            <a:pPr marL="0" indent="0">
              <a:lnSpc>
                <a:spcPct val="170000"/>
              </a:lnSpc>
              <a:spcAft>
                <a:spcPts val="600"/>
              </a:spcAft>
              <a:buNone/>
            </a:pPr>
            <a:r>
              <a:rPr lang="en-US" sz="2500" dirty="0">
                <a:latin typeface="Raleway Light" panose="020B0403030101060003" pitchFamily="34" charset="0"/>
              </a:rPr>
              <a:t>The information presented herein is confidential and proprietary to Calyx Technology Inc., doing business as Calyx Software (“Calyx”), and may not be disclosed without the prior written consent of Calyx. This presentation is intended solely to provide general information and does not constitute legal, financial, or other professional advice or opinion. The content is believed to be accurate as of the date of presentation; however, Calyx makes no representations or warranties regarding its completeness or accuracy. Any examples included are for illustrative purposes only. Any resemblance to actual persons, entities, places, or events is purely coincidental and unintentional. Such examples are not intended to serve as legal advice or guidance. No part of this presentation may be reproduced, modified, distributed, printed, or publicly displayed without the prior written permission of Calyx.</a:t>
            </a:r>
          </a:p>
          <a:p>
            <a:pPr marL="0" indent="0">
              <a:lnSpc>
                <a:spcPct val="170000"/>
              </a:lnSpc>
              <a:spcAft>
                <a:spcPts val="600"/>
              </a:spcAft>
              <a:buNone/>
            </a:pPr>
            <a:r>
              <a:rPr lang="en-US" sz="2500" dirty="0">
                <a:latin typeface="Raleway Light" panose="020B0403030101060003" pitchFamily="34" charset="0"/>
              </a:rPr>
              <a:t>© Calyx Technology, Inc. 2026. Calyx and Calyx Software are registered trademarks of Calyx Technology, Inc. All rights reserved.</a:t>
            </a:r>
          </a:p>
          <a:p>
            <a:pPr marL="0" indent="0">
              <a:buNone/>
            </a:pPr>
            <a:endParaRPr lang="en-US" dirty="0"/>
          </a:p>
          <a:p>
            <a:endParaRPr lang="en-US" dirty="0"/>
          </a:p>
        </p:txBody>
      </p:sp>
    </p:spTree>
    <p:extLst>
      <p:ext uri="{BB962C8B-B14F-4D97-AF65-F5344CB8AC3E}">
        <p14:creationId xmlns:p14="http://schemas.microsoft.com/office/powerpoint/2010/main" val="1457053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74444-940D-5016-22C6-3A7688187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C160C-98DC-78BB-40EC-B373B90B0FB4}"/>
              </a:ext>
            </a:extLst>
          </p:cNvPr>
          <p:cNvSpPr>
            <a:spLocks noGrp="1"/>
          </p:cNvSpPr>
          <p:nvPr>
            <p:ph type="title"/>
          </p:nvPr>
        </p:nvSpPr>
        <p:spPr/>
        <p:txBody>
          <a:bodyPr/>
          <a:lstStyle/>
          <a:p>
            <a:pPr algn="ctr"/>
            <a:r>
              <a:rPr lang="en-US" dirty="0"/>
              <a:t>Effectiveness of the Profit &amp; Loss</a:t>
            </a:r>
          </a:p>
        </p:txBody>
      </p:sp>
      <p:sp>
        <p:nvSpPr>
          <p:cNvPr id="3" name="Content Placeholder 2">
            <a:extLst>
              <a:ext uri="{FF2B5EF4-FFF2-40B4-BE49-F238E27FC236}">
                <a16:creationId xmlns:a16="http://schemas.microsoft.com/office/drawing/2014/main" id="{913C5775-9C52-BB4D-85BF-326E86D6B69E}"/>
              </a:ext>
            </a:extLst>
          </p:cNvPr>
          <p:cNvSpPr>
            <a:spLocks noGrp="1"/>
          </p:cNvSpPr>
          <p:nvPr>
            <p:ph idx="1"/>
          </p:nvPr>
        </p:nvSpPr>
        <p:spPr>
          <a:xfrm>
            <a:off x="838200" y="1825625"/>
            <a:ext cx="10515600" cy="4348752"/>
          </a:xfrm>
          <a:solidFill>
            <a:srgbClr val="FFFFFF">
              <a:alpha val="74902"/>
            </a:srgbClr>
          </a:solidFill>
        </p:spPr>
        <p:txBody>
          <a:bodyPr/>
          <a:lstStyle/>
          <a:p>
            <a:pPr marL="0" indent="0" algn="ctr">
              <a:buNone/>
            </a:pPr>
            <a:r>
              <a:rPr lang="en-US" dirty="0"/>
              <a:t>How does Path’s Profit &amp; Loss help Decision Makers / Business Owners?</a:t>
            </a:r>
          </a:p>
          <a:p>
            <a:pPr marL="0" indent="0">
              <a:buNone/>
            </a:pPr>
            <a:endParaRPr lang="en-US" dirty="0"/>
          </a:p>
          <a:p>
            <a:pPr marL="0" indent="0">
              <a:buNone/>
            </a:pPr>
            <a:r>
              <a:rPr lang="en-US" dirty="0"/>
              <a:t>		Shows the most important aspects of the loan for </a:t>
            </a:r>
          </a:p>
          <a:p>
            <a:pPr marL="0" indent="0">
              <a:buNone/>
            </a:pPr>
            <a:r>
              <a:rPr lang="en-US" dirty="0"/>
              <a:t>		Decision Makers / Business Owners on </a:t>
            </a:r>
            <a:r>
              <a:rPr lang="en-US" i="1" dirty="0">
                <a:solidFill>
                  <a:schemeClr val="accent2"/>
                </a:solidFill>
              </a:rPr>
              <a:t>one</a:t>
            </a:r>
            <a:r>
              <a:rPr lang="en-US" dirty="0"/>
              <a:t> screen.</a:t>
            </a:r>
          </a:p>
          <a:p>
            <a:pPr marL="0" indent="0">
              <a:buNone/>
            </a:pPr>
            <a:endParaRPr lang="en-US" sz="2000" dirty="0"/>
          </a:p>
        </p:txBody>
      </p:sp>
    </p:spTree>
    <p:extLst>
      <p:ext uri="{BB962C8B-B14F-4D97-AF65-F5344CB8AC3E}">
        <p14:creationId xmlns:p14="http://schemas.microsoft.com/office/powerpoint/2010/main" val="1652926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09A5D-DC41-AF19-5576-0EAA40C608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DC61FF-3E65-A19A-61F6-7628EC87970C}"/>
              </a:ext>
            </a:extLst>
          </p:cNvPr>
          <p:cNvSpPr>
            <a:spLocks noGrp="1"/>
          </p:cNvSpPr>
          <p:nvPr>
            <p:ph type="title"/>
          </p:nvPr>
        </p:nvSpPr>
        <p:spPr/>
        <p:txBody>
          <a:bodyPr/>
          <a:lstStyle/>
          <a:p>
            <a:pPr algn="ctr"/>
            <a:r>
              <a:rPr lang="en-US" dirty="0"/>
              <a:t>Profit &amp; Loss screen flow</a:t>
            </a:r>
          </a:p>
        </p:txBody>
      </p:sp>
      <p:graphicFrame>
        <p:nvGraphicFramePr>
          <p:cNvPr id="4" name="Content Placeholder 3">
            <a:extLst>
              <a:ext uri="{FF2B5EF4-FFF2-40B4-BE49-F238E27FC236}">
                <a16:creationId xmlns:a16="http://schemas.microsoft.com/office/drawing/2014/main" id="{98FA77E4-8CC3-33FD-0131-3AEEA7EA4D7B}"/>
              </a:ext>
            </a:extLst>
          </p:cNvPr>
          <p:cNvGraphicFramePr>
            <a:graphicFrameLocks noGrp="1"/>
          </p:cNvGraphicFramePr>
          <p:nvPr>
            <p:ph idx="1"/>
            <p:extLst>
              <p:ext uri="{D42A27DB-BD31-4B8C-83A1-F6EECF244321}">
                <p14:modId xmlns:p14="http://schemas.microsoft.com/office/powerpoint/2010/main" val="3073655434"/>
              </p:ext>
            </p:extLst>
          </p:nvPr>
        </p:nvGraphicFramePr>
        <p:xfrm>
          <a:off x="838200" y="1825622"/>
          <a:ext cx="10515600" cy="4786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758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64455-1611-0E89-2431-279429970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E0317-BA46-01D4-13D1-6F4B07A68F9B}"/>
              </a:ext>
            </a:extLst>
          </p:cNvPr>
          <p:cNvSpPr>
            <a:spLocks noGrp="1"/>
          </p:cNvSpPr>
          <p:nvPr>
            <p:ph type="title"/>
          </p:nvPr>
        </p:nvSpPr>
        <p:spPr/>
        <p:txBody>
          <a:bodyPr/>
          <a:lstStyle/>
          <a:p>
            <a:pPr algn="ctr"/>
            <a:r>
              <a:rPr lang="en-US" dirty="0"/>
              <a:t>Profit &amp; Loss Screen</a:t>
            </a:r>
          </a:p>
        </p:txBody>
      </p:sp>
      <p:pic>
        <p:nvPicPr>
          <p:cNvPr id="5" name="Content Placeholder 4">
            <a:extLst>
              <a:ext uri="{FF2B5EF4-FFF2-40B4-BE49-F238E27FC236}">
                <a16:creationId xmlns:a16="http://schemas.microsoft.com/office/drawing/2014/main" id="{BDE69D4F-AACF-1911-88CD-8F8C0486552A}"/>
              </a:ext>
            </a:extLst>
          </p:cNvPr>
          <p:cNvPicPr>
            <a:picLocks noGrp="1" noChangeAspect="1"/>
          </p:cNvPicPr>
          <p:nvPr>
            <p:ph idx="1"/>
          </p:nvPr>
        </p:nvPicPr>
        <p:blipFill>
          <a:blip r:embed="rId2"/>
          <a:stretch>
            <a:fillRect/>
          </a:stretch>
        </p:blipFill>
        <p:spPr>
          <a:xfrm>
            <a:off x="1042851" y="1634410"/>
            <a:ext cx="10106298" cy="498096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124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D5883-2FD9-5F97-900E-8AD311F96B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FBD89-4877-B522-7C83-9C98BC9F0832}"/>
              </a:ext>
            </a:extLst>
          </p:cNvPr>
          <p:cNvSpPr>
            <a:spLocks noGrp="1"/>
          </p:cNvSpPr>
          <p:nvPr>
            <p:ph type="title"/>
          </p:nvPr>
        </p:nvSpPr>
        <p:spPr/>
        <p:txBody>
          <a:bodyPr/>
          <a:lstStyle/>
          <a:p>
            <a:pPr algn="ctr"/>
            <a:r>
              <a:rPr lang="en-US" dirty="0"/>
              <a:t>Profit and Loss screen</a:t>
            </a:r>
          </a:p>
        </p:txBody>
      </p:sp>
      <p:pic>
        <p:nvPicPr>
          <p:cNvPr id="5" name="Content Placeholder 4">
            <a:extLst>
              <a:ext uri="{FF2B5EF4-FFF2-40B4-BE49-F238E27FC236}">
                <a16:creationId xmlns:a16="http://schemas.microsoft.com/office/drawing/2014/main" id="{84290AED-036D-6910-777A-39D8C6986DB4}"/>
              </a:ext>
            </a:extLst>
          </p:cNvPr>
          <p:cNvPicPr>
            <a:picLocks noGrp="1" noChangeAspect="1"/>
          </p:cNvPicPr>
          <p:nvPr>
            <p:ph idx="1"/>
          </p:nvPr>
        </p:nvPicPr>
        <p:blipFill>
          <a:blip r:embed="rId2"/>
          <a:srcRect r="25744"/>
          <a:stretch>
            <a:fillRect/>
          </a:stretch>
        </p:blipFill>
        <p:spPr>
          <a:xfrm>
            <a:off x="2821577" y="1690191"/>
            <a:ext cx="6548846" cy="499129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27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9CF67-1430-FCA0-4F52-5EA76EAA128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961A334E-80F4-2B98-C88E-3ACD1817219B}"/>
              </a:ext>
            </a:extLst>
          </p:cNvPr>
          <p:cNvSpPr>
            <a:spLocks noGrp="1"/>
          </p:cNvSpPr>
          <p:nvPr>
            <p:ph type="title"/>
          </p:nvPr>
        </p:nvSpPr>
        <p:spPr>
          <a:xfrm>
            <a:off x="838200" y="365125"/>
            <a:ext cx="10515600" cy="1325563"/>
          </a:xfrm>
        </p:spPr>
        <p:txBody>
          <a:bodyPr/>
          <a:lstStyle/>
          <a:p>
            <a:r>
              <a:rPr lang="en-US" dirty="0"/>
              <a:t>Thank You For Your Partnership</a:t>
            </a:r>
          </a:p>
        </p:txBody>
      </p:sp>
      <p:sp>
        <p:nvSpPr>
          <p:cNvPr id="3" name="Content Placeholder 2">
            <a:extLst>
              <a:ext uri="{FF2B5EF4-FFF2-40B4-BE49-F238E27FC236}">
                <a16:creationId xmlns:a16="http://schemas.microsoft.com/office/drawing/2014/main" id="{4916AB3C-49D2-AF77-8AE5-615715E084B8}"/>
              </a:ext>
            </a:extLst>
          </p:cNvPr>
          <p:cNvSpPr>
            <a:spLocks noGrp="1"/>
          </p:cNvSpPr>
          <p:nvPr>
            <p:ph sz="half" idx="1"/>
          </p:nvPr>
        </p:nvSpPr>
        <p:spPr>
          <a:xfrm>
            <a:off x="777240" y="2818402"/>
            <a:ext cx="5181600" cy="1457506"/>
          </a:xfrm>
        </p:spPr>
        <p:txBody>
          <a:bodyPr anchor="ctr">
            <a:normAutofit/>
          </a:bodyPr>
          <a:lstStyle/>
          <a:p>
            <a:pPr marL="0" indent="0">
              <a:buNone/>
            </a:pPr>
            <a:r>
              <a:rPr lang="en-US" dirty="0"/>
              <a:t>CALYX BLOOM 2026 </a:t>
            </a:r>
          </a:p>
          <a:p>
            <a:pPr marL="0" indent="0">
              <a:buNone/>
            </a:pPr>
            <a:r>
              <a:rPr lang="en-US" dirty="0"/>
              <a:t>Connie Guerin / Lee Tran</a:t>
            </a:r>
          </a:p>
        </p:txBody>
      </p:sp>
      <p:pic>
        <p:nvPicPr>
          <p:cNvPr id="5" name="Picture 4">
            <a:extLst>
              <a:ext uri="{FF2B5EF4-FFF2-40B4-BE49-F238E27FC236}">
                <a16:creationId xmlns:a16="http://schemas.microsoft.com/office/drawing/2014/main" id="{62F9C41A-5360-41C4-CF9B-990C25A61CCC}"/>
              </a:ext>
            </a:extLst>
          </p:cNvPr>
          <p:cNvPicPr>
            <a:picLocks noChangeAspect="1"/>
          </p:cNvPicPr>
          <p:nvPr/>
        </p:nvPicPr>
        <p:blipFill>
          <a:blip r:embed="rId2"/>
          <a:stretch>
            <a:fillRect/>
          </a:stretch>
        </p:blipFill>
        <p:spPr>
          <a:xfrm>
            <a:off x="6096000" y="2614468"/>
            <a:ext cx="5181600" cy="1865374"/>
          </a:xfrm>
          <a:prstGeom prst="rect">
            <a:avLst/>
          </a:prstGeom>
          <a:noFill/>
        </p:spPr>
      </p:pic>
    </p:spTree>
    <p:extLst>
      <p:ext uri="{BB962C8B-B14F-4D97-AF65-F5344CB8AC3E}">
        <p14:creationId xmlns:p14="http://schemas.microsoft.com/office/powerpoint/2010/main" val="1752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48A0F-8F87-4C08-9190-92574F0398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0E07F-ABE7-5A51-D4D4-03785F57ACCA}"/>
              </a:ext>
            </a:extLst>
          </p:cNvPr>
          <p:cNvSpPr>
            <a:spLocks noGrp="1"/>
          </p:cNvSpPr>
          <p:nvPr>
            <p:ph type="title"/>
          </p:nvPr>
        </p:nvSpPr>
        <p:spPr/>
        <p:txBody>
          <a:bodyPr/>
          <a:lstStyle/>
          <a:p>
            <a:pPr algn="ctr"/>
            <a:r>
              <a:rPr lang="en-US" dirty="0"/>
              <a:t>Following the Money in Path</a:t>
            </a:r>
          </a:p>
        </p:txBody>
      </p:sp>
      <p:sp>
        <p:nvSpPr>
          <p:cNvPr id="3" name="Content Placeholder 2">
            <a:extLst>
              <a:ext uri="{FF2B5EF4-FFF2-40B4-BE49-F238E27FC236}">
                <a16:creationId xmlns:a16="http://schemas.microsoft.com/office/drawing/2014/main" id="{E2E25144-90E8-4C8B-B72D-B83E76EDD898}"/>
              </a:ext>
            </a:extLst>
          </p:cNvPr>
          <p:cNvSpPr>
            <a:spLocks noGrp="1"/>
          </p:cNvSpPr>
          <p:nvPr>
            <p:ph idx="1"/>
          </p:nvPr>
        </p:nvSpPr>
        <p:spPr>
          <a:solidFill>
            <a:srgbClr val="FFFFFF">
              <a:alpha val="74902"/>
            </a:srgbClr>
          </a:solidFill>
          <a:ln>
            <a:noFill/>
          </a:ln>
        </p:spPr>
        <p:txBody>
          <a:bodyPr/>
          <a:lstStyle/>
          <a:p>
            <a:pPr marL="0" indent="0">
              <a:buNone/>
            </a:pPr>
            <a:r>
              <a:rPr lang="en-US" sz="3200" dirty="0"/>
              <a:t>There are 4 Secondary Screens within the Path System:</a:t>
            </a:r>
          </a:p>
          <a:p>
            <a:pPr marL="2743200">
              <a:lnSpc>
                <a:spcPct val="150000"/>
              </a:lnSpc>
            </a:pPr>
            <a:r>
              <a:rPr lang="en-US" dirty="0"/>
              <a:t>Pricing Review</a:t>
            </a:r>
          </a:p>
          <a:p>
            <a:pPr marL="2743200">
              <a:lnSpc>
                <a:spcPct val="150000"/>
              </a:lnSpc>
            </a:pPr>
            <a:r>
              <a:rPr lang="en-US" dirty="0"/>
              <a:t>Purchase Advice</a:t>
            </a:r>
          </a:p>
          <a:p>
            <a:pPr marL="2743200">
              <a:lnSpc>
                <a:spcPct val="150000"/>
              </a:lnSpc>
            </a:pPr>
            <a:r>
              <a:rPr lang="en-US" dirty="0"/>
              <a:t>Final Commitment</a:t>
            </a:r>
          </a:p>
          <a:p>
            <a:pPr marL="2743200">
              <a:lnSpc>
                <a:spcPct val="150000"/>
              </a:lnSpc>
            </a:pPr>
            <a:r>
              <a:rPr lang="en-US" dirty="0"/>
              <a:t>Profit &amp; Loss</a:t>
            </a:r>
          </a:p>
          <a:p>
            <a:pPr marL="0" indent="0">
              <a:buNone/>
            </a:pPr>
            <a:endParaRPr lang="en-US" dirty="0"/>
          </a:p>
        </p:txBody>
      </p:sp>
    </p:spTree>
    <p:extLst>
      <p:ext uri="{BB962C8B-B14F-4D97-AF65-F5344CB8AC3E}">
        <p14:creationId xmlns:p14="http://schemas.microsoft.com/office/powerpoint/2010/main" val="107700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E1E01-D980-6BCD-BAC2-3B1755170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2CCB09-DB3F-3E1C-0157-C767688CAC3C}"/>
              </a:ext>
            </a:extLst>
          </p:cNvPr>
          <p:cNvSpPr>
            <a:spLocks noGrp="1"/>
          </p:cNvSpPr>
          <p:nvPr>
            <p:ph type="title"/>
          </p:nvPr>
        </p:nvSpPr>
        <p:spPr/>
        <p:txBody>
          <a:bodyPr/>
          <a:lstStyle/>
          <a:p>
            <a:pPr algn="ctr"/>
            <a:r>
              <a:rPr lang="en-US" dirty="0"/>
              <a:t>AGENDA</a:t>
            </a:r>
          </a:p>
        </p:txBody>
      </p:sp>
      <p:sp>
        <p:nvSpPr>
          <p:cNvPr id="3" name="Content Placeholder 2">
            <a:extLst>
              <a:ext uri="{FF2B5EF4-FFF2-40B4-BE49-F238E27FC236}">
                <a16:creationId xmlns:a16="http://schemas.microsoft.com/office/drawing/2014/main" id="{43AD371C-70C6-6422-940F-E4E03E8F6548}"/>
              </a:ext>
            </a:extLst>
          </p:cNvPr>
          <p:cNvSpPr>
            <a:spLocks noGrp="1"/>
          </p:cNvSpPr>
          <p:nvPr>
            <p:ph idx="1"/>
          </p:nvPr>
        </p:nvSpPr>
        <p:spPr>
          <a:solidFill>
            <a:srgbClr val="FFFFFF">
              <a:alpha val="74902"/>
            </a:srgbClr>
          </a:solidFill>
        </p:spPr>
        <p:txBody>
          <a:bodyPr/>
          <a:lstStyle/>
          <a:p>
            <a:pPr marL="0" indent="0">
              <a:buNone/>
            </a:pPr>
            <a:r>
              <a:rPr lang="en-US" sz="3200" dirty="0"/>
              <a:t>Today we will cover the following: </a:t>
            </a:r>
          </a:p>
          <a:p>
            <a:pPr marL="2743200">
              <a:lnSpc>
                <a:spcPct val="150000"/>
              </a:lnSpc>
            </a:pPr>
            <a:r>
              <a:rPr lang="en-US" dirty="0"/>
              <a:t>Lock Confirmation Screen</a:t>
            </a:r>
          </a:p>
          <a:p>
            <a:pPr marL="2743200">
              <a:lnSpc>
                <a:spcPct val="150000"/>
              </a:lnSpc>
            </a:pPr>
            <a:r>
              <a:rPr lang="en-US" dirty="0"/>
              <a:t>Secondary Screen Design</a:t>
            </a:r>
          </a:p>
          <a:p>
            <a:pPr marL="2743200">
              <a:lnSpc>
                <a:spcPct val="150000"/>
              </a:lnSpc>
            </a:pPr>
            <a:r>
              <a:rPr lang="en-US" dirty="0"/>
              <a:t>Screen Sections</a:t>
            </a:r>
          </a:p>
          <a:p>
            <a:pPr marL="2743200">
              <a:lnSpc>
                <a:spcPct val="150000"/>
              </a:lnSpc>
            </a:pPr>
            <a:r>
              <a:rPr lang="en-US" dirty="0"/>
              <a:t>Profit and Loss Screen</a:t>
            </a:r>
          </a:p>
        </p:txBody>
      </p:sp>
    </p:spTree>
    <p:extLst>
      <p:ext uri="{BB962C8B-B14F-4D97-AF65-F5344CB8AC3E}">
        <p14:creationId xmlns:p14="http://schemas.microsoft.com/office/powerpoint/2010/main" val="411679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EE6F7-2751-EB2C-924F-478F01B4C0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F03CA-4FF2-83E1-1FE3-66756762D0F2}"/>
              </a:ext>
            </a:extLst>
          </p:cNvPr>
          <p:cNvSpPr>
            <a:spLocks noGrp="1"/>
          </p:cNvSpPr>
          <p:nvPr>
            <p:ph type="title"/>
          </p:nvPr>
        </p:nvSpPr>
        <p:spPr/>
        <p:txBody>
          <a:bodyPr/>
          <a:lstStyle/>
          <a:p>
            <a:pPr algn="ctr"/>
            <a:r>
              <a:rPr lang="en-US" dirty="0"/>
              <a:t>LOCK CONFIRM SCREEN</a:t>
            </a:r>
          </a:p>
        </p:txBody>
      </p:sp>
      <p:pic>
        <p:nvPicPr>
          <p:cNvPr id="5" name="Content Placeholder 4">
            <a:extLst>
              <a:ext uri="{FF2B5EF4-FFF2-40B4-BE49-F238E27FC236}">
                <a16:creationId xmlns:a16="http://schemas.microsoft.com/office/drawing/2014/main" id="{CF1A3113-3974-C3E5-E3A6-507C2205AC0F}"/>
              </a:ext>
            </a:extLst>
          </p:cNvPr>
          <p:cNvPicPr>
            <a:picLocks noGrp="1" noChangeAspect="1"/>
          </p:cNvPicPr>
          <p:nvPr>
            <p:ph idx="1"/>
          </p:nvPr>
        </p:nvPicPr>
        <p:blipFill>
          <a:blip r:embed="rId2"/>
          <a:stretch>
            <a:fillRect/>
          </a:stretch>
        </p:blipFill>
        <p:spPr>
          <a:xfrm>
            <a:off x="1826021" y="1810871"/>
            <a:ext cx="8539958" cy="4724932"/>
          </a:xfrm>
          <a:prstGeom prst="rect">
            <a:avLst/>
          </a:prstGeom>
          <a:ln w="6350">
            <a:solidFill>
              <a:schemeClr val="tx1"/>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49C3405A-5B68-7BE4-57C1-87E652A68D5A}"/>
              </a:ext>
            </a:extLst>
          </p:cNvPr>
          <p:cNvSpPr txBox="1"/>
          <p:nvPr/>
        </p:nvSpPr>
        <p:spPr>
          <a:xfrm>
            <a:off x="6187975" y="3558179"/>
            <a:ext cx="5380522" cy="1600438"/>
          </a:xfrm>
          <a:prstGeom prst="rect">
            <a:avLst/>
          </a:prstGeom>
          <a:solidFill>
            <a:srgbClr val="FFFFFF">
              <a:alpha val="74902"/>
            </a:srgbClr>
          </a:solidFill>
          <a:ln>
            <a:noFill/>
          </a:ln>
          <a:effectLst>
            <a:outerShdw blurRad="50800" dist="38100" dir="2700000" algn="tl" rotWithShape="0">
              <a:prstClr val="black">
                <a:alpha val="40000"/>
              </a:prstClr>
            </a:outerShdw>
          </a:effectLst>
        </p:spPr>
        <p:txBody>
          <a:bodyPr wrap="square" rtlCol="0" anchor="ctr">
            <a:spAutoFit/>
          </a:bodyPr>
          <a:lstStyle/>
          <a:p>
            <a:r>
              <a:rPr lang="en-US" sz="1400" dirty="0">
                <a:latin typeface="Museo Sans 300"/>
              </a:rPr>
              <a:t>The Lock Confirmation screen provides a summary of the lock request. Users can accept or reject a lock request, reprice, if necessary and capture Benchmark and/or Anticipated Sell pricing data.</a:t>
            </a:r>
          </a:p>
          <a:p>
            <a:endParaRPr lang="en-US" sz="1400" dirty="0">
              <a:latin typeface="Museo Sans 300"/>
            </a:endParaRPr>
          </a:p>
          <a:p>
            <a:r>
              <a:rPr lang="en-US" sz="1400" i="1" dirty="0">
                <a:latin typeface="Museo Sans 300"/>
              </a:rPr>
              <a:t>The Lock Confirmation screen will help prepare for the Secondary process.</a:t>
            </a:r>
          </a:p>
          <a:p>
            <a:endParaRPr lang="en-US" sz="1400" dirty="0"/>
          </a:p>
        </p:txBody>
      </p:sp>
    </p:spTree>
    <p:extLst>
      <p:ext uri="{BB962C8B-B14F-4D97-AF65-F5344CB8AC3E}">
        <p14:creationId xmlns:p14="http://schemas.microsoft.com/office/powerpoint/2010/main" val="1651279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CDD0-C960-39AE-C8F7-51A150CBE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ED83E-5F66-BE79-D304-6AE4DB5715EF}"/>
              </a:ext>
            </a:extLst>
          </p:cNvPr>
          <p:cNvSpPr>
            <a:spLocks noGrp="1"/>
          </p:cNvSpPr>
          <p:nvPr>
            <p:ph type="title"/>
          </p:nvPr>
        </p:nvSpPr>
        <p:spPr/>
        <p:txBody>
          <a:bodyPr/>
          <a:lstStyle/>
          <a:p>
            <a:pPr algn="ctr"/>
            <a:r>
              <a:rPr lang="en-US" dirty="0"/>
              <a:t>LOCK CONFIRM SCREEN </a:t>
            </a:r>
          </a:p>
        </p:txBody>
      </p:sp>
      <p:pic>
        <p:nvPicPr>
          <p:cNvPr id="5" name="Content Placeholder 4">
            <a:extLst>
              <a:ext uri="{FF2B5EF4-FFF2-40B4-BE49-F238E27FC236}">
                <a16:creationId xmlns:a16="http://schemas.microsoft.com/office/drawing/2014/main" id="{15EE681C-1B39-CDE9-EF56-1A3A9A0A1B4E}"/>
              </a:ext>
            </a:extLst>
          </p:cNvPr>
          <p:cNvPicPr>
            <a:picLocks noGrp="1" noChangeAspect="1"/>
          </p:cNvPicPr>
          <p:nvPr>
            <p:ph idx="1"/>
          </p:nvPr>
        </p:nvPicPr>
        <p:blipFill>
          <a:blip r:embed="rId2"/>
          <a:srcRect b="9358"/>
          <a:stretch>
            <a:fillRect/>
          </a:stretch>
        </p:blipFill>
        <p:spPr>
          <a:xfrm>
            <a:off x="693492" y="2103121"/>
            <a:ext cx="10805016" cy="3124488"/>
          </a:xfrm>
          <a:prstGeom prst="rect">
            <a:avLst/>
          </a:prstGeom>
          <a:ln w="6350">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DEED8487-B2CF-02CF-8AB9-ED14A649001B}"/>
              </a:ext>
            </a:extLst>
          </p:cNvPr>
          <p:cNvSpPr txBox="1"/>
          <p:nvPr/>
        </p:nvSpPr>
        <p:spPr>
          <a:xfrm>
            <a:off x="7598109" y="2861502"/>
            <a:ext cx="4074868" cy="1384995"/>
          </a:xfrm>
          <a:prstGeom prst="rect">
            <a:avLst/>
          </a:prstGeom>
          <a:solidFill>
            <a:schemeClr val="bg1">
              <a:alpha val="74902"/>
            </a:schemeClr>
          </a:solidFill>
          <a:effectLst>
            <a:outerShdw blurRad="50800" dist="38100" dir="2700000" algn="tl" rotWithShape="0">
              <a:prstClr val="black">
                <a:alpha val="40000"/>
              </a:prstClr>
            </a:outerShdw>
          </a:effectLst>
        </p:spPr>
        <p:txBody>
          <a:bodyPr wrap="square" rtlCol="0">
            <a:spAutoFit/>
          </a:bodyPr>
          <a:lstStyle/>
          <a:p>
            <a:r>
              <a:rPr lang="en-US" sz="1400" b="1" dirty="0">
                <a:latin typeface="Museo Sans 300"/>
              </a:rPr>
              <a:t>Note:</a:t>
            </a:r>
            <a:r>
              <a:rPr lang="en-US" sz="1400" dirty="0">
                <a:latin typeface="Museo Sans 300"/>
              </a:rPr>
              <a:t> </a:t>
            </a:r>
            <a:r>
              <a:rPr lang="en-US" sz="1400" dirty="0">
                <a:latin typeface="Museo Sans 300"/>
                <a:ea typeface="Open Sans" pitchFamily="2" charset="0"/>
                <a:cs typeface="Open Sans" pitchFamily="2" charset="0"/>
              </a:rPr>
              <a:t>Users who use any of the 3 pricing engines available in the Path Platform, will see the data automatically populate the Base rate, Adjusted Note Rate, Base Price &amp; any Adjustments. Using an internal loan program will require the user to enter the data manually or have it templated.</a:t>
            </a:r>
          </a:p>
        </p:txBody>
      </p:sp>
    </p:spTree>
    <p:extLst>
      <p:ext uri="{BB962C8B-B14F-4D97-AF65-F5344CB8AC3E}">
        <p14:creationId xmlns:p14="http://schemas.microsoft.com/office/powerpoint/2010/main" val="117019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589BC-E900-0258-638B-21BDE41FB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06873-DBE4-78AE-AB74-BFDF6F910D8B}"/>
              </a:ext>
            </a:extLst>
          </p:cNvPr>
          <p:cNvSpPr>
            <a:spLocks noGrp="1"/>
          </p:cNvSpPr>
          <p:nvPr>
            <p:ph type="title"/>
          </p:nvPr>
        </p:nvSpPr>
        <p:spPr/>
        <p:txBody>
          <a:bodyPr/>
          <a:lstStyle/>
          <a:p>
            <a:pPr algn="ctr"/>
            <a:r>
              <a:rPr lang="en-US" dirty="0"/>
              <a:t>LOCK CONFIRM SCREEN</a:t>
            </a:r>
          </a:p>
        </p:txBody>
      </p:sp>
      <p:pic>
        <p:nvPicPr>
          <p:cNvPr id="9" name="Content Placeholder 8">
            <a:extLst>
              <a:ext uri="{FF2B5EF4-FFF2-40B4-BE49-F238E27FC236}">
                <a16:creationId xmlns:a16="http://schemas.microsoft.com/office/drawing/2014/main" id="{FF8A6849-E460-3738-D2E9-5828BDA85D8F}"/>
              </a:ext>
            </a:extLst>
          </p:cNvPr>
          <p:cNvPicPr>
            <a:picLocks noGrp="1" noChangeAspect="1"/>
          </p:cNvPicPr>
          <p:nvPr>
            <p:ph idx="1"/>
          </p:nvPr>
        </p:nvPicPr>
        <p:blipFill>
          <a:blip r:embed="rId2"/>
          <a:stretch>
            <a:fillRect/>
          </a:stretch>
        </p:blipFill>
        <p:spPr>
          <a:xfrm>
            <a:off x="2139561" y="1825625"/>
            <a:ext cx="7912878" cy="435133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386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4B8A8-BE72-177C-9F7B-BDBDCDBD6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3A8F6C-8FE9-75D5-2B6D-66EB9E9002CF}"/>
              </a:ext>
            </a:extLst>
          </p:cNvPr>
          <p:cNvSpPr>
            <a:spLocks noGrp="1"/>
          </p:cNvSpPr>
          <p:nvPr>
            <p:ph type="title"/>
          </p:nvPr>
        </p:nvSpPr>
        <p:spPr/>
        <p:txBody>
          <a:bodyPr/>
          <a:lstStyle/>
          <a:p>
            <a:pPr algn="ctr"/>
            <a:r>
              <a:rPr lang="en-US" dirty="0"/>
              <a:t>LOCK CONFIRM SCREEN</a:t>
            </a:r>
          </a:p>
        </p:txBody>
      </p:sp>
      <p:pic>
        <p:nvPicPr>
          <p:cNvPr id="7" name="Content Placeholder 6">
            <a:extLst>
              <a:ext uri="{FF2B5EF4-FFF2-40B4-BE49-F238E27FC236}">
                <a16:creationId xmlns:a16="http://schemas.microsoft.com/office/drawing/2014/main" id="{3F7A220C-0958-A869-A181-02C4438C889B}"/>
              </a:ext>
            </a:extLst>
          </p:cNvPr>
          <p:cNvPicPr>
            <a:picLocks noGrp="1" noChangeAspect="1"/>
          </p:cNvPicPr>
          <p:nvPr>
            <p:ph idx="1"/>
          </p:nvPr>
        </p:nvPicPr>
        <p:blipFill>
          <a:blip r:embed="rId2"/>
          <a:stretch>
            <a:fillRect/>
          </a:stretch>
        </p:blipFill>
        <p:spPr>
          <a:xfrm>
            <a:off x="2127114" y="1825625"/>
            <a:ext cx="7937772" cy="435133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1155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2785A-B65B-5F4C-20C9-AF2B8BC21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BD6250-0DC5-993F-A48E-F26C0FCB5409}"/>
              </a:ext>
            </a:extLst>
          </p:cNvPr>
          <p:cNvSpPr>
            <a:spLocks noGrp="1"/>
          </p:cNvSpPr>
          <p:nvPr>
            <p:ph type="title"/>
          </p:nvPr>
        </p:nvSpPr>
        <p:spPr/>
        <p:txBody>
          <a:bodyPr/>
          <a:lstStyle/>
          <a:p>
            <a:pPr algn="ctr"/>
            <a:r>
              <a:rPr lang="en-US" dirty="0"/>
              <a:t>LOCK CONFIRM SCREEN</a:t>
            </a:r>
          </a:p>
        </p:txBody>
      </p:sp>
      <p:pic>
        <p:nvPicPr>
          <p:cNvPr id="5" name="Content Placeholder 4">
            <a:extLst>
              <a:ext uri="{FF2B5EF4-FFF2-40B4-BE49-F238E27FC236}">
                <a16:creationId xmlns:a16="http://schemas.microsoft.com/office/drawing/2014/main" id="{7C746E8A-AB0B-6C1E-88F5-072556FBFAB0}"/>
              </a:ext>
            </a:extLst>
          </p:cNvPr>
          <p:cNvPicPr>
            <a:picLocks noGrp="1" noChangeAspect="1"/>
          </p:cNvPicPr>
          <p:nvPr>
            <p:ph idx="1"/>
          </p:nvPr>
        </p:nvPicPr>
        <p:blipFill>
          <a:blip r:embed="rId2"/>
          <a:stretch>
            <a:fillRect/>
          </a:stretch>
        </p:blipFill>
        <p:spPr>
          <a:xfrm>
            <a:off x="1188720" y="1645920"/>
            <a:ext cx="9792203" cy="484529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6892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FA303A310DC74492669D4646F1E2BD" ma:contentTypeVersion="14" ma:contentTypeDescription="Create a new document." ma:contentTypeScope="" ma:versionID="a7bde8703c25291a018e1ae4ea50edab">
  <xsd:schema xmlns:xsd="http://www.w3.org/2001/XMLSchema" xmlns:xs="http://www.w3.org/2001/XMLSchema" xmlns:p="http://schemas.microsoft.com/office/2006/metadata/properties" xmlns:ns1="http://schemas.microsoft.com/sharepoint/v3" xmlns:ns3="304443df-a7a3-4b2c-ba17-6e16bb0d7581" xmlns:ns4="ee18d997-c329-427c-abab-535f45b1d6bc" targetNamespace="http://schemas.microsoft.com/office/2006/metadata/properties" ma:root="true" ma:fieldsID="898a242f0b5c552c7ea5ef14d06cd07f" ns1:_="" ns3:_="" ns4:_="">
    <xsd:import namespace="http://schemas.microsoft.com/sharepoint/v3"/>
    <xsd:import namespace="304443df-a7a3-4b2c-ba17-6e16bb0d7581"/>
    <xsd:import namespace="ee18d997-c329-427c-abab-535f45b1d6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443df-a7a3-4b2c-ba17-6e16bb0d7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18d997-c329-427c-abab-535f45b1d6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7B71BB-DADE-4B78-A9F8-B5F6F35AF918}">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ee18d997-c329-427c-abab-535f45b1d6bc"/>
    <ds:schemaRef ds:uri="http://purl.org/dc/terms/"/>
    <ds:schemaRef ds:uri="304443df-a7a3-4b2c-ba17-6e16bb0d7581"/>
    <ds:schemaRef ds:uri="http://www.w3.org/XML/1998/namespace"/>
    <ds:schemaRef ds:uri="http://purl.org/dc/dcmitype/"/>
  </ds:schemaRefs>
</ds:datastoreItem>
</file>

<file path=customXml/itemProps2.xml><?xml version="1.0" encoding="utf-8"?>
<ds:datastoreItem xmlns:ds="http://schemas.openxmlformats.org/officeDocument/2006/customXml" ds:itemID="{09495E75-FB80-4730-A4B3-CFB5B5FF125B}">
  <ds:schemaRefs>
    <ds:schemaRef ds:uri="http://schemas.microsoft.com/sharepoint/v3/contenttype/forms"/>
  </ds:schemaRefs>
</ds:datastoreItem>
</file>

<file path=customXml/itemProps3.xml><?xml version="1.0" encoding="utf-8"?>
<ds:datastoreItem xmlns:ds="http://schemas.openxmlformats.org/officeDocument/2006/customXml" ds:itemID="{EC9385BF-2357-41E8-9DE1-2CE9F9468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04443df-a7a3-4b2c-ba17-6e16bb0d7581"/>
    <ds:schemaRef ds:uri="ee18d997-c329-427c-abab-535f45b1d6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34786</TotalTime>
  <Words>968</Words>
  <Application>Microsoft Office PowerPoint</Application>
  <PresentationFormat>Widescreen</PresentationFormat>
  <Paragraphs>84</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Museo Sans 300</vt:lpstr>
      <vt:lpstr>Raleway</vt:lpstr>
      <vt:lpstr>Raleway Black</vt:lpstr>
      <vt:lpstr>Raleway Light</vt:lpstr>
      <vt:lpstr>Office Theme</vt:lpstr>
      <vt:lpstr>Path  Secondary Process</vt:lpstr>
      <vt:lpstr>Housekeeping</vt:lpstr>
      <vt:lpstr>Following the Money in Path</vt:lpstr>
      <vt:lpstr>AGENDA</vt:lpstr>
      <vt:lpstr>LOCK CONFIRM SCREEN</vt:lpstr>
      <vt:lpstr>LOCK CONFIRM SCREEN </vt:lpstr>
      <vt:lpstr>LOCK CONFIRM SCREEN</vt:lpstr>
      <vt:lpstr>LOCK CONFIRM SCREEN</vt:lpstr>
      <vt:lpstr>LOCK CONFIRM SCREEN</vt:lpstr>
      <vt:lpstr>PRICING REVIEW</vt:lpstr>
      <vt:lpstr>PRICING REVIEW SCREEN</vt:lpstr>
      <vt:lpstr>PURCHASE ADVICE</vt:lpstr>
      <vt:lpstr>PURCHASE ADVICE</vt:lpstr>
      <vt:lpstr>Purchase Advice Screen</vt:lpstr>
      <vt:lpstr>FINAL COMMITMENT</vt:lpstr>
      <vt:lpstr>Final Commitment Screen</vt:lpstr>
      <vt:lpstr>Final Commitment Screen</vt:lpstr>
      <vt:lpstr>Final Commitment Screen</vt:lpstr>
      <vt:lpstr>PROFIT &amp; LOSS SCREEN</vt:lpstr>
      <vt:lpstr>Effectiveness of the Profit &amp; Loss</vt:lpstr>
      <vt:lpstr>Profit &amp; Loss screen flow</vt:lpstr>
      <vt:lpstr>Profit &amp; Loss Screen</vt:lpstr>
      <vt:lpstr>Profit and Loss screen</vt:lpstr>
      <vt:lpstr>Thank You For Your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Priscilla Rodriguez</dc:creator>
  <cp:lastModifiedBy>Juan Pablo Munoz</cp:lastModifiedBy>
  <cp:revision>47</cp:revision>
  <dcterms:created xsi:type="dcterms:W3CDTF">2020-02-10T15:33:20Z</dcterms:created>
  <dcterms:modified xsi:type="dcterms:W3CDTF">2026-04-07T16:54:33Z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0x01010051FA303A310DC74492669D4646F1E2BD</vt:lpwstr>
  </property>
</Properties>
</file>